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7" r:id="rId3"/>
    <p:sldId id="312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56" r:id="rId13"/>
    <p:sldId id="311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9" r:id="rId33"/>
    <p:sldId id="275" r:id="rId34"/>
    <p:sldId id="276" r:id="rId35"/>
    <p:sldId id="277" r:id="rId36"/>
    <p:sldId id="280" r:id="rId37"/>
    <p:sldId id="281" r:id="rId38"/>
    <p:sldId id="282" r:id="rId39"/>
    <p:sldId id="283" r:id="rId40"/>
    <p:sldId id="284" r:id="rId41"/>
    <p:sldId id="285" r:id="rId42"/>
    <p:sldId id="296" r:id="rId43"/>
    <p:sldId id="297" r:id="rId44"/>
    <p:sldId id="298" r:id="rId45"/>
    <p:sldId id="300" r:id="rId46"/>
    <p:sldId id="301" r:id="rId47"/>
    <p:sldId id="302" r:id="rId48"/>
    <p:sldId id="303" r:id="rId49"/>
    <p:sldId id="308" r:id="rId50"/>
    <p:sldId id="304" r:id="rId51"/>
    <p:sldId id="305" r:id="rId52"/>
    <p:sldId id="306" r:id="rId53"/>
    <p:sldId id="307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520" y="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5EEC6C-8C26-4BFE-879D-A23711A07C7B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B15739-936E-4294-97CC-51A7AF116C6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971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72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TRAJECTORIES BY LOCATIONS</a:t>
            </a:r>
            <a:br>
              <a:rPr lang="en-US" dirty="0">
                <a:solidFill>
                  <a:srgbClr val="572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572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 EFFICIENY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4419600"/>
            <a:ext cx="4590288" cy="18288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by: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Vadivel</a:t>
            </a:r>
          </a:p>
          <a:p>
            <a:pPr lvl="6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Kirthika Muthukumaran</a:t>
            </a:r>
          </a:p>
          <a:p>
            <a:pPr lvl="6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Neha Mahajan</a:t>
            </a:r>
          </a:p>
          <a:p>
            <a:pPr lvl="6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Saranya Manoharan</a:t>
            </a:r>
          </a:p>
        </p:txBody>
      </p:sp>
    </p:spTree>
    <p:extLst>
      <p:ext uri="{BB962C8B-B14F-4D97-AF65-F5344CB8AC3E}">
        <p14:creationId xmlns:p14="http://schemas.microsoft.com/office/powerpoint/2010/main" val="30143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057" y="4572000"/>
            <a:ext cx="5582839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00" y="3495675"/>
            <a:ext cx="3267075" cy="31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90" y="3478075"/>
            <a:ext cx="333375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184" y="3810000"/>
            <a:ext cx="2790825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609" y="1538358"/>
            <a:ext cx="6989287" cy="1681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1000" y="4218057"/>
            <a:ext cx="615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the user wishes to make visits in the order of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q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q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38196"/>
            <a:ext cx="840028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K-BEST CONNECTED 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 the similarity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(Q,R)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ordered query locations in a recursive way as: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Head(∗) is the first point ∗ , and Rest(∗) indicates the rest part of ∗ after removing the first point, e.g., </a:t>
            </a:r>
          </a:p>
          <a:p>
            <a:pPr marL="82296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(Q)=q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2296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Rest(Q) = {q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· · · 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6025703" cy="1447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6404" y="152400"/>
            <a:ext cx="847648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K-BEST CONNECTED 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IKNN algorithm uses the spatial index to search close-by trajectories for each query point and then merges the result to get exact k-BCT.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points of all database trajectories indexed by one single R-tree, once we find the nearest point with respect to a query location, the trajectory which contains this point must be the closest trajectory to the query location.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support access to whole trajectory points from same trajectory are connected by double linked list. </a:t>
            </a:r>
          </a:p>
        </p:txBody>
      </p:sp>
    </p:spTree>
    <p:extLst>
      <p:ext uri="{BB962C8B-B14F-4D97-AF65-F5344CB8AC3E}">
        <p14:creationId xmlns:p14="http://schemas.microsoft.com/office/powerpoint/2010/main" val="30735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(k-BCT Query)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set of trajectories T=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,………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n &gt;= k, a set of Locations Q, and a corresponding similarity function, the k-BCT query is to find the k trajectories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T, such that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  <a:blipFill rotWithShape="1">
                <a:blip r:embed="rId2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6667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there is a query Q comprising of m locations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………….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without order constraint.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we retrieve λ-NN of each query location (λ &gt; 0)</a:t>
                </a:r>
              </a:p>
              <a:p>
                <a:pPr marL="82296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  <a:blipFill rotWithShape="1">
                <a:blip r:embed="rId2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438400"/>
            <a:ext cx="4581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47800" y="4114800"/>
                <a:ext cx="7498080" cy="1981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of scanned trajectories which contains at least one point from λ-NN(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forms a candidate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&lt;= λ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merging the candidate sets generated by all the λ-NN(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we get totally f different trajectories as candidate.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14800"/>
                <a:ext cx="7498080" cy="1981200"/>
              </a:xfrm>
              <a:prstGeom prst="rect">
                <a:avLst/>
              </a:prstGeom>
              <a:blipFill rotWithShape="1">
                <a:blip r:embed="rId4"/>
                <a:stretch>
                  <a:fillRect t="-1538" r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31029"/>
            <a:ext cx="607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2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continued…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762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calculate the lower bound for each of the candidate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762000"/>
              </a:xfrm>
              <a:blipFill rotWithShape="1">
                <a:blip r:embed="rId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7" y="2133600"/>
            <a:ext cx="76723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258957" y="3429000"/>
                <a:ext cx="7498080" cy="16764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[1,m]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denotes the set of query locations that have been already matched with some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achieves the maximum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𝐷𝑖𝑠𝑡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point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is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2296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57" y="3429000"/>
                <a:ext cx="7498080" cy="1676400"/>
              </a:xfrm>
              <a:prstGeom prst="rect">
                <a:avLst/>
              </a:prstGeom>
              <a:blipFill rotWithShape="1">
                <a:blip r:embed="rId4"/>
                <a:stretch>
                  <a:fillRect t="-1818"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8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752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similarity function between Q and A is based on the distance of each matched pair.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47900"/>
            <a:ext cx="49244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95700"/>
            <a:ext cx="5562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3609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continued…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2286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those trajectories that are not contained in C, they have not been scanned by any of the λ-NN search, and any point on them must have a distance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less than the distance of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𝐷𝑖𝑠𝑡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define an upper bound 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similarity for all the non-scanned trajectories as follows: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2286000"/>
              </a:xfrm>
              <a:blipFill rotWithShape="1">
                <a:blip r:embed="rId2"/>
                <a:stretch>
                  <a:fillRect t="-1333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48075"/>
            <a:ext cx="41433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47800" y="5105400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both the LB and UB to set-up pruning mechanism to avoid scanning the whole trajectory databases and thus restrict the search space.</a:t>
            </a:r>
          </a:p>
        </p:txBody>
      </p:sp>
    </p:spTree>
    <p:extLst>
      <p:ext uri="{BB962C8B-B14F-4D97-AF65-F5344CB8AC3E}">
        <p14:creationId xmlns:p14="http://schemas.microsoft.com/office/powerpoint/2010/main" val="26689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continued…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1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For a k- BCT query without an order constraint, if we can get a subset of k trajectories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candidate set C after searching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NN of each query location, and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𝑚𝑖𝑛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𝐿𝐵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k-best connected trajectories must be included in the C.</a:t>
                </a:r>
              </a:p>
              <a:p>
                <a:pPr marL="82296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Sim(Q,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&gt;= LB(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while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&gt;= Sim(Q,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When theorem 1 is satisfied,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𝑚𝑖𝑛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𝐿𝐵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can conclude that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implies 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(Sim(Q,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&gt;= Sim(Q,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)). Therefore, no k-BCT result can be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they must be from 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0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continued…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 Question: How do we select the size of λ?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If we set λ to be very large value, it is probable that the k-BCT results will all be retrieved, but the search space will be huge as well.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If we set λ to small it may not be enough to make sure that k-BCT results are included in the set C and thus leads to false dismissal.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Hence we use Incremental k-NN based Algorithm for efficient retrieval of the candidate trajectories in a filter-and-refine fashion.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We start the algorithm by setting the value of λ = k. If the generated candidate set C does not satisfy the Theorem I, we increase the search region by some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search for the (λ +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 NN. This process keeps going until the k-BCT is found.</a:t>
                </a:r>
              </a:p>
              <a:p>
                <a:pPr marL="82296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8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72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Saranya Manoharan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Processing-IKNN Algorithm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Neha Mahajan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Algorithm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Kirthika Muthukumaran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Experiments</a:t>
            </a:r>
          </a:p>
          <a:p>
            <a:pPr lvl="2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Vadivel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continued…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95400"/>
            <a:ext cx="579755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3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752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refine() function in Algorithm 1 performs a refinement step and its further prunes un-qualified candidates from C to get the final k-BCT results.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 an upper bound UB of similarity for the candidate trajectories in C as follows: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48025"/>
            <a:ext cx="76485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1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continued…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1625"/>
            <a:ext cx="79676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1591" y="4267200"/>
                <a:ext cx="7498080" cy="6096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 for any candidate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within C, we have Sim(Q,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&lt;=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1591" y="4267200"/>
                <a:ext cx="7498080" cy="609600"/>
              </a:xfrm>
              <a:blipFill rotWithShape="1">
                <a:blip r:embed="rId3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8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continued…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52600"/>
            <a:ext cx="64198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Example</a:t>
            </a:r>
          </a:p>
        </p:txBody>
      </p:sp>
      <p:pic>
        <p:nvPicPr>
          <p:cNvPr id="5122" name="Picture 2" descr="C:\Users\neha\Downloads\WhatsApp Image 2016-09-27 at 10.43.44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3300" y="292101"/>
            <a:ext cx="5562600" cy="74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Example continued…</a:t>
            </a:r>
          </a:p>
        </p:txBody>
      </p:sp>
      <p:pic>
        <p:nvPicPr>
          <p:cNvPr id="6146" name="Picture 2" descr="C:\Users\neha\Downloads\WhatsApp Image 2016-09-27 at 10.43.4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0600" y="279401"/>
            <a:ext cx="5638800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2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Example continued…</a:t>
            </a:r>
            <a:endParaRPr lang="en-US" dirty="0"/>
          </a:p>
        </p:txBody>
      </p:sp>
      <p:pic>
        <p:nvPicPr>
          <p:cNvPr id="7170" name="Picture 2" descr="C:\Users\neha\Downloads\WhatsApp Image 2016-09-27 at 10.52.38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1876" y="269875"/>
            <a:ext cx="5581650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Example continued…</a:t>
            </a:r>
            <a:endParaRPr lang="en-US" dirty="0"/>
          </a:p>
        </p:txBody>
      </p:sp>
      <p:pic>
        <p:nvPicPr>
          <p:cNvPr id="8194" name="Picture 2" descr="C:\Users\neha\Downloads\WhatsApp Image 2016-09-27 at 10.52.37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98701" y="292100"/>
            <a:ext cx="5562600" cy="74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Example continued…</a:t>
            </a:r>
            <a:endParaRPr lang="en-US" dirty="0"/>
          </a:p>
        </p:txBody>
      </p:sp>
      <p:pic>
        <p:nvPicPr>
          <p:cNvPr id="9218" name="Picture 2" descr="C:\Users\neha\Downloads\WhatsApp Image 2016-09-27 at 10.52.36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5050" y="247650"/>
            <a:ext cx="56007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Example continued…</a:t>
            </a:r>
            <a:endParaRPr lang="en-US" dirty="0"/>
          </a:p>
        </p:txBody>
      </p:sp>
      <p:pic>
        <p:nvPicPr>
          <p:cNvPr id="10242" name="Picture 2" descr="C:\Users\neha\Downloads\WhatsApp Image 2016-09-27 at 10.52.36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2200" y="304801"/>
            <a:ext cx="5486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72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TRAJECTORIES BY </a:t>
            </a:r>
            <a:r>
              <a:rPr lang="en-US" dirty="0" smtClean="0">
                <a:solidFill>
                  <a:srgbClr val="572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658368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-NN Algorithm	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40" b="-127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options in designing </a:t>
            </a:r>
            <a:r>
              <a:rPr lang="el-GR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λ</a:t>
            </a:r>
            <a:r>
              <a:rPr lang="en-IN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-NN function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Strategy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Strategy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Best-First Strategy(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</a:rPr>
                          <m:t>𝑏𝑓</m:t>
                        </m:r>
                      </m:sub>
                    </m:sSub>
                    <m:r>
                      <a:rPr lang="en-IN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Uses priority queue to keep track of R-Tree entries that are yet to be visited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Entry with least MINDIST is picked to traverse next 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MINDIST(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,r) = minimum distance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r from query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00600"/>
            <a:ext cx="2781688" cy="18671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029200" y="5562600"/>
            <a:ext cx="247844" cy="762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6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𝑏𝑓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continued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1"/>
            <a:ext cx="7499350" cy="198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3581900" cy="2229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1573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Nearest Neighbour Query 		                  R-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4191000"/>
                <a:ext cx="3505200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</a:rPr>
                          <m:t>𝑑𝑖𝑠𝑡</m:t>
                        </m:r>
                      </m:e>
                      <m:sub>
                        <m:r>
                          <a:rPr lang="en-IN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distance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IN" i="1">
                            <a:latin typeface="Cambria Math"/>
                          </a:rPr>
                          <m:t>𝑡h</m:t>
                        </m:r>
                        <m:r>
                          <a:rPr lang="en-IN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nearest neighbour from q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91000"/>
                <a:ext cx="3505200" cy="651269"/>
              </a:xfrm>
              <a:prstGeom prst="rect">
                <a:avLst/>
              </a:prstGeom>
              <a:blipFill rotWithShape="1">
                <a:blip r:embed="rId5"/>
                <a:stretch>
                  <a:fillRect l="-1391" t="-4717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𝑏𝑓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continued	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371600"/>
                <a:ext cx="7498080" cy="4800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Priority queue from </a:t>
                </a:r>
                <a:r>
                  <a:rPr lang="el-GR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λ</a:t>
                </a:r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-NN search can be reused for (</a:t>
                </a:r>
                <a:r>
                  <a:rPr lang="el-GR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λ</a:t>
                </a:r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  <a:ea typeface="Cambria Math"/>
                      </a:rPr>
                      <m:t>∆)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-NN search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Restart the traversal to get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(λ + 1)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(λ + 2)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· · · , (λ + )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nearest points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 = cost of best-first </a:t>
                </a:r>
                <a:r>
                  <a:rPr lang="el-GR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λ</a:t>
                </a:r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-NN search * m(number of query points)	    	                 = m *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rad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82296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371600"/>
                <a:ext cx="7498080" cy="4800600"/>
              </a:xfrm>
              <a:blipFill rotWithShape="1">
                <a:blip r:embed="rId3"/>
                <a:stretch>
                  <a:fillRect t="-1904" r="-26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5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Drawback</a:t>
                </a:r>
                <a:b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80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priority queue may become very large which could occupy the whole main memory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bring down the system</a:t>
            </a:r>
          </a:p>
          <a:p>
            <a:pPr marL="82296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 First Strategy(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𝑑𝑓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Recursively traverse R-Tree level by level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Entries are sorted according to MINDIST from query location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MINDIST(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,r) = minimum distance of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from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Maintains a global list of k-nearest candidates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779" r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0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7499350" cy="23930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1" y="3276600"/>
            <a:ext cx="3696216" cy="2619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7701" y="264640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Nearest Neighbour Query 		                  R-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5301" y="3274621"/>
                <a:ext cx="3352800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</a:rPr>
                          <m:t>𝑑𝑖𝑠𝑡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distance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𝑡h</m:t>
                        </m:r>
                        <m:r>
                          <a:rPr lang="en-IN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nearest neighbour from q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301" y="3274621"/>
                <a:ext cx="3352800" cy="651269"/>
              </a:xfrm>
              <a:prstGeom prst="rect">
                <a:avLst/>
              </a:prstGeom>
              <a:blipFill rotWithShape="1">
                <a:blip r:embed="rId4"/>
                <a:stretch>
                  <a:fillRect l="-1455" t="-4673" b="-140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13218" y="427267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DFS prunes node D because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D,q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e,q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58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𝑑𝑓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continued..		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resume search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-NN for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)NN search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Restart search – rescan previous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-NN for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)NN search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Performance degrades,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IN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b="0" i="1" dirty="0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82296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779" r="-1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7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𝑑𝑓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continued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 solution: Guess correctly how 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eventually be?</a:t>
                </a: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Alternate solution: Double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each round instead of increasing it by a constant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IN" b="0" i="1" dirty="0" smtClean="0">
                            <a:latin typeface="Cambria Math"/>
                          </a:rPr>
                          <m:t>𝑟𝑜𝑢𝑛𝑑</m:t>
                        </m:r>
                      </m:sup>
                    </m:sSup>
                    <m:r>
                      <a:rPr lang="en-IN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round = 0,1,2,….</a:t>
                </a:r>
              </a:p>
              <a:p>
                <a:pPr marL="82296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so,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IN" b="0" i="1" smtClean="0">
                        <a:latin typeface="Cambria Math"/>
                        <a:ea typeface="Cambria Math"/>
                      </a:rPr>
                      <m:t> = 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IN" i="1" dirty="0">
                            <a:latin typeface="Cambria Math"/>
                          </a:rPr>
                          <m:t>𝑟𝑜𝑢𝑛𝑑</m:t>
                        </m:r>
                      </m:sup>
                    </m:sSup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Reduces complexity from quadratic to linear 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779" r="-31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𝑑𝑓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continued..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improve efficiency?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by MAXDIST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12" y="3460668"/>
            <a:ext cx="32766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800"/>
            <a:ext cx="3886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72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trajectories by locations.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is only a small set of locations with or without specified order.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is to find the k-BCT* from database where it best connects the designated locations.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8368" lvl="2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*k-BCT – k- Best Connected Trajectories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𝑑𝑓</m:t>
                        </m:r>
                      </m:sub>
                    </m:sSub>
                  </m:oMath>
                </a14:m>
                <a:r>
                  <a:rPr lang="en-IN" dirty="0"/>
                  <a:t> Algorithm	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/>
          <a:stretch/>
        </p:blipFill>
        <p:spPr>
          <a:xfrm>
            <a:off x="1447800" y="1377538"/>
            <a:ext cx="5477639" cy="2985340"/>
          </a:xfrm>
        </p:spPr>
      </p:pic>
    </p:spTree>
    <p:extLst>
      <p:ext uri="{BB962C8B-B14F-4D97-AF65-F5344CB8AC3E}">
        <p14:creationId xmlns:p14="http://schemas.microsoft.com/office/powerpoint/2010/main" val="20094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𝑑𝑓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171" t="-20213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Improved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𝑑𝑓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 *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rad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el-GR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λ</a:t>
                </a:r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  <a:ea typeface="Cambria Math"/>
                          </a:rPr>
                          <m:t>𝑑𝑓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provides high memory usage when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  <a:ea typeface="Cambria Math"/>
                          </a:rPr>
                          <m:t>𝑏𝑓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However in normal cases,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r>
                      <a:rPr lang="en-IN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is faster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𝐼𝐾𝑁𝑁</m:t>
                        </m:r>
                      </m:e>
                      <m:sub>
                        <m:r>
                          <a:rPr lang="en-IN" i="1" dirty="0">
                            <a:latin typeface="Cambria Math"/>
                            <a:ea typeface="Cambria Math"/>
                          </a:rPr>
                          <m:t>𝑑𝑓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IN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2296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7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3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Approach:</a:t>
            </a:r>
          </a:p>
          <a:p>
            <a:pPr algn="ctr"/>
            <a:endParaRPr lang="en-US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Varying ∆ value in the (</a:t>
            </a:r>
            <a:r>
              <a:rPr lang="el-GR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λ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∆)- KNN </a:t>
            </a:r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algorithm</a:t>
            </a:r>
          </a:p>
          <a:p>
            <a:endParaRPr lang="en-US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Different 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query locations contribute to  different values of LB/UB</a:t>
            </a:r>
          </a:p>
        </p:txBody>
      </p:sp>
    </p:spTree>
    <p:extLst>
      <p:ext uri="{BB962C8B-B14F-4D97-AF65-F5344CB8AC3E}">
        <p14:creationId xmlns:p14="http://schemas.microsoft.com/office/powerpoint/2010/main" val="37850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For Upper Bound:</a:t>
            </a:r>
          </a:p>
          <a:p>
            <a:pPr marL="82296" indent="0">
              <a:buNone/>
            </a:pP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                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&lt;</a:t>
            </a:r>
          </a:p>
          <a:p>
            <a:endParaRPr lang="en-US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Find how fast the contribution to UB decays as </a:t>
            </a:r>
            <a:r>
              <a:rPr lang="el-GR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increases</a:t>
            </a:r>
            <a:endParaRPr lang="en-US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246261"/>
            <a:ext cx="3638550" cy="695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438400"/>
            <a:ext cx="5118965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532" y="3309144"/>
            <a:ext cx="2838450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852" y="3309144"/>
            <a:ext cx="28670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Assign </a:t>
            </a:r>
            <a:r>
              <a:rPr lang="en-US" dirty="0"/>
              <a:t>∆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, based on decay rate</a:t>
            </a:r>
          </a:p>
          <a:p>
            <a:endParaRPr lang="en-US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λ 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fixed, radius: 0 to ∞</a:t>
            </a:r>
          </a:p>
          <a:p>
            <a:endParaRPr lang="en-US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Decay 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rate =&gt; bell curve, first ↑, then ↓</a:t>
            </a:r>
          </a:p>
          <a:p>
            <a:endParaRPr lang="en-US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Inference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: </a:t>
            </a:r>
            <a:r>
              <a:rPr lang="en-US" dirty="0"/>
              <a:t>∆ 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=&gt; More for denser trajectories and vice </a:t>
            </a:r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versa</a:t>
            </a:r>
          </a:p>
          <a:p>
            <a:endParaRPr lang="en-US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Cut down the UB, reducing Query Time</a:t>
            </a:r>
            <a:endParaRPr lang="en-US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Dataset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Obtained 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from Beijing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12, 653 GPS trajectories</a:t>
            </a:r>
          </a:p>
          <a:p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Computing Power</a:t>
            </a:r>
            <a:endParaRPr lang="en-US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IKNN algorithm implemented in Java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Intel Core 2 CPU (2.13GHz)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1.0 GB 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134" y="1524000"/>
            <a:ext cx="328146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Metrics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498080" cy="4800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Performance:</a:t>
            </a:r>
          </a:p>
          <a:p>
            <a:pPr lvl="1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Time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 Access Time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Memory Usage: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Queue Size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498080" cy="4800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k : 1 to 25, default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locations : 2 to 10, default 8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BF and DF-C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Different </a:t>
            </a:r>
            <a:r>
              <a:rPr lang="en-US" dirty="0"/>
              <a:t>Number of Query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0"/>
            <a:ext cx="7498080" cy="4038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 vs DF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 is much faster than DF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revisits pre-visited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times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 uses 10 times more memory than DF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DF is considered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Effect of </a:t>
            </a:r>
            <a:r>
              <a:rPr lang="en-US" dirty="0" smtClean="0"/>
              <a:t>Adaption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considered due to memory efficiency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 with constant ∆ doesn’t scale well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 with double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re-visits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function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good trajectory connects the query location with both spatial and order constraint.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k-BCT search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k-NN Algorithm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(IKNN).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refines trajectories by using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and Upper bound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Depth-first k-NN algorithms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IKNN properly.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IKNN adopting the depth-first strategy achieves a good search performance comparable to the best-first strategy.</a:t>
            </a:r>
          </a:p>
        </p:txBody>
      </p:sp>
    </p:spTree>
    <p:extLst>
      <p:ext uri="{BB962C8B-B14F-4D97-AF65-F5344CB8AC3E}">
        <p14:creationId xmlns:p14="http://schemas.microsoft.com/office/powerpoint/2010/main" val="37330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467600" cy="5715000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by MAXDIST reduces repetition area, further reduces re-visits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DF-D-M better than BF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cost same as BF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Queue operations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compute for upper/lower bounds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Effect of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DF-D-M with Optimization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access reduced by ¼ ~ ½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time reduced by 20%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 with Optimization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Queue size reduced to 2/3</a:t>
            </a:r>
          </a:p>
        </p:txBody>
      </p:sp>
    </p:spTree>
    <p:extLst>
      <p:ext uri="{BB962C8B-B14F-4D97-AF65-F5344CB8AC3E}">
        <p14:creationId xmlns:p14="http://schemas.microsoft.com/office/powerpoint/2010/main" val="20326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581399"/>
            <a:ext cx="3743325" cy="3076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81400"/>
            <a:ext cx="3810000" cy="3076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04800"/>
            <a:ext cx="36004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 different ‘K’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 with Optimization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stable with k &lt;= 25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Queue size is also low for k &lt;= 25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 with pruning MAXDIST Optimized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scalable with ‘k’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increase in Query Time and</a:t>
            </a:r>
          </a:p>
          <a:p>
            <a:pPr marL="402336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Node Access for 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‘k’</a:t>
            </a:r>
          </a:p>
        </p:txBody>
      </p:sp>
    </p:spTree>
    <p:extLst>
      <p:ext uri="{BB962C8B-B14F-4D97-AF65-F5344CB8AC3E}">
        <p14:creationId xmlns:p14="http://schemas.microsoft.com/office/powerpoint/2010/main" val="42834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05200"/>
            <a:ext cx="3352800" cy="3210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78673"/>
            <a:ext cx="3371850" cy="3295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16408"/>
            <a:ext cx="3369484" cy="32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Searches k-Best Connected Trajectories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optimization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query performance, high memory usage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 with constant ∆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memory usage, poor efficiency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 pruning MAXDIST with Optimization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query performance, low memory usage</a:t>
            </a:r>
          </a:p>
        </p:txBody>
      </p:sp>
    </p:spTree>
    <p:extLst>
      <p:ext uri="{BB962C8B-B14F-4D97-AF65-F5344CB8AC3E}">
        <p14:creationId xmlns:p14="http://schemas.microsoft.com/office/powerpoint/2010/main" val="18344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Tourist / Travel agency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popular routes through some attractions.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Zoologists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nearest trajectory of animals to some stationary point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Source of food).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Department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driving habits of local residence within a suburb and onwards analyze the traffic causes of some critical road intersections.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485" y="304800"/>
            <a:ext cx="831573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K-BEST CONNECTED TRAJECTORY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for searching trajectories by multiple geographical locations.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 by coordinates like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(latitude, longitude)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 query with three locations A, B and C appears as</a:t>
            </a:r>
          </a:p>
          <a:p>
            <a:pPr marL="82296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{A(37.2601,122.0941) ,B(37.2721,122.0648) ,C(37.3344,122.1538)}</a:t>
            </a:r>
          </a:p>
          <a:p>
            <a:pPr marL="82296" indent="0"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A(37.2601,122.0941)</a:t>
            </a:r>
          </a:p>
          <a:p>
            <a:pPr marL="82296" indent="0">
              <a:buNone/>
            </a:pP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order constraint further applies, the found trajectories connecting A, B and C should also preserve the visiting order (A → B → C)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3581399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15000" y="3581399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657600" y="3048000"/>
            <a:ext cx="133184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89442" y="3038060"/>
            <a:ext cx="1487557" cy="543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289597"/>
            <a:ext cx="163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of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4355" y="4289597"/>
            <a:ext cx="1964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Longitude of A</a:t>
            </a:r>
          </a:p>
        </p:txBody>
      </p:sp>
    </p:spTree>
    <p:extLst>
      <p:ext uri="{BB962C8B-B14F-4D97-AF65-F5344CB8AC3E}">
        <p14:creationId xmlns:p14="http://schemas.microsoft.com/office/powerpoint/2010/main" val="3327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40028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K-BEST CONNECTED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Trajectories recorded by GPS devices in the form of a series of locations/points:</a:t>
            </a:r>
          </a:p>
          <a:p>
            <a:pPr marL="82296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 p</a:t>
            </a:r>
            <a:r>
              <a:rPr lang="en-US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· · · , p</a:t>
            </a:r>
            <a:r>
              <a:rPr lang="en-US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trajectory point 	represented by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(latitude, longitude)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	number 	of points in the trajectory. </a:t>
            </a:r>
          </a:p>
          <a:p>
            <a:pPr marL="82296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Best-Connected Trajectory (k-BCT)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represented by a set of locations:</a:t>
            </a:r>
          </a:p>
          <a:p>
            <a:pPr marL="402336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{q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· · · 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82296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query locations, and 	the user may further assign a visiting order to 	the locations, in which case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treated as a 	sequence of locations from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7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5114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K-BEST CONNECTED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431235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Similarity function we define the distance between query location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 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{p</a:t>
            </a:r>
            <a:r>
              <a:rPr lang="pt-BR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pt-BR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· · · , p</a:t>
            </a:r>
            <a:r>
              <a:rPr lang="pt-BR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as: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,R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shortest distance from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any point on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&lt;q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matched pair.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Q is without an order constraint, we define the similarity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Sim(Q,R)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distance of each matched pair as follows: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38400"/>
            <a:ext cx="4876800" cy="80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452374"/>
            <a:ext cx="4224075" cy="9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1031</TotalTime>
  <Words>1906</Words>
  <Application>Microsoft Office PowerPoint</Application>
  <PresentationFormat>On-screen Show (4:3)</PresentationFormat>
  <Paragraphs>263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Solstice</vt:lpstr>
      <vt:lpstr>SEARCHING TRAJECTORIES BY LOCATIONS -AN EFFICIENY STUDY</vt:lpstr>
      <vt:lpstr>OUTLINE OF THE PAPER</vt:lpstr>
      <vt:lpstr>SEARCHING TRAJECTORIES BY LOCATIONS</vt:lpstr>
      <vt:lpstr>INTRODUCTION</vt:lpstr>
      <vt:lpstr>PROCESS</vt:lpstr>
      <vt:lpstr>BENEFITS </vt:lpstr>
      <vt:lpstr>K-BEST CONNECTED TRAJECTORY Query for searching trajectories by multiple geographical locations. </vt:lpstr>
      <vt:lpstr>K-BEST CONNECTED TRAJECTORY</vt:lpstr>
      <vt:lpstr>K-BEST CONNECTED TRAJECTORY</vt:lpstr>
      <vt:lpstr>K-BEST CONNECTED TRAJECTORY</vt:lpstr>
      <vt:lpstr>K-BEST CONNECTED TRAJECTORY</vt:lpstr>
      <vt:lpstr>Query Processing</vt:lpstr>
      <vt:lpstr>Definition (k-BCT Query)</vt:lpstr>
      <vt:lpstr>IKNN Algorithm</vt:lpstr>
      <vt:lpstr>IKNN continued…</vt:lpstr>
      <vt:lpstr>IKNN continued…</vt:lpstr>
      <vt:lpstr>IKNN continued…</vt:lpstr>
      <vt:lpstr>IKNN continued…</vt:lpstr>
      <vt:lpstr>IKNN continued…</vt:lpstr>
      <vt:lpstr>IKNN continued…</vt:lpstr>
      <vt:lpstr>IKNN continued…</vt:lpstr>
      <vt:lpstr>IKNN continued…</vt:lpstr>
      <vt:lpstr>IKNN continued…</vt:lpstr>
      <vt:lpstr>IKNN Example</vt:lpstr>
      <vt:lpstr>IKNN Example continued…</vt:lpstr>
      <vt:lpstr>IKNN Example continued…</vt:lpstr>
      <vt:lpstr>IKNN Example continued…</vt:lpstr>
      <vt:lpstr>IKNN Example continued…</vt:lpstr>
      <vt:lpstr>IKNN Example continued…</vt:lpstr>
      <vt:lpstr>Adaption of λ-NN Algorithm </vt:lpstr>
      <vt:lpstr>Best-First Strategy(〖IKNN〗_bf)</vt:lpstr>
      <vt:lpstr>〖IKNN〗_bf continued</vt:lpstr>
      <vt:lpstr>〖IKNN〗_bf continued </vt:lpstr>
      <vt:lpstr>〖IKNN〗_bf Drawback </vt:lpstr>
      <vt:lpstr>Depth First Strategy(〖IKNN〗_df)</vt:lpstr>
      <vt:lpstr>PowerPoint Presentation</vt:lpstr>
      <vt:lpstr>〖IKNN〗_df continued..  </vt:lpstr>
      <vt:lpstr>〖IKNN〗_df continued</vt:lpstr>
      <vt:lpstr>〖IKNN〗_df continued..</vt:lpstr>
      <vt:lpstr>〖IKNN〗_df Algorithm </vt:lpstr>
      <vt:lpstr>Comparison between 〖IKNN〗_bf and 〖IKNN〗_df</vt:lpstr>
      <vt:lpstr>Optimization</vt:lpstr>
      <vt:lpstr>PowerPoint Presentation</vt:lpstr>
      <vt:lpstr>PowerPoint Presentation</vt:lpstr>
      <vt:lpstr>Experiments</vt:lpstr>
      <vt:lpstr>Metrics of Measurement</vt:lpstr>
      <vt:lpstr>Experiment Settings</vt:lpstr>
      <vt:lpstr>Different Number of Query Locations</vt:lpstr>
      <vt:lpstr>Effect of Adaption</vt:lpstr>
      <vt:lpstr>PowerPoint Presentation</vt:lpstr>
      <vt:lpstr>Effect of Optimization</vt:lpstr>
      <vt:lpstr>PowerPoint Presentation</vt:lpstr>
      <vt:lpstr>For different ‘K’ value</vt:lpstr>
      <vt:lpstr>PowerPoint Presentation</vt:lpstr>
      <vt:lpstr>Conclusion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 Processing</dc:title>
  <dc:creator>neha</dc:creator>
  <cp:lastModifiedBy>neha</cp:lastModifiedBy>
  <cp:revision>145</cp:revision>
  <dcterms:created xsi:type="dcterms:W3CDTF">2016-09-27T19:41:21Z</dcterms:created>
  <dcterms:modified xsi:type="dcterms:W3CDTF">2016-09-29T21:24:46Z</dcterms:modified>
</cp:coreProperties>
</file>