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4" r:id="rId2"/>
    <p:sldMasterId id="2147483650" r:id="rId3"/>
    <p:sldMasterId id="2147483874" r:id="rId4"/>
  </p:sldMasterIdLst>
  <p:notesMasterIdLst>
    <p:notesMasterId r:id="rId20"/>
  </p:notesMasterIdLst>
  <p:handoutMasterIdLst>
    <p:handoutMasterId r:id="rId21"/>
  </p:handoutMasterIdLst>
  <p:sldIdLst>
    <p:sldId id="268" r:id="rId5"/>
    <p:sldId id="265" r:id="rId6"/>
    <p:sldId id="269" r:id="rId7"/>
    <p:sldId id="284" r:id="rId8"/>
    <p:sldId id="271" r:id="rId9"/>
    <p:sldId id="285" r:id="rId10"/>
    <p:sldId id="272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91F"/>
    <a:srgbClr val="99CCFF"/>
    <a:srgbClr val="111111"/>
    <a:srgbClr val="00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7" autoAdjust="0"/>
    <p:restoredTop sz="84725" autoAdjust="0"/>
  </p:normalViewPr>
  <p:slideViewPr>
    <p:cSldViewPr>
      <p:cViewPr varScale="1">
        <p:scale>
          <a:sx n="100" d="100"/>
          <a:sy n="100" d="100"/>
        </p:scale>
        <p:origin x="176" y="336"/>
      </p:cViewPr>
      <p:guideLst>
        <p:guide orient="horz" pos="227"/>
        <p:guide orient="horz" pos="164"/>
        <p:guide orient="horz" pos="4110"/>
        <p:guide orient="horz" pos="709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63" d="100"/>
          <a:sy n="63" d="100"/>
        </p:scale>
        <p:origin x="-193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652070-D7FD-42A7-BBE5-4144F5C624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2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D658981-1052-4B60-94AB-352D2CB7961D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6CB4D32-6881-4C1A-A6B7-2906FF27F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4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84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58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32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24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35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75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41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5094-5751-4F00-9104-B7BB1FBA58C7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7440-FE79-40F3-B655-D3AC6448C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7708-657A-4DCA-85D8-29EE556B8D71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ABFD-FBCF-45DB-B4E8-3657FBFE2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4CE3-A73D-4969-93CC-E17CE4F08C83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C4EA-17EB-4EF4-8EC5-297BD07E7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FAD2-71F4-4C72-8D10-0E4621577773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8E45-E9C3-44D3-85AF-ADB55E91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630D-6CE5-4B16-8A21-5A000EEA06D7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0E86-3251-4484-8CFC-4E2891362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FEC5-DAE1-482E-BFD5-EBD3B925CB98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14F7-1E19-4FFA-827C-DEC11CFC0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ADF9-4216-4A07-8AA9-29F869A618F6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6F37-0651-47A6-A567-231731AD7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7876-64E4-4DB3-8962-DD446974DFF3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FB9E-E3D0-4B29-9D29-8DDB7D4AC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4D14-BCA9-4F9F-A24E-947888C0C54E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9867-854B-4671-A784-1093A0BF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AF45-3DFD-4A21-A583-F96812CDF296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6226-C7CA-4BF5-BE70-EC796EFE6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B68E-12B7-4AD0-96CE-90D1E5D4FF95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EA1F-91EE-4588-9150-64FBFB75C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0F5D6-452C-4F8C-83A5-F2CABF21D508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7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D69986-A650-4E60-82D5-C6E721CA2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423F1F-860E-490D-B2A4-D381FB0B770F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404BFD-4595-4196-A2C7-EB01DD9B1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2AED45-C7CE-4072-AEC9-B5D45FFB1689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79E749-FAA2-497F-835E-7C845D576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E359F-F3E5-4E07-BAD4-677A23044AC2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FC0FA4-9011-4B64-8234-E328EC053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A4CA18-9FFB-458D-A702-85D434DB820F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24F94E-F047-4DA7-A42C-ADC62D4A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14C79-9C7E-46BA-A8B1-96BBE847FCA5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5E256E-E996-4EFF-B870-BF74B70F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CC239F-DB63-452C-8CB2-43DF46A1FDAB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D45B07-BCF6-41F2-B5CD-AEE188D28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FAB367-B3FF-4224-83ED-C3C141079C14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B0D95-E50B-42F4-B8EA-AE5E00F0B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流程图: 过程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流程图: 过程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E89ECE-9229-4D87-AEB4-8D45CFD5C330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A20DF0-D131-49E5-AC29-AB315B79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9D02C5-1CD7-4753-84CF-153630C783DA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743DED-AC2D-44EC-9073-C0833624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8EF106-6896-44FD-9EC2-239BA1EB07F7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FF067A-02CC-476D-A6B9-33D396FF7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15888"/>
            <a:ext cx="2044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5732463"/>
            <a:ext cx="2762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hyperlink" Target="http://www.nordridesign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hyperlink" Target="http://www.nordri.net/" TargetMode="External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hyperlink" Target="http://www.nordridesign.com/" TargetMode="External"/><Relationship Id="rId14" Type="http://schemas.openxmlformats.org/officeDocument/2006/relationships/hyperlink" Target="http://creativecommons.org/licenses/by-nc/2.5/cn/legalcode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hyperlink" Target="http://www.nordridesign.cn/" TargetMode="Externa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4" Type="http://schemas.openxmlformats.org/officeDocument/2006/relationships/hyperlink" Target="http://www.nordridesign.com/" TargetMode="Externa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gray">
          <a:xfrm>
            <a:off x="7286625" y="363538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400" b="1">
                <a:latin typeface="Arial" pitchFamily="34" charset="0"/>
                <a:ea typeface="华文细黑" pitchFamily="2" charset="-122"/>
              </a:rPr>
              <a:t>LOGO</a:t>
            </a:r>
          </a:p>
        </p:txBody>
      </p:sp>
      <p:sp>
        <p:nvSpPr>
          <p:cNvPr id="1029" name="Rectangle 7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395288" y="6364288"/>
            <a:ext cx="8748712" cy="3206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zh-CN" sz="10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www.nordridesign.com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51" r:id="rId7"/>
    <p:sldLayoutId id="2147484024" r:id="rId8"/>
    <p:sldLayoutId id="2147484025" r:id="rId9"/>
    <p:sldLayoutId id="2147484026" r:id="rId10"/>
    <p:sldLayoutId id="2147484027" r:id="rId11"/>
  </p:sldLayoutIdLst>
  <p:transition spd="med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D9A0827-4129-4E8A-BB5A-E18AEF350A3D}" type="datetimeFigureOut">
              <a:rPr lang="en-US"/>
              <a:pPr>
                <a:defRPr/>
              </a:pPr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8EF71E0-5189-4BED-8C66-C99814CFF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 spd="med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1333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 sz="1400" b="1">
              <a:solidFill>
                <a:srgbClr val="5F5F5F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3075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3492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 sz="1400" b="1">
              <a:solidFill>
                <a:srgbClr val="5F5F5F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3076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 sz="1400" b="1">
              <a:solidFill>
                <a:srgbClr val="5F5F5F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3077" name="Rectangle 13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1331913" y="3860800"/>
            <a:ext cx="514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1200">
                <a:latin typeface="Arial" pitchFamily="34" charset="0"/>
                <a:ea typeface="华文细黑" pitchFamily="2" charset="-122"/>
              </a:rPr>
              <a:t>本作品采用</a:t>
            </a:r>
            <a:r>
              <a:rPr lang="zh-CN" altLang="en-US" sz="1200" b="1">
                <a:solidFill>
                  <a:srgbClr val="003366"/>
                </a:solidFill>
                <a:latin typeface="Arial" pitchFamily="34" charset="0"/>
                <a:ea typeface="华文细黑" pitchFamily="2" charset="-122"/>
              </a:rPr>
              <a:t>知识共享署名</a:t>
            </a:r>
            <a:r>
              <a:rPr lang="en-US" altLang="zh-CN" sz="1200" b="1">
                <a:solidFill>
                  <a:srgbClr val="003366"/>
                </a:solidFill>
                <a:latin typeface="Arial" pitchFamily="34" charset="0"/>
                <a:ea typeface="华文细黑" pitchFamily="2" charset="-122"/>
              </a:rPr>
              <a:t>-</a:t>
            </a:r>
            <a:r>
              <a:rPr lang="zh-CN" altLang="en-US" sz="1200" b="1">
                <a:solidFill>
                  <a:srgbClr val="003366"/>
                </a:solidFill>
                <a:latin typeface="Arial" pitchFamily="34" charset="0"/>
                <a:ea typeface="华文细黑" pitchFamily="2" charset="-122"/>
              </a:rPr>
              <a:t>非商业性使用 </a:t>
            </a:r>
            <a:r>
              <a:rPr lang="en-US" altLang="zh-CN" sz="1200" b="1">
                <a:solidFill>
                  <a:srgbClr val="003366"/>
                </a:solidFill>
                <a:latin typeface="Arial" pitchFamily="34" charset="0"/>
                <a:ea typeface="华文细黑" pitchFamily="2" charset="-122"/>
              </a:rPr>
              <a:t>2.5 </a:t>
            </a:r>
            <a:r>
              <a:rPr lang="zh-CN" altLang="en-US" sz="1200" b="1">
                <a:solidFill>
                  <a:srgbClr val="003366"/>
                </a:solidFill>
                <a:latin typeface="Arial" pitchFamily="34" charset="0"/>
                <a:ea typeface="华文细黑" pitchFamily="2" charset="-122"/>
              </a:rPr>
              <a:t>中国大陆许可协议</a:t>
            </a:r>
            <a:r>
              <a:rPr lang="zh-CN" altLang="en-US" sz="1200">
                <a:latin typeface="Arial" pitchFamily="34" charset="0"/>
                <a:ea typeface="华文细黑" pitchFamily="2" charset="-122"/>
              </a:rPr>
              <a:t>进行许可。</a:t>
            </a:r>
            <a:r>
              <a:rPr lang="zh-CN" altLang="en-US" sz="1200" i="1">
                <a:latin typeface="Arial" pitchFamily="34" charset="0"/>
                <a:ea typeface="华文细黑" pitchFamily="2" charset="-122"/>
              </a:rPr>
              <a:t> </a:t>
            </a:r>
          </a:p>
        </p:txBody>
      </p:sp>
      <p:pic>
        <p:nvPicPr>
          <p:cNvPr id="3078" name="Picture 14" descr="png-005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225" y="23479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png-000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2638" y="234791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0" name="Group 16"/>
          <p:cNvGrpSpPr>
            <a:grpSpLocks/>
          </p:cNvGrpSpPr>
          <p:nvPr userDrawn="1"/>
        </p:nvGrpSpPr>
        <p:grpSpPr bwMode="auto">
          <a:xfrm>
            <a:off x="4211638" y="2347913"/>
            <a:ext cx="720725" cy="647700"/>
            <a:chOff x="3923" y="2102"/>
            <a:chExt cx="454" cy="447"/>
          </a:xfrm>
        </p:grpSpPr>
        <p:pic>
          <p:nvPicPr>
            <p:cNvPr id="3094" name="Picture 17" descr="soft7"/>
            <p:cNvPicPr>
              <a:picLocks noChangeAspect="1" noChangeArrowheads="1"/>
            </p:cNvPicPr>
            <p:nvPr/>
          </p:nvPicPr>
          <p:blipFill>
            <a:blip r:embed="rId17" cstate="print"/>
            <a:srcRect b="19882"/>
            <a:stretch>
              <a:fillRect/>
            </a:stretch>
          </p:blipFill>
          <p:spPr bwMode="auto">
            <a:xfrm>
              <a:off x="3923" y="2102"/>
              <a:ext cx="45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18" descr="soft7"/>
            <p:cNvPicPr>
              <a:picLocks noChangeAspect="1" noChangeArrowheads="1"/>
            </p:cNvPicPr>
            <p:nvPr/>
          </p:nvPicPr>
          <p:blipFill>
            <a:blip r:embed="rId18" cstate="print"/>
            <a:srcRect b="19882"/>
            <a:stretch>
              <a:fillRect/>
            </a:stretch>
          </p:blipFill>
          <p:spPr bwMode="auto">
            <a:xfrm rot="1178135">
              <a:off x="3997" y="2212"/>
              <a:ext cx="36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1" name="Rectangle 24">
            <a:hlinkClick r:id="rId19"/>
          </p:cNvPr>
          <p:cNvSpPr>
            <a:spLocks noChangeArrowheads="1"/>
          </p:cNvSpPr>
          <p:nvPr userDrawn="1"/>
        </p:nvSpPr>
        <p:spPr bwMode="auto">
          <a:xfrm>
            <a:off x="1333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b="1">
                <a:solidFill>
                  <a:srgbClr val="5F5F5F"/>
                </a:solidFill>
                <a:latin typeface="Arial" pitchFamily="34" charset="0"/>
                <a:ea typeface="华文细黑" pitchFamily="2" charset="-122"/>
              </a:rPr>
              <a:t>专业交流</a:t>
            </a:r>
          </a:p>
        </p:txBody>
      </p:sp>
      <p:sp>
        <p:nvSpPr>
          <p:cNvPr id="3082" name="Rectangle 25">
            <a:hlinkClick r:id="rId19"/>
          </p:cNvPr>
          <p:cNvSpPr>
            <a:spLocks noChangeArrowheads="1"/>
          </p:cNvSpPr>
          <p:nvPr userDrawn="1"/>
        </p:nvSpPr>
        <p:spPr bwMode="auto">
          <a:xfrm>
            <a:off x="3492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b="1">
                <a:solidFill>
                  <a:srgbClr val="5F5F5F"/>
                </a:solidFill>
                <a:latin typeface="Arial" pitchFamily="34" charset="0"/>
                <a:ea typeface="华文细黑" pitchFamily="2" charset="-122"/>
              </a:rPr>
              <a:t>模板超市</a:t>
            </a:r>
          </a:p>
        </p:txBody>
      </p:sp>
      <p:sp>
        <p:nvSpPr>
          <p:cNvPr id="3083" name="Rectangle 26">
            <a:hlinkClick r:id="rId19"/>
          </p:cNvPr>
          <p:cNvSpPr>
            <a:spLocks noChangeArrowheads="1"/>
          </p:cNvSpPr>
          <p:nvPr userDrawn="1"/>
        </p:nvSpPr>
        <p:spPr bwMode="auto">
          <a:xfrm>
            <a:off x="5653088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b="1">
                <a:solidFill>
                  <a:srgbClr val="5F5F5F"/>
                </a:solidFill>
                <a:latin typeface="Arial" pitchFamily="34" charset="0"/>
                <a:ea typeface="华文细黑" pitchFamily="2" charset="-122"/>
              </a:rPr>
              <a:t>设计服务</a:t>
            </a:r>
          </a:p>
        </p:txBody>
      </p:sp>
      <p:sp>
        <p:nvSpPr>
          <p:cNvPr id="3084" name="Rectangle 7"/>
          <p:cNvSpPr>
            <a:spLocks noChangeArrowheads="1"/>
          </p:cNvSpPr>
          <p:nvPr userDrawn="1"/>
        </p:nvSpPr>
        <p:spPr bwMode="auto">
          <a:xfrm>
            <a:off x="1331913" y="2060575"/>
            <a:ext cx="6480175" cy="215900"/>
          </a:xfrm>
          <a:prstGeom prst="rect">
            <a:avLst/>
          </a:prstGeom>
          <a:solidFill>
            <a:srgbClr val="EAEAEA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>
                <a:latin typeface="Arial" pitchFamily="34" charset="0"/>
                <a:ea typeface="华文细黑" pitchFamily="2" charset="-122"/>
              </a:rPr>
              <a:t>NordriDesign</a:t>
            </a:r>
            <a:r>
              <a:rPr lang="zh-CN" altLang="en-US" sz="1000">
                <a:latin typeface="Arial" pitchFamily="34" charset="0"/>
                <a:ea typeface="华文细黑" pitchFamily="2" charset="-122"/>
              </a:rPr>
              <a:t>中国专业</a:t>
            </a:r>
            <a:r>
              <a:rPr lang="en-US" altLang="zh-CN" sz="1000">
                <a:latin typeface="Arial" pitchFamily="34" charset="0"/>
                <a:ea typeface="华文细黑" pitchFamily="2" charset="-122"/>
              </a:rPr>
              <a:t>PowerPoint</a:t>
            </a:r>
            <a:r>
              <a:rPr lang="zh-CN" altLang="en-US" sz="1000">
                <a:latin typeface="Arial" pitchFamily="34" charset="0"/>
                <a:ea typeface="华文细黑" pitchFamily="2" charset="-122"/>
              </a:rPr>
              <a:t>媒体设计与开发</a:t>
            </a:r>
            <a:endParaRPr lang="zh-CN" altLang="en-US" sz="10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85" name="Rectangle 28"/>
          <p:cNvSpPr>
            <a:spLocks noChangeArrowheads="1"/>
          </p:cNvSpPr>
          <p:nvPr userDrawn="1"/>
        </p:nvSpPr>
        <p:spPr bwMode="auto">
          <a:xfrm>
            <a:off x="1331913" y="4192588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>
                <a:solidFill>
                  <a:srgbClr val="111111"/>
                </a:solidFill>
                <a:latin typeface="Arial" pitchFamily="34" charset="0"/>
                <a:ea typeface="华文细黑" pitchFamily="2" charset="-122"/>
              </a:rPr>
              <a:t>本作品的提供是以适用知识共享组织的公共许可（ 简称“</a:t>
            </a:r>
            <a:r>
              <a:rPr lang="en-US" altLang="zh-CN" sz="1000">
                <a:solidFill>
                  <a:srgbClr val="111111"/>
                </a:solidFill>
                <a:latin typeface="Arial" pitchFamily="34" charset="0"/>
                <a:ea typeface="华文细黑" pitchFamily="2" charset="-122"/>
              </a:rPr>
              <a:t>CCPL” </a:t>
            </a:r>
            <a:r>
              <a:rPr lang="zh-CN" altLang="en-US" sz="1000">
                <a:solidFill>
                  <a:srgbClr val="111111"/>
                </a:solidFill>
                <a:latin typeface="Arial" pitchFamily="34" charset="0"/>
                <a:ea typeface="华文细黑" pitchFamily="2" charset="-122"/>
              </a:rPr>
              <a:t>或 “许可”） 条款为前提的。本作品受著作权法以及其他相关法律的保护。对本作品的使用不得超越本许可授权的范围。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000">
                <a:solidFill>
                  <a:srgbClr val="111111"/>
                </a:solidFill>
                <a:latin typeface="Arial" pitchFamily="34" charset="0"/>
                <a:ea typeface="华文细黑" pitchFamily="2" charset="-122"/>
              </a:rPr>
              <a:t>如您行使本许可授予的使用本作品的权利，就表明您接受并同意遵守本许可的条款。在您接受这些条款和规定的前提下，许可人授予您本许可所包括的权利。 </a:t>
            </a:r>
          </a:p>
        </p:txBody>
      </p:sp>
      <p:sp>
        <p:nvSpPr>
          <p:cNvPr id="3086" name="Rectangle 7">
            <a:hlinkClick r:id="rId20"/>
          </p:cNvPr>
          <p:cNvSpPr>
            <a:spLocks noChangeArrowheads="1"/>
          </p:cNvSpPr>
          <p:nvPr userDrawn="1"/>
        </p:nvSpPr>
        <p:spPr bwMode="auto">
          <a:xfrm>
            <a:off x="3492500" y="2276475"/>
            <a:ext cx="2160588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 sz="1400" b="1">
              <a:solidFill>
                <a:srgbClr val="5F5F5F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3087" name="Rectangle 7">
            <a:hlinkClick r:id="rId13"/>
          </p:cNvPr>
          <p:cNvSpPr>
            <a:spLocks noChangeArrowheads="1"/>
          </p:cNvSpPr>
          <p:nvPr userDrawn="1"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 sz="1400" b="1">
              <a:solidFill>
                <a:srgbClr val="5F5F5F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3088" name="Rectangle 7">
            <a:hlinkClick r:id="rId19"/>
            <a:hlinkHover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1331913" y="2276475"/>
            <a:ext cx="2160587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en-US" sz="1400" b="1">
              <a:solidFill>
                <a:srgbClr val="5F5F5F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3089" name="Text Box 32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1331913" y="5056188"/>
            <a:ext cx="10795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b="1">
                <a:solidFill>
                  <a:srgbClr val="003366"/>
                </a:solidFill>
                <a:latin typeface="Arial" pitchFamily="34" charset="0"/>
                <a:ea typeface="华文细黑" pitchFamily="2" charset="-122"/>
              </a:rPr>
              <a:t>查看全部</a:t>
            </a:r>
            <a:r>
              <a:rPr lang="en-US" altLang="zh-CN" sz="1000" b="1">
                <a:solidFill>
                  <a:srgbClr val="003366"/>
                </a:solidFill>
                <a:latin typeface="华文细黑" pitchFamily="2" charset="-122"/>
                <a:ea typeface="华文细黑" pitchFamily="2" charset="-122"/>
              </a:rPr>
              <a:t>…</a:t>
            </a:r>
            <a:endParaRPr lang="en-US" altLang="zh-CN" sz="1000" b="1">
              <a:solidFill>
                <a:srgbClr val="003366"/>
              </a:solidFill>
              <a:latin typeface="Arial" pitchFamily="34" charset="0"/>
              <a:ea typeface="华文细黑" pitchFamily="2" charset="-122"/>
            </a:endParaRPr>
          </a:p>
        </p:txBody>
      </p:sp>
      <p:grpSp>
        <p:nvGrpSpPr>
          <p:cNvPr id="3090" name="Group 35"/>
          <p:cNvGrpSpPr>
            <a:grpSpLocks/>
          </p:cNvGrpSpPr>
          <p:nvPr userDrawn="1"/>
        </p:nvGrpSpPr>
        <p:grpSpPr bwMode="auto">
          <a:xfrm>
            <a:off x="1331913" y="1125538"/>
            <a:ext cx="4321175" cy="576262"/>
            <a:chOff x="612" y="799"/>
            <a:chExt cx="3402" cy="454"/>
          </a:xfrm>
        </p:grpSpPr>
        <p:pic>
          <p:nvPicPr>
            <p:cNvPr id="3091" name="Picture 12" descr="cc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426" y="799"/>
              <a:ext cx="158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9" descr="logo"/>
            <p:cNvPicPr>
              <a:picLocks noChangeAspect="1" noChangeArrowheads="1"/>
            </p:cNvPicPr>
            <p:nvPr userDrawn="1"/>
          </p:nvPicPr>
          <p:blipFill>
            <a:blip r:embed="rId22" cstate="print">
              <a:lum bright="-12000"/>
              <a:grayscl/>
            </a:blip>
            <a:srcRect/>
            <a:stretch>
              <a:fillRect/>
            </a:stretch>
          </p:blipFill>
          <p:spPr bwMode="auto">
            <a:xfrm>
              <a:off x="612" y="845"/>
              <a:ext cx="136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Line 34"/>
            <p:cNvSpPr>
              <a:spLocks noChangeShapeType="1"/>
            </p:cNvSpPr>
            <p:nvPr userDrawn="1"/>
          </p:nvSpPr>
          <p:spPr bwMode="auto">
            <a:xfrm>
              <a:off x="2201" y="799"/>
              <a:ext cx="0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 spd="med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105" name="文本占位符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  <a:ea typeface="宋体" pitchFamily="2" charset="-122"/>
              </a:defRPr>
            </a:lvl1pPr>
            <a:extLst/>
          </a:lstStyle>
          <a:p>
            <a:pPr>
              <a:defRPr/>
            </a:pPr>
            <a:fld id="{3ACD2E4D-AD6F-43A5-B098-B3174B601F4B}" type="datetimeFigureOut">
              <a:rPr lang="en-US"/>
              <a:pPr>
                <a:defRPr/>
              </a:pPr>
              <a:t>9/22/16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Arial" pitchFamily="34" charset="0"/>
                <a:ea typeface="宋体" pitchFamily="2" charset="-122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  <a:ea typeface="宋体" pitchFamily="2" charset="-122"/>
              </a:defRPr>
            </a:lvl1pPr>
            <a:extLst/>
          </a:lstStyle>
          <a:p>
            <a:pPr>
              <a:defRPr/>
            </a:pPr>
            <a:fld id="{731C5DB0-0730-402C-8D00-ED353C88890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gray">
          <a:xfrm>
            <a:off x="7286625" y="363538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400" b="1">
                <a:latin typeface="Arial" pitchFamily="34" charset="0"/>
                <a:ea typeface="华文细黑" pitchFamily="2" charset="-122"/>
              </a:rPr>
              <a:t>LOGO</a:t>
            </a:r>
          </a:p>
        </p:txBody>
      </p:sp>
      <p:sp>
        <p:nvSpPr>
          <p:cNvPr id="14" name="Rectangle 7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395288" y="6364288"/>
            <a:ext cx="8748712" cy="3206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zh-CN" sz="10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www.nordridesign.com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ransition spd="med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华文中宋" pitchFamily="2" charset="-122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1.jpeg"/><Relationship Id="rId5" Type="http://schemas.openxmlformats.org/officeDocument/2006/relationships/image" Target="../media/image22.jp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4.png"/><Relationship Id="rId5" Type="http://schemas.openxmlformats.org/officeDocument/2006/relationships/image" Target="../media/image250.png"/><Relationship Id="rId6" Type="http://schemas.openxmlformats.org/officeDocument/2006/relationships/image" Target="../media/image260.png"/><Relationship Id="rId7" Type="http://schemas.openxmlformats.org/officeDocument/2006/relationships/image" Target="../media/image270.png"/><Relationship Id="rId8" Type="http://schemas.openxmlformats.org/officeDocument/2006/relationships/image" Target="../media/image29.jpg"/><Relationship Id="rId9" Type="http://schemas.openxmlformats.org/officeDocument/2006/relationships/image" Target="../media/image230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525"/>
            <a:ext cx="9144000" cy="336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9"/>
          <p:cNvSpPr>
            <a:spLocks noChangeArrowheads="1"/>
          </p:cNvSpPr>
          <p:nvPr/>
        </p:nvSpPr>
        <p:spPr bwMode="black">
          <a:xfrm>
            <a:off x="1115616" y="1097669"/>
            <a:ext cx="7343775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40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An Interactive-Voting Based Map Matching Algorithm </a:t>
            </a:r>
            <a:endParaRPr lang="zh-CN" altLang="en-US" sz="4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8197" y="2555180"/>
            <a:ext cx="16922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Team 3</a:t>
            </a:r>
          </a:p>
        </p:txBody>
      </p:sp>
      <p:pic>
        <p:nvPicPr>
          <p:cNvPr id="1026" name="Picture 2" descr="Image result for map match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2" b="6537"/>
          <a:stretch/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Evaluation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156525" y="1235525"/>
            <a:ext cx="7499400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00000"/>
            </a:pPr>
            <a:r>
              <a:rPr lang="en-US" sz="2400"/>
              <a:t>Approaches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ST-Matching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IVMM algorithm with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k=5 (maximum candidates number)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>radius=100 meters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μ=5 met</a:t>
            </a:r>
            <a:r>
              <a:rPr lang="en-US" sz="1800">
                <a:solidFill>
                  <a:srgbClr val="000000"/>
                </a:solidFill>
                <a:highlight>
                  <a:srgbClr val="FFFFFF"/>
                </a:highlight>
              </a:rPr>
              <a:t>ers, σ=10 meters in normal distribution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β=7 km in weighted function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387350" rtl="0">
              <a:lnSpc>
                <a:spcPct val="18125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45720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650" y="-9525"/>
            <a:ext cx="2524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050" y="3416875"/>
            <a:ext cx="4794449" cy="327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3546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Evaluation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787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/>
              <a:t>Evaluation error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650" y="-9525"/>
            <a:ext cx="2524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3750" y="2049725"/>
            <a:ext cx="6452375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773" y="3549350"/>
            <a:ext cx="4245899" cy="2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9674" y="3549349"/>
            <a:ext cx="4245899" cy="274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7272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Evaluation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787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/>
              <a:t>Weighted function evaluation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650" y="-9525"/>
            <a:ext cx="2524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225" y="2114025"/>
            <a:ext cx="15335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50" y="3100937"/>
            <a:ext cx="4406525" cy="277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6173" y="3073375"/>
            <a:ext cx="4575451" cy="283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565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Evaluation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787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/>
              <a:t>Weighted function evaluation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650" y="-9525"/>
            <a:ext cx="2524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225" y="2114025"/>
            <a:ext cx="15335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825" y="3122975"/>
            <a:ext cx="4991100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8695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Conclusion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1435100" y="1686575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1625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6666"/>
              <a:buFont typeface="Noto Sans Symbols"/>
              <a:buNone/>
            </a:pPr>
            <a:r>
              <a:rPr lang="en-US" sz="2400"/>
              <a:t>This algorithm employs a voting-based approach to reflect the mutual influence of the sampling points. </a:t>
            </a:r>
          </a:p>
          <a:p>
            <a:pPr marL="0" marR="0" lvl="0" indent="-1625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6666"/>
              <a:buFont typeface="Noto Sans Symbols"/>
              <a:buNone/>
            </a:pPr>
            <a:endParaRPr sz="2400"/>
          </a:p>
          <a:p>
            <a:pPr marL="0" marR="0" lvl="0" indent="-1625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6666"/>
              <a:buFont typeface="Noto Sans Symbols"/>
              <a:buNone/>
            </a:pPr>
            <a:r>
              <a:rPr lang="en-US" sz="2400"/>
              <a:t>When the sampling interval ranges from 2 to 6 minutes, the accuracy rate of IVMM algorithm always has a more than 10% improvement over the ST-Matching algorithm. 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650" y="-9525"/>
            <a:ext cx="25242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82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-9525"/>
            <a:ext cx="9144000" cy="6867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1800225" y="1988840"/>
            <a:ext cx="7343775" cy="1080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0" b="1"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650" y="-9525"/>
            <a:ext cx="2524124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3284834" y="3717032"/>
            <a:ext cx="2943349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dirty="0" err="1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Yihan</a:t>
            </a:r>
            <a:r>
              <a:rPr lang="en-US" sz="3200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200" dirty="0" err="1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Bao</a:t>
            </a:r>
            <a:endParaRPr lang="en-US" sz="3200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dirty="0" err="1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Weina</a:t>
            </a:r>
            <a:r>
              <a:rPr lang="en-US" sz="3200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Chen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dirty="0" err="1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Duanduan</a:t>
            </a:r>
            <a:r>
              <a:rPr lang="en-US" sz="3200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Liu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Kanrong Yu</a:t>
            </a:r>
          </a:p>
        </p:txBody>
      </p:sp>
    </p:spTree>
    <p:extLst>
      <p:ext uri="{BB962C8B-B14F-4D97-AF65-F5344CB8AC3E}">
        <p14:creationId xmlns:p14="http://schemas.microsoft.com/office/powerpoint/2010/main" val="33321737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Map-matching is widely used in:</a:t>
            </a: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Vehicle Navigation</a:t>
            </a: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Fleet Management</a:t>
            </a: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Intelligent Transport System (ITS)</a:t>
            </a:r>
          </a:p>
          <a:p>
            <a:pPr lvl="0">
              <a:buClr>
                <a:srgbClr val="3891A7"/>
              </a:buClr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Location Based Services (LBS)</a:t>
            </a:r>
          </a:p>
          <a:p>
            <a:pPr lvl="0">
              <a:buClr>
                <a:srgbClr val="3891A7"/>
              </a:buClr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  <a:p>
            <a:endParaRPr lang="en-US" altLang="zh-CN" dirty="0"/>
          </a:p>
          <a:p>
            <a:pPr marL="82550" indent="0">
              <a:buNone/>
            </a:pPr>
            <a:endParaRPr lang="en-US" altLang="zh-CN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79712" y="4797152"/>
            <a:ext cx="6768752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9pPr>
            <a:extLst/>
          </a:lstStyle>
          <a:p>
            <a:r>
              <a:rPr lang="en-US" altLang="zh-CN" sz="2400" i="1" u="sng" dirty="0">
                <a:solidFill>
                  <a:srgbClr val="FF0000"/>
                </a:solidFill>
              </a:rPr>
              <a:t>Therefore, </a:t>
            </a:r>
            <a:r>
              <a:rPr lang="en-US" sz="2400" i="1" u="sng" dirty="0">
                <a:solidFill>
                  <a:srgbClr val="FF0000"/>
                </a:solidFill>
              </a:rPr>
              <a:t>Reliable Map-matching Algorithm is needed!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percentage of low-sampling rate GPS tracking data in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8255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140968"/>
            <a:ext cx="5175732" cy="24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34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performance of traditional methods gets worse when sampling rate is not high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97" y="3012685"/>
            <a:ext cx="7948103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60932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High-sampling Rate                        Low</a:t>
            </a:r>
            <a:r>
              <a:rPr lang="en-US" altLang="zh-CN" dirty="0"/>
              <a:t>-sampling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576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6" y="3717032"/>
            <a:ext cx="5527548" cy="210235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31086" y="1633885"/>
            <a:ext cx="8221434" cy="1866900"/>
            <a:chOff x="1031086" y="1633885"/>
            <a:chExt cx="8221434" cy="1866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86" y="1633885"/>
              <a:ext cx="5485130" cy="18669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97650" y="1701801"/>
              <a:ext cx="1480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ST-Matching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597650" y="2353921"/>
              <a:ext cx="2654870" cy="561885"/>
              <a:chOff x="6597650" y="2353921"/>
              <a:chExt cx="2654870" cy="56188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597650" y="2353921"/>
                <a:ext cx="2425700" cy="282991"/>
                <a:chOff x="6597650" y="2208830"/>
                <a:chExt cx="2425700" cy="282991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97650" y="2218771"/>
                  <a:ext cx="2425700" cy="273050"/>
                </a:xfrm>
                <a:prstGeom prst="rect">
                  <a:avLst/>
                </a:prstGeom>
              </p:spPr>
            </p:pic>
            <p:sp>
              <p:nvSpPr>
                <p:cNvPr id="13" name="Rounded Rectangle 12"/>
                <p:cNvSpPr/>
                <p:nvPr/>
              </p:nvSpPr>
              <p:spPr>
                <a:xfrm>
                  <a:off x="7452320" y="2218771"/>
                  <a:ext cx="720080" cy="2730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8286096" y="2208830"/>
                  <a:ext cx="720080" cy="27305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7524328" y="2636810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Spatial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44408" y="2638807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/>
                  <a:t>Temporal</a:t>
                </a:r>
                <a:endParaRPr lang="en-US" sz="1200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598315" y="3835033"/>
            <a:ext cx="2047821" cy="1574313"/>
            <a:chOff x="6598315" y="3835033"/>
            <a:chExt cx="2047821" cy="1574313"/>
          </a:xfrm>
        </p:grpSpPr>
        <p:sp>
          <p:nvSpPr>
            <p:cNvPr id="19" name="TextBox 18"/>
            <p:cNvSpPr txBox="1"/>
            <p:nvPr/>
          </p:nvSpPr>
          <p:spPr>
            <a:xfrm>
              <a:off x="6598315" y="383503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IVMM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29912" y="4347517"/>
              <a:ext cx="201622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n-US" sz="1400" dirty="0"/>
                <a:t>Mutual Influence Modeling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§"/>
              </a:pPr>
              <a:r>
                <a:rPr lang="en-US" sz="1400" dirty="0"/>
                <a:t>Interactive Voting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94860" y="1633773"/>
            <a:ext cx="2763774" cy="4243499"/>
            <a:chOff x="3794860" y="1633773"/>
            <a:chExt cx="2763774" cy="4243499"/>
          </a:xfrm>
        </p:grpSpPr>
        <p:sp>
          <p:nvSpPr>
            <p:cNvPr id="20" name="Rounded Rectangle 19"/>
            <p:cNvSpPr/>
            <p:nvPr/>
          </p:nvSpPr>
          <p:spPr>
            <a:xfrm>
              <a:off x="3794860" y="3573016"/>
              <a:ext cx="2763774" cy="23042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12472" y="1633773"/>
              <a:ext cx="1671482" cy="18472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1981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Details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460363" y="1146614"/>
            <a:ext cx="6568021" cy="5563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9pPr>
            <a:extLst/>
          </a:lstStyle>
          <a:p>
            <a:r>
              <a:rPr lang="en-US" sz="2000" dirty="0"/>
              <a:t>Mutual Influence </a:t>
            </a:r>
            <a:r>
              <a:rPr lang="en-US" sz="2000" dirty="0" smtClean="0"/>
              <a:t>Modeling :  </a:t>
            </a:r>
            <a:r>
              <a:rPr lang="en-US" sz="2000" dirty="0" smtClean="0">
                <a:effectLst/>
              </a:rPr>
              <a:t>Static </a:t>
            </a:r>
            <a:r>
              <a:rPr lang="en-US" sz="2000" dirty="0">
                <a:effectLst/>
              </a:rPr>
              <a:t>Score Matrix Building 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2104" y="2295496"/>
            <a:ext cx="4409440" cy="3522127"/>
            <a:chOff x="1552104" y="2295496"/>
            <a:chExt cx="4409440" cy="35221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293623"/>
              <a:ext cx="3698240" cy="1524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104" y="2295496"/>
              <a:ext cx="4409440" cy="181864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52104" y="2204864"/>
            <a:ext cx="2227808" cy="2808312"/>
            <a:chOff x="1552104" y="2204864"/>
            <a:chExt cx="2227808" cy="2808312"/>
          </a:xfrm>
        </p:grpSpPr>
        <p:sp>
          <p:nvSpPr>
            <p:cNvPr id="15" name="Rounded Rectangle 14"/>
            <p:cNvSpPr/>
            <p:nvPr/>
          </p:nvSpPr>
          <p:spPr>
            <a:xfrm>
              <a:off x="1552104" y="2204864"/>
              <a:ext cx="2227808" cy="190927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339752" y="4293623"/>
              <a:ext cx="864096" cy="71955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66008" y="2204864"/>
            <a:ext cx="2227808" cy="3168353"/>
            <a:chOff x="2666008" y="2204864"/>
            <a:chExt cx="2227808" cy="3168353"/>
          </a:xfrm>
        </p:grpSpPr>
        <p:sp>
          <p:nvSpPr>
            <p:cNvPr id="22" name="Rounded Rectangle 21"/>
            <p:cNvSpPr/>
            <p:nvPr/>
          </p:nvSpPr>
          <p:spPr>
            <a:xfrm>
              <a:off x="2666008" y="2204864"/>
              <a:ext cx="2227808" cy="190927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24776" y="4985167"/>
              <a:ext cx="743168" cy="38805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4133" y="2204864"/>
            <a:ext cx="2227808" cy="3612760"/>
            <a:chOff x="3784133" y="2204864"/>
            <a:chExt cx="2227808" cy="3612760"/>
          </a:xfrm>
        </p:grpSpPr>
        <p:sp>
          <p:nvSpPr>
            <p:cNvPr id="24" name="Rounded Rectangle 23"/>
            <p:cNvSpPr/>
            <p:nvPr/>
          </p:nvSpPr>
          <p:spPr>
            <a:xfrm>
              <a:off x="3784133" y="2204864"/>
              <a:ext cx="2227808" cy="190927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163040" y="5373218"/>
              <a:ext cx="1273056" cy="4444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72394" y="2972706"/>
            <a:ext cx="2412444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b="1" i="1" dirty="0" smtClean="0"/>
              <a:t>!</a:t>
            </a:r>
            <a:r>
              <a:rPr lang="en-US" sz="1600" dirty="0" smtClean="0"/>
              <a:t> For ST-Matching, the final optimal path will derive from “M”.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b="1" i="1" dirty="0"/>
              <a:t>!</a:t>
            </a:r>
            <a:r>
              <a:rPr lang="en-US" sz="1600" dirty="0"/>
              <a:t> </a:t>
            </a:r>
            <a:r>
              <a:rPr lang="en-US" sz="1600" dirty="0" smtClean="0"/>
              <a:t>For IVMM, we try to introduce “global” view.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2333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Details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460363" y="1146614"/>
            <a:ext cx="7360109" cy="5563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9pPr>
            <a:extLst/>
          </a:lstStyle>
          <a:p>
            <a:r>
              <a:rPr lang="en-US" sz="2000" dirty="0"/>
              <a:t>Mutual Influence </a:t>
            </a:r>
            <a:r>
              <a:rPr lang="en-US" sz="2000" dirty="0" smtClean="0"/>
              <a:t>Modeling :  </a:t>
            </a:r>
            <a:r>
              <a:rPr lang="en-US" sz="2000" dirty="0">
                <a:effectLst/>
              </a:rPr>
              <a:t>Weighted Influence Modeling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844824"/>
            <a:ext cx="323596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63" y="1805900"/>
            <a:ext cx="3497580" cy="45034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74193" y="3333725"/>
            <a:ext cx="3545016" cy="2111499"/>
            <a:chOff x="1474193" y="3333725"/>
            <a:chExt cx="3545016" cy="2111499"/>
          </a:xfrm>
        </p:grpSpPr>
        <p:cxnSp>
          <p:nvCxnSpPr>
            <p:cNvPr id="8" name="Elbow Connector 7"/>
            <p:cNvCxnSpPr/>
            <p:nvPr/>
          </p:nvCxnSpPr>
          <p:spPr>
            <a:xfrm>
              <a:off x="3131840" y="3333725"/>
              <a:ext cx="1887369" cy="527323"/>
            </a:xfrm>
            <a:prstGeom prst="bentConnector3">
              <a:avLst>
                <a:gd name="adj1" fmla="val 879"/>
              </a:avLst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082" y="3481852"/>
              <a:ext cx="985520" cy="27432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4193" y="4051317"/>
                  <a:ext cx="354501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charset="2"/>
                    <a:buChar char="§"/>
                  </a:pPr>
                  <a:r>
                    <a:rPr lang="en-US" sz="1400" dirty="0"/>
                    <a:t>Distance: </a:t>
                  </a:r>
                  <a:r>
                    <a:rPr lang="en-US" sz="1400" dirty="0" smtClean="0"/>
                    <a:t>Any Definition of Distance</a:t>
                  </a:r>
                  <a:endParaRPr lang="en-US" sz="1400" dirty="0"/>
                </a:p>
                <a:p>
                  <a:pPr marL="285750" indent="-285750">
                    <a:lnSpc>
                      <a:spcPct val="150000"/>
                    </a:lnSpc>
                    <a:buFont typeface="Wingdings" charset="2"/>
                    <a:buChar char="§"/>
                  </a:pPr>
                  <a:r>
                    <a:rPr lang="en-US" sz="1400" dirty="0"/>
                    <a:t>Weight = 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charset="0"/>
                        </a:rPr>
                        <m:t>𝑓</m:t>
                      </m:r>
                    </m:oMath>
                  </a14:m>
                  <a:r>
                    <a:rPr lang="en-US" sz="1400" dirty="0"/>
                    <a:t>(Distance) </a:t>
                  </a: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193" y="4051317"/>
                  <a:ext cx="3545016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44" b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474" y="4809589"/>
              <a:ext cx="2245360" cy="63563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756559" y="5762664"/>
            <a:ext cx="2350041" cy="599395"/>
            <a:chOff x="2756559" y="5762664"/>
            <a:chExt cx="2350041" cy="5993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>
                  <a:spLocks noChangeAspect="1"/>
                </p:cNvSpPr>
                <p:nvPr/>
              </p:nvSpPr>
              <p:spPr>
                <a:xfrm>
                  <a:off x="2756559" y="5762664"/>
                  <a:ext cx="1311385" cy="2223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𝑑𝑖𝑠𝑡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 charset="0"/>
                              </a:rPr>
                              <m:t>𝑑𝑖𝑠𝑡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559" y="5762664"/>
                  <a:ext cx="1311385" cy="22236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186" b="-378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>
                  <a:spLocks noChangeAspect="1"/>
                </p:cNvSpPr>
                <p:nvPr/>
              </p:nvSpPr>
              <p:spPr>
                <a:xfrm>
                  <a:off x="3721414" y="5978108"/>
                  <a:ext cx="1385186" cy="3839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𝑑𝑖𝑠𝑡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bg-BG" sz="14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s-IS" sz="14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𝑑𝑖𝑠𝑡</m:t>
                                    </m:r>
                                  </m:e>
                                  <m:sup>
                                    <m:r>
                                      <a:rPr lang="is-IS" sz="1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bg-BG" sz="14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0" i="1" smtClean="0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414" y="5978108"/>
                  <a:ext cx="1385186" cy="38395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517034" y="5762664"/>
            <a:ext cx="2017982" cy="599395"/>
            <a:chOff x="1517034" y="5762664"/>
            <a:chExt cx="2017982" cy="5993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>
                  <a:spLocks noChangeAspect="1"/>
                </p:cNvSpPr>
                <p:nvPr/>
              </p:nvSpPr>
              <p:spPr>
                <a:xfrm>
                  <a:off x="1517034" y="5762664"/>
                  <a:ext cx="105830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𝑑𝑖𝑠𝑡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|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034" y="5762664"/>
                  <a:ext cx="1058303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468" r="-520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2339752" y="6146615"/>
                  <a:ext cx="119526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𝑒𝑢𝑐𝑙𝑖𝑑𝑒𝑎𝑛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𝑑𝑖𝑠𝑡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6146615"/>
                  <a:ext cx="1195264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61" t="-136111" r="-1531" b="-17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ounded Rectangle 24"/>
          <p:cNvSpPr/>
          <p:nvPr/>
        </p:nvSpPr>
        <p:spPr>
          <a:xfrm>
            <a:off x="1489102" y="5714339"/>
            <a:ext cx="2650850" cy="30694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835696" y="1593999"/>
            <a:ext cx="4586014" cy="864723"/>
            <a:chOff x="1835696" y="1593999"/>
            <a:chExt cx="4586014" cy="864723"/>
          </a:xfrm>
        </p:grpSpPr>
        <p:grpSp>
          <p:nvGrpSpPr>
            <p:cNvPr id="10" name="Group 9"/>
            <p:cNvGrpSpPr/>
            <p:nvPr/>
          </p:nvGrpSpPr>
          <p:grpSpPr>
            <a:xfrm>
              <a:off x="1835696" y="1844824"/>
              <a:ext cx="4586014" cy="613898"/>
              <a:chOff x="1835696" y="1844824"/>
              <a:chExt cx="4586014" cy="61389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835696" y="1844824"/>
                <a:ext cx="736445" cy="61389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580111" y="1844824"/>
                <a:ext cx="841599" cy="50352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830627" y="1593999"/>
              <a:ext cx="432048" cy="28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-1</a:t>
              </a:r>
              <a:endParaRPr lang="en-US" sz="1200" b="1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47910" y="2064190"/>
            <a:ext cx="4615399" cy="736651"/>
            <a:chOff x="2647910" y="2064190"/>
            <a:chExt cx="4615399" cy="736651"/>
          </a:xfrm>
        </p:grpSpPr>
        <p:grpSp>
          <p:nvGrpSpPr>
            <p:cNvPr id="13" name="Group 12"/>
            <p:cNvGrpSpPr/>
            <p:nvPr/>
          </p:nvGrpSpPr>
          <p:grpSpPr>
            <a:xfrm>
              <a:off x="2647910" y="2326625"/>
              <a:ext cx="4615399" cy="474216"/>
              <a:chOff x="2647910" y="2326625"/>
              <a:chExt cx="4615399" cy="47421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647910" y="2403074"/>
                <a:ext cx="736445" cy="39776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421710" y="2326625"/>
                <a:ext cx="841599" cy="31028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638874" y="2064190"/>
              <a:ext cx="432048" cy="28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-2</a:t>
              </a:r>
              <a:endParaRPr lang="en-US" sz="1200" b="1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18992" y="2353095"/>
            <a:ext cx="5185456" cy="844837"/>
            <a:chOff x="3418992" y="2353095"/>
            <a:chExt cx="5185456" cy="844837"/>
          </a:xfrm>
        </p:grpSpPr>
        <p:grpSp>
          <p:nvGrpSpPr>
            <p:cNvPr id="36" name="Group 35"/>
            <p:cNvGrpSpPr/>
            <p:nvPr/>
          </p:nvGrpSpPr>
          <p:grpSpPr>
            <a:xfrm>
              <a:off x="3418992" y="2615137"/>
              <a:ext cx="5185456" cy="582795"/>
              <a:chOff x="3418992" y="2615137"/>
              <a:chExt cx="5185456" cy="582795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418992" y="2772820"/>
                <a:ext cx="1178173" cy="42511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310582" y="2615137"/>
                <a:ext cx="1293866" cy="38181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554228" y="2353095"/>
              <a:ext cx="432048" cy="28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-3</a:t>
              </a:r>
              <a:endParaRPr lang="en-US" sz="1200" b="1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251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650" y="-9525"/>
            <a:ext cx="2524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Details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460363" y="1146614"/>
            <a:ext cx="3321269" cy="5563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 pitchFamily="2" charset="-122"/>
              </a:defRPr>
            </a:lvl9pPr>
            <a:extLst/>
          </a:lstStyle>
          <a:p>
            <a:r>
              <a:rPr lang="en-US" sz="2000" dirty="0"/>
              <a:t>Interactive Voting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900" y="-1143000"/>
            <a:ext cx="1847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88" y="2075818"/>
            <a:ext cx="4685030" cy="193230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84497" y="2512380"/>
            <a:ext cx="3816424" cy="1794789"/>
            <a:chOff x="1619672" y="2289614"/>
            <a:chExt cx="3816424" cy="1794789"/>
          </a:xfrm>
        </p:grpSpPr>
        <p:sp>
          <p:nvSpPr>
            <p:cNvPr id="4" name="Rectangle 3"/>
            <p:cNvSpPr/>
            <p:nvPr/>
          </p:nvSpPr>
          <p:spPr>
            <a:xfrm>
              <a:off x="1763688" y="2289614"/>
              <a:ext cx="28803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-60000">
              <a:off x="2051720" y="2572957"/>
              <a:ext cx="923545" cy="84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13792" y="2708920"/>
              <a:ext cx="1070176" cy="105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499991" y="2784895"/>
              <a:ext cx="936105" cy="7881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619672" y="3807404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3807404"/>
                  <a:ext cx="72008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144537" y="3253881"/>
            <a:ext cx="3528123" cy="1052046"/>
            <a:chOff x="1979712" y="3031115"/>
            <a:chExt cx="3528123" cy="1052046"/>
          </a:xfrm>
        </p:grpSpPr>
        <p:sp>
          <p:nvSpPr>
            <p:cNvPr id="18" name="Rectangle 17"/>
            <p:cNvSpPr/>
            <p:nvPr/>
          </p:nvSpPr>
          <p:spPr>
            <a:xfrm>
              <a:off x="4241550" y="3031115"/>
              <a:ext cx="288032" cy="43204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979712" y="3433514"/>
              <a:ext cx="995553" cy="15562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213792" y="3402761"/>
              <a:ext cx="1027758" cy="30753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24563" y="3031115"/>
              <a:ext cx="983272" cy="366247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025526" y="3806162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i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526" y="3806162"/>
                  <a:ext cx="72008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587353" y="1781109"/>
            <a:ext cx="2208529" cy="2557294"/>
            <a:chOff x="6597650" y="2149800"/>
            <a:chExt cx="2208529" cy="2557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597650" y="2149800"/>
                  <a:ext cx="2188804" cy="279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𝐶𝑎𝑛𝑑𝑖𝑑𝑎𝑡𝑒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𝑃𝑎𝑡h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7650" y="2149800"/>
                  <a:ext cx="2188804" cy="27962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786" t="-139130" r="-1114" b="-18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607500" y="3463163"/>
                  <a:ext cx="2198679" cy="2821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chemeClr val="accent6"/>
                      </a:solidFill>
                    </a:rPr>
                    <a:t> 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𝐶𝑎𝑛𝑑𝑖𝑑𝑎𝑡𝑒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𝑃𝑎𝑡h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500" y="3463163"/>
                  <a:ext cx="2198679" cy="2821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93" t="-141304" r="-1108" b="-17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6607500" y="2429428"/>
              <a:ext cx="695703" cy="9618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b="1" dirty="0"/>
                <a:t>... ...</a:t>
              </a:r>
            </a:p>
            <a:p>
              <a:pPr>
                <a:lnSpc>
                  <a:spcPts val="2500"/>
                </a:lnSpc>
              </a:pPr>
              <a:r>
                <a:rPr lang="en-US" sz="2800" b="1" dirty="0">
                  <a:solidFill>
                    <a:schemeClr val="tx1"/>
                  </a:solidFill>
                </a:rPr>
                <a:t>... ...</a:t>
              </a:r>
            </a:p>
            <a:p>
              <a:pPr>
                <a:lnSpc>
                  <a:spcPts val="2500"/>
                </a:lnSpc>
              </a:pPr>
              <a:r>
                <a:rPr lang="en-US" sz="2800" b="1" dirty="0"/>
                <a:t>... ...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13800" y="3745292"/>
              <a:ext cx="695703" cy="9618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b="1" dirty="0"/>
                <a:t>... ...</a:t>
              </a:r>
            </a:p>
            <a:p>
              <a:pPr>
                <a:lnSpc>
                  <a:spcPts val="2500"/>
                </a:lnSpc>
              </a:pPr>
              <a:r>
                <a:rPr lang="en-US" sz="2800" b="1" dirty="0">
                  <a:solidFill>
                    <a:schemeClr val="tx1"/>
                  </a:solidFill>
                </a:rPr>
                <a:t>... ...</a:t>
              </a:r>
            </a:p>
            <a:p>
              <a:pPr>
                <a:lnSpc>
                  <a:spcPts val="2500"/>
                </a:lnSpc>
              </a:pPr>
              <a:r>
                <a:rPr lang="en-US" sz="2800" b="1" dirty="0"/>
                <a:t>... ...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16313" y="4035560"/>
            <a:ext cx="5912694" cy="1496876"/>
            <a:chOff x="2539424" y="4132704"/>
            <a:chExt cx="5912694" cy="1496876"/>
          </a:xfrm>
        </p:grpSpPr>
        <p:sp>
          <p:nvSpPr>
            <p:cNvPr id="38" name="Curved Left Arrow 37"/>
            <p:cNvSpPr/>
            <p:nvPr/>
          </p:nvSpPr>
          <p:spPr>
            <a:xfrm rot="1331510">
              <a:off x="7972649" y="4132704"/>
              <a:ext cx="479469" cy="942772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424" y="4633900"/>
              <a:ext cx="5283200" cy="99568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745138" y="4486934"/>
            <a:ext cx="1800200" cy="1174314"/>
            <a:chOff x="4572000" y="4725144"/>
            <a:chExt cx="1800200" cy="117431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572000" y="4725144"/>
              <a:ext cx="0" cy="117431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504139" y="4725144"/>
              <a:ext cx="0" cy="117431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72200" y="4725144"/>
              <a:ext cx="0" cy="117431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557007" y="4675296"/>
            <a:ext cx="4213067" cy="290763"/>
            <a:chOff x="3383869" y="4913506"/>
            <a:chExt cx="4213067" cy="290763"/>
          </a:xfrm>
        </p:grpSpPr>
        <p:sp>
          <p:nvSpPr>
            <p:cNvPr id="41" name="Oval 40"/>
            <p:cNvSpPr/>
            <p:nvPr/>
          </p:nvSpPr>
          <p:spPr>
            <a:xfrm>
              <a:off x="3383869" y="4916237"/>
              <a:ext cx="288032" cy="288032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681728" y="4916237"/>
              <a:ext cx="288032" cy="288032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01377" y="4913506"/>
              <a:ext cx="288032" cy="288032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308904" y="4913506"/>
              <a:ext cx="288032" cy="288032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96269" y="5781441"/>
                <a:ext cx="2609304" cy="5592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𝑇h𝑒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𝐺𝑙𝑜𝑏𝑎𝑙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𝑂𝑝𝑡𝑖𝑚𝑎𝑙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𝑃𝑎𝑡h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r>
                        <a:rPr lang="is-IS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r>
                        <a:rPr lang="is-IS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is-IS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69" y="5781441"/>
                <a:ext cx="2609304" cy="559256"/>
              </a:xfrm>
              <a:prstGeom prst="rect">
                <a:avLst/>
              </a:prstGeom>
              <a:blipFill rotWithShape="0">
                <a:blip r:embed="rId9"/>
                <a:stretch>
                  <a:fillRect l="-1389" t="-65625" r="-1389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72969" y="5474207"/>
            <a:ext cx="2480526" cy="1111788"/>
            <a:chOff x="1272969" y="5474207"/>
            <a:chExt cx="2480526" cy="1111788"/>
          </a:xfrm>
        </p:grpSpPr>
        <p:sp>
          <p:nvSpPr>
            <p:cNvPr id="7" name="Cloud 6"/>
            <p:cNvSpPr/>
            <p:nvPr/>
          </p:nvSpPr>
          <p:spPr>
            <a:xfrm>
              <a:off x="1272969" y="5474207"/>
              <a:ext cx="2480526" cy="1111788"/>
            </a:xfrm>
            <a:prstGeom prst="cloud">
              <a:avLst/>
            </a:prstGeom>
            <a:no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6528" y="5759494"/>
              <a:ext cx="19804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use </a:t>
              </a:r>
              <a:r>
                <a:rPr lang="en-US" sz="1600" b="1" i="1" dirty="0" err="1"/>
                <a:t>fValue</a:t>
              </a:r>
              <a:r>
                <a:rPr lang="en-US" sz="1600" dirty="0"/>
                <a:t> to break</a:t>
              </a:r>
            </a:p>
            <a:p>
              <a:pPr algn="ctr"/>
              <a:r>
                <a:rPr lang="en-US" sz="1600" b="1" i="1" dirty="0"/>
                <a:t>Votes</a:t>
              </a:r>
              <a:r>
                <a:rPr lang="en-US" sz="1600" dirty="0"/>
                <a:t> </a:t>
              </a:r>
              <a:r>
                <a:rPr lang="en-US" sz="1600" b="1" i="1" dirty="0"/>
                <a:t>tie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8552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Evaluation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787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Data Source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</a:t>
            </a:r>
            <a:r>
              <a:rPr lang="en-US" sz="1800"/>
              <a:t>Road network: 58,624 vertices, 130,714 road segments. (Beijing)      </a:t>
            </a:r>
          </a:p>
          <a:p>
            <a:pPr marL="13716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vertical length: 47.7 km, horizontal length: 52.6 km.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GPS data: 26 trajectories, varying number of points and average speed.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Ground truth: real human labeled true path.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650" y="-9525"/>
            <a:ext cx="2524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7550" y="3329500"/>
            <a:ext cx="7015974" cy="2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3687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上海Nordri专业商务幻灯演示设计">
  <a:themeElements>
    <a:clrScheme name="上海Nordri专业商务幻灯演示设计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上海Nordri专业商务幻灯演示设计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上海Nordri专业商务幻灯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rdriDesign">
  <a:themeElements>
    <a:clrScheme name="Nordri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66CC"/>
      </a:folHlink>
    </a:clrScheme>
    <a:fontScheme name="Nordri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dri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A62BC"/>
        </a:accent1>
        <a:accent2>
          <a:srgbClr val="22458A"/>
        </a:accent2>
        <a:accent3>
          <a:srgbClr val="FFFFFF"/>
        </a:accent3>
        <a:accent4>
          <a:srgbClr val="000000"/>
        </a:accent4>
        <a:accent5>
          <a:srgbClr val="ACB7DA"/>
        </a:accent5>
        <a:accent6>
          <a:srgbClr val="1E3E7D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2D5C"/>
        </a:accent6>
        <a:hlink>
          <a:srgbClr val="003366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341</Words>
  <Application>Microsoft Macintosh PowerPoint</Application>
  <PresentationFormat>On-screen Show (4:3)</PresentationFormat>
  <Paragraphs>112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Cabin</vt:lpstr>
      <vt:lpstr>Calibri</vt:lpstr>
      <vt:lpstr>Cambria Math</vt:lpstr>
      <vt:lpstr>Gill Sans MT</vt:lpstr>
      <vt:lpstr>Noto Sans Symbols</vt:lpstr>
      <vt:lpstr>Verdana</vt:lpstr>
      <vt:lpstr>Wingdings</vt:lpstr>
      <vt:lpstr>Wingdings 2</vt:lpstr>
      <vt:lpstr>华文中宋</vt:lpstr>
      <vt:lpstr>华文细黑</vt:lpstr>
      <vt:lpstr>宋体</vt:lpstr>
      <vt:lpstr>黑体</vt:lpstr>
      <vt:lpstr>Arial</vt:lpstr>
      <vt:lpstr>上海Nordri专业商务幻灯演示设计</vt:lpstr>
      <vt:lpstr>Custom Design</vt:lpstr>
      <vt:lpstr>NordriDesign</vt:lpstr>
      <vt:lpstr>夏至</vt:lpstr>
      <vt:lpstr>PowerPoint Presentation</vt:lpstr>
      <vt:lpstr>Background</vt:lpstr>
      <vt:lpstr>Challenges</vt:lpstr>
      <vt:lpstr>Challenges (Cont’d)</vt:lpstr>
      <vt:lpstr>Solution Overview</vt:lpstr>
      <vt:lpstr>Solution Details</vt:lpstr>
      <vt:lpstr>Solution Details</vt:lpstr>
      <vt:lpstr>Solution Details</vt:lpstr>
      <vt:lpstr>Evaluation</vt:lpstr>
      <vt:lpstr>Evaluation</vt:lpstr>
      <vt:lpstr>Evaluation</vt:lpstr>
      <vt:lpstr>Evaluation</vt:lpstr>
      <vt:lpstr>Evaluation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NordriDesign</dc:creator>
  <cp:keywords>ppt幻灯设计/ppt模板设计</cp:keywords>
  <dc:description>nordridesign.com</dc:description>
  <cp:lastModifiedBy>Weina Chen</cp:lastModifiedBy>
  <cp:revision>239</cp:revision>
  <dcterms:created xsi:type="dcterms:W3CDTF">2007-10-21T01:27:31Z</dcterms:created>
  <dcterms:modified xsi:type="dcterms:W3CDTF">2016-09-22T13:42:49Z</dcterms:modified>
</cp:coreProperties>
</file>