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8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76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72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4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FF10-496C-45A1-85E4-B04D0565B6A8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DBC812-C007-4E70-B62A-10EF28BF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rohedge.com/news/2015-12-22/foursquare-now-twosquare-latest-tech-bubble-casualty-has-valuation-slashed-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ecopeakwebstrategy.com/2010/12/facebook-plac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95" y="1086268"/>
            <a:ext cx="11851105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iGSLR</a:t>
            </a:r>
            <a:r>
              <a:rPr lang="en-US" dirty="0" smtClean="0"/>
              <a:t>: Personalized Geo-Social Location</a:t>
            </a:r>
            <a:br>
              <a:rPr lang="en-US" dirty="0" smtClean="0"/>
            </a:br>
            <a:r>
              <a:rPr lang="en-US" dirty="0" smtClean="0"/>
              <a:t>Recommendation - A Kernel Density Estimation Approach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33075" y="4408153"/>
            <a:ext cx="9857872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Group 2: </a:t>
            </a:r>
            <a:r>
              <a:rPr lang="en-US" sz="2400" dirty="0" err="1" smtClean="0">
                <a:solidFill>
                  <a:schemeClr val="tx1"/>
                </a:solidFill>
              </a:rPr>
              <a:t>Mingyan</a:t>
            </a:r>
            <a:r>
              <a:rPr lang="en-US" sz="2400" dirty="0" smtClean="0">
                <a:solidFill>
                  <a:schemeClr val="tx1"/>
                </a:solidFill>
              </a:rPr>
              <a:t> Zhao, </a:t>
            </a:r>
            <a:r>
              <a:rPr lang="en-US" sz="2400" dirty="0" err="1" smtClean="0">
                <a:solidFill>
                  <a:schemeClr val="tx1"/>
                </a:solidFill>
              </a:rPr>
              <a:t>Chengle</a:t>
            </a:r>
            <a:r>
              <a:rPr lang="en-US" sz="2400" dirty="0" smtClean="0">
                <a:solidFill>
                  <a:schemeClr val="tx1"/>
                </a:solidFill>
              </a:rPr>
              <a:t> Zhang, Biao Yin, </a:t>
            </a:r>
            <a:r>
              <a:rPr lang="en-US" sz="2400" dirty="0" err="1" smtClean="0">
                <a:solidFill>
                  <a:schemeClr val="tx1"/>
                </a:solidFill>
              </a:rPr>
              <a:t>Yuchen</a:t>
            </a:r>
            <a:r>
              <a:rPr lang="en-US" sz="2400" dirty="0" smtClean="0">
                <a:solidFill>
                  <a:schemeClr val="tx1"/>
                </a:solidFill>
              </a:rPr>
              <a:t> Liu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1"/>
            <a:ext cx="5033926" cy="101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0448"/>
            <a:ext cx="5353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352800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4343401"/>
            <a:ext cx="50006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5" y="5459668"/>
            <a:ext cx="4680527" cy="9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6727" y="5728571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40386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3" name="Oval 2"/>
          <p:cNvSpPr/>
          <p:nvPr/>
        </p:nvSpPr>
        <p:spPr>
          <a:xfrm>
            <a:off x="7772400" y="3152274"/>
            <a:ext cx="433137" cy="30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7"/>
          </p:cNvCxnSpPr>
          <p:nvPr/>
        </p:nvCxnSpPr>
        <p:spPr>
          <a:xfrm flipV="1">
            <a:off x="8142106" y="2743200"/>
            <a:ext cx="1075786" cy="453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36505" y="2505943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of user </a:t>
            </a:r>
            <a:r>
              <a:rPr lang="en-US" dirty="0" err="1" smtClean="0"/>
              <a:t>i</a:t>
            </a:r>
            <a:r>
              <a:rPr lang="en-US" dirty="0" smtClean="0"/>
              <a:t> visiting location 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Collaborative Filtering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257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59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9176" y="3722132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3" name="Oval 2"/>
          <p:cNvSpPr/>
          <p:nvPr/>
        </p:nvSpPr>
        <p:spPr>
          <a:xfrm>
            <a:off x="4749967" y="1973179"/>
            <a:ext cx="2083970" cy="625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58778" y="2458453"/>
            <a:ext cx="2083970" cy="625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9756" y="4668799"/>
            <a:ext cx="470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F(</a:t>
            </a:r>
            <a:r>
              <a:rPr lang="en-US" dirty="0" err="1" smtClean="0">
                <a:latin typeface="Californian FB" panose="0207040306080B030204" pitchFamily="18" charset="0"/>
              </a:rPr>
              <a:t>ui</a:t>
            </a:r>
            <a:r>
              <a:rPr lang="en-US" dirty="0" smtClean="0">
                <a:latin typeface="Californian FB" panose="0207040306080B030204" pitchFamily="18" charset="0"/>
              </a:rPr>
              <a:t>) is the set of users have relationship with </a:t>
            </a:r>
            <a:r>
              <a:rPr lang="en-US" dirty="0" err="1" smtClean="0">
                <a:latin typeface="Californian FB" panose="0207040306080B030204" pitchFamily="18" charset="0"/>
              </a:rPr>
              <a:t>ui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0547" y="1973179"/>
            <a:ext cx="3019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Considering social relationship among users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 user’s Location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Density Estimation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Probability a new location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37" y="2514600"/>
            <a:ext cx="2677439" cy="6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36" y="3168135"/>
            <a:ext cx="2089140" cy="6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31" y="3235839"/>
            <a:ext cx="2601677" cy="56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7288" y="3235839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19" y="5300093"/>
            <a:ext cx="3368592" cy="5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3" y="5195888"/>
            <a:ext cx="3136565" cy="6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31" y="4355433"/>
            <a:ext cx="2652201" cy="74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56389" y="5236129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1605" y="4405233"/>
            <a:ext cx="445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 of user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from its previous locations to a new location 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iGSLR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Integrated work: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user preference, </a:t>
            </a:r>
            <a:r>
              <a:rPr lang="en-US" dirty="0">
                <a:solidFill>
                  <a:schemeClr val="tx1"/>
                </a:solidFill>
              </a:rPr>
              <a:t>social influence, geographical inference of users and the personalized geographical influence of locations</a:t>
            </a:r>
          </a:p>
          <a:p>
            <a:endParaRPr lang="en-US" dirty="0"/>
          </a:p>
          <a:p>
            <a:r>
              <a:rPr lang="en-US" b="1" dirty="0"/>
              <a:t>How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Input</a:t>
            </a:r>
            <a:r>
              <a:rPr lang="en-US" dirty="0">
                <a:solidFill>
                  <a:schemeClr val="tx1"/>
                </a:solidFill>
              </a:rPr>
              <a:t>: user preference, social influence, geographical inference of </a:t>
            </a:r>
            <a:r>
              <a:rPr lang="en-US" dirty="0" smtClean="0">
                <a:solidFill>
                  <a:schemeClr val="tx1"/>
                </a:solidFill>
              </a:rPr>
              <a:t>users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Output: Input &amp; </a:t>
            </a:r>
            <a:r>
              <a:rPr lang="en-US" dirty="0">
                <a:solidFill>
                  <a:schemeClr val="tx1"/>
                </a:solidFill>
              </a:rPr>
              <a:t>the personalized geographical influence of locations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4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iGSLR</a:t>
            </a:r>
            <a:r>
              <a:rPr lang="en-US" dirty="0" smtClean="0"/>
              <a:t>? How?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9349" y="1744579"/>
            <a:ext cx="10043946" cy="5113421"/>
          </a:xfrm>
        </p:spPr>
        <p:txBody>
          <a:bodyPr/>
          <a:lstStyle/>
          <a:p>
            <a:r>
              <a:rPr lang="en-US" dirty="0" smtClean="0"/>
              <a:t>Input Fusion (combine </a:t>
            </a:r>
            <a:r>
              <a:rPr lang="en-US" u="sng" dirty="0" smtClean="0"/>
              <a:t>user preference</a:t>
            </a:r>
            <a:r>
              <a:rPr lang="en-US" dirty="0" smtClean="0"/>
              <a:t>, </a:t>
            </a:r>
            <a:r>
              <a:rPr lang="en-US" u="sng" dirty="0" smtClean="0"/>
              <a:t>social influence </a:t>
            </a:r>
            <a:r>
              <a:rPr lang="en-US" dirty="0" smtClean="0"/>
              <a:t>and </a:t>
            </a:r>
            <a:r>
              <a:rPr lang="en-US" u="sng" dirty="0" smtClean="0"/>
              <a:t>geo influence of users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Output Fusion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95" y="3155726"/>
            <a:ext cx="5429644" cy="9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71" y="2263105"/>
            <a:ext cx="4293568" cy="8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05" y="2512643"/>
            <a:ext cx="2894191" cy="7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05" y="4754439"/>
            <a:ext cx="2759190" cy="5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14" y="4674238"/>
            <a:ext cx="2533408" cy="7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251" y="482848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4290" y="2485128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3" name="Oval 2"/>
          <p:cNvSpPr/>
          <p:nvPr/>
        </p:nvSpPr>
        <p:spPr>
          <a:xfrm>
            <a:off x="2201779" y="4748255"/>
            <a:ext cx="709863" cy="580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78019" y="4828482"/>
            <a:ext cx="709863" cy="580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8446168" y="4828482"/>
            <a:ext cx="85504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85437" y="4125763"/>
            <a:ext cx="2537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ways to combine personalized geographical  influence of locations and the input fusion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10319" y="3804530"/>
            <a:ext cx="1071697" cy="264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Focus:</a:t>
            </a:r>
          </a:p>
          <a:p>
            <a:pPr lvl="1"/>
            <a:r>
              <a:rPr lang="en-US" dirty="0" smtClean="0"/>
              <a:t>The accuracy of </a:t>
            </a:r>
            <a:r>
              <a:rPr lang="en-US" dirty="0" err="1" smtClean="0"/>
              <a:t>iGSLR</a:t>
            </a:r>
            <a:r>
              <a:rPr lang="en-US" dirty="0" smtClean="0"/>
              <a:t> (precision &amp; recall)</a:t>
            </a:r>
          </a:p>
          <a:p>
            <a:pPr lvl="1"/>
            <a:r>
              <a:rPr lang="en-US" dirty="0" smtClean="0"/>
              <a:t>Deal with cold-start users with only a few check-in </a:t>
            </a:r>
            <a:r>
              <a:rPr lang="en-US" dirty="0" err="1" smtClean="0"/>
              <a:t>POIs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Deal with data sparsely problem.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549" y="1744579"/>
            <a:ext cx="8915400" cy="4948695"/>
          </a:xfrm>
        </p:spPr>
        <p:txBody>
          <a:bodyPr>
            <a:normAutofit/>
          </a:bodyPr>
          <a:lstStyle/>
          <a:p>
            <a:r>
              <a:rPr lang="en-US" dirty="0" smtClean="0"/>
              <a:t>Two publicly available large-scale real check-in data sets crawled from Foursquare and </a:t>
            </a:r>
            <a:r>
              <a:rPr lang="en-US" dirty="0" err="1" smtClean="0"/>
              <a:t>Gowalla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Divide the datasets into training set(90%) and testing set(10%) according to the check-in time.   </a:t>
            </a:r>
          </a:p>
          <a:p>
            <a:endParaRPr lang="en-US" dirty="0"/>
          </a:p>
        </p:txBody>
      </p:sp>
      <p:pic>
        <p:nvPicPr>
          <p:cNvPr id="4" name="Picture 3" descr="Screen Shot 2016-11-16 at 4.53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11" y="2378242"/>
            <a:ext cx="5562600" cy="27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Evaluated Recommendation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U: user-based CF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L: location-based CF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S: user preference with social influence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SG: integrates user preference, social influence, and the geographical influence of the users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err="1" smtClean="0"/>
              <a:t>iGSLR</a:t>
            </a:r>
            <a:r>
              <a:rPr lang="en-US" dirty="0" smtClean="0"/>
              <a:t>, PD, MGM: fuse above features and the geographical influence of locations based on kernel density estimation, power-law distribution, and multi-center Gaussian model.</a:t>
            </a:r>
          </a:p>
        </p:txBody>
      </p:sp>
    </p:spTree>
    <p:extLst>
      <p:ext uri="{BB962C8B-B14F-4D97-AF65-F5344CB8AC3E}">
        <p14:creationId xmlns:p14="http://schemas.microsoft.com/office/powerpoint/2010/main" val="19263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Precision: the ratio of the number of discovered </a:t>
            </a:r>
            <a:r>
              <a:rPr lang="en-US" dirty="0" err="1" smtClean="0"/>
              <a:t>POIs</a:t>
            </a:r>
            <a:r>
              <a:rPr lang="en-US" dirty="0" smtClean="0"/>
              <a:t> to the </a:t>
            </a:r>
            <a:r>
              <a:rPr lang="en-US" dirty="0" err="1" smtClean="0"/>
              <a:t>k</a:t>
            </a:r>
            <a:r>
              <a:rPr lang="en-US" dirty="0" smtClean="0"/>
              <a:t> recommended </a:t>
            </a:r>
            <a:r>
              <a:rPr lang="en-US" dirty="0" err="1" smtClean="0"/>
              <a:t>POIs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Recall: the ratio of the number of discovered </a:t>
            </a:r>
            <a:r>
              <a:rPr lang="en-US" dirty="0" err="1" smtClean="0"/>
              <a:t>POIs</a:t>
            </a:r>
            <a:r>
              <a:rPr lang="en-US" dirty="0" smtClean="0"/>
              <a:t> to the number of positive </a:t>
            </a:r>
            <a:r>
              <a:rPr lang="en-US" dirty="0" err="1" smtClean="0"/>
              <a:t>POIs</a:t>
            </a:r>
            <a:r>
              <a:rPr lang="en-US" dirty="0" smtClean="0"/>
              <a:t>, which are number of the </a:t>
            </a:r>
            <a:r>
              <a:rPr lang="en-US" dirty="0" err="1" smtClean="0"/>
              <a:t>POIs</a:t>
            </a:r>
            <a:r>
              <a:rPr lang="en-US" dirty="0" smtClean="0"/>
              <a:t> visited in the test set.</a:t>
            </a:r>
          </a:p>
          <a:p>
            <a:r>
              <a:rPr lang="en-US" dirty="0" smtClean="0"/>
              <a:t>Average of P&amp;R over all users for various values of </a:t>
            </a:r>
            <a:r>
              <a:rPr lang="en-US" dirty="0" err="1" smtClean="0"/>
              <a:t>k</a:t>
            </a:r>
            <a:r>
              <a:rPr lang="en-US" dirty="0" smtClean="0"/>
              <a:t> from 5 to 50. </a:t>
            </a:r>
            <a:r>
              <a:rPr lang="en-US" dirty="0" err="1" smtClean="0"/>
              <a:t>k</a:t>
            </a:r>
            <a:r>
              <a:rPr lang="en-US" dirty="0" smtClean="0"/>
              <a:t> is the number of recommendation results to the target user. </a:t>
            </a:r>
          </a:p>
          <a:p>
            <a:r>
              <a:rPr lang="en-US" dirty="0" smtClean="0"/>
              <a:t>For cold-start users, </a:t>
            </a:r>
            <a:r>
              <a:rPr lang="en-US" dirty="0" err="1" smtClean="0"/>
              <a:t>k</a:t>
            </a:r>
            <a:r>
              <a:rPr lang="en-US" dirty="0" smtClean="0"/>
              <a:t> is from 1 to 10, called given-</a:t>
            </a:r>
            <a:r>
              <a:rPr lang="en-US" dirty="0" err="1" smtClean="0"/>
              <a:t>n</a:t>
            </a:r>
            <a:r>
              <a:rPr lang="en-US" dirty="0" smtClean="0"/>
              <a:t> method.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</a:t>
            </a:r>
            <a:endParaRPr lang="en-US" dirty="0"/>
          </a:p>
        </p:txBody>
      </p:sp>
      <p:pic>
        <p:nvPicPr>
          <p:cNvPr id="4" name="Content Placeholder 3" descr="Screen Shot 2016-11-16 at 8.27.38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994" y="1417639"/>
            <a:ext cx="5558012" cy="4525963"/>
          </a:xfrm>
        </p:spPr>
      </p:pic>
    </p:spTree>
    <p:extLst>
      <p:ext uri="{BB962C8B-B14F-4D97-AF65-F5344CB8AC3E}">
        <p14:creationId xmlns:p14="http://schemas.microsoft.com/office/powerpoint/2010/main" val="16085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en-US" dirty="0"/>
          </a:p>
        </p:txBody>
      </p:sp>
      <p:pic>
        <p:nvPicPr>
          <p:cNvPr id="1026" name="Picture 2" descr="“Foursquare”的图片搜索结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938337" cy="41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Image References: </a:t>
            </a:r>
            <a:r>
              <a:rPr lang="en-US" altLang="zh-CN" sz="1200" dirty="0" smtClean="0">
                <a:hlinkClick r:id="rId3"/>
              </a:rPr>
              <a:t>http://www.zerohedge.com/news/2015-12-22/foursquare-now-twosquare-latest-tech-bubble-casualty-has-valuation-slashed-60</a:t>
            </a:r>
            <a:endParaRPr lang="en-US" altLang="zh-CN" sz="1200" dirty="0" smtClean="0"/>
          </a:p>
          <a:p>
            <a:r>
              <a:rPr lang="en-US" sz="1200" dirty="0" smtClean="0">
                <a:hlinkClick r:id="rId4"/>
              </a:rPr>
              <a:t>http://ecopeakwebstrategy.com/2010/12/facebook-places/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28" name="Picture 4" descr="“Facebook places”的图片搜索结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70" y="1884570"/>
            <a:ext cx="6191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</a:t>
            </a:r>
            <a:endParaRPr lang="en-US" dirty="0"/>
          </a:p>
        </p:txBody>
      </p:sp>
      <p:pic>
        <p:nvPicPr>
          <p:cNvPr id="4" name="Content Placeholder 3" descr="Screen Shot 2016-11-16 at 8.27.48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715" y="1600201"/>
            <a:ext cx="5790570" cy="4525963"/>
          </a:xfrm>
        </p:spPr>
      </p:pic>
    </p:spTree>
    <p:extLst>
      <p:ext uri="{BB962C8B-B14F-4D97-AF65-F5344CB8AC3E}">
        <p14:creationId xmlns:p14="http://schemas.microsoft.com/office/powerpoint/2010/main" val="26564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on Cold-start Users</a:t>
            </a:r>
            <a:endParaRPr lang="en-US" dirty="0"/>
          </a:p>
        </p:txBody>
      </p:sp>
      <p:pic>
        <p:nvPicPr>
          <p:cNvPr id="4" name="Content Placeholder 3" descr="Screen Shot 2016-11-16 at 8.28.47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862" y="1600201"/>
            <a:ext cx="5908277" cy="4525963"/>
          </a:xfrm>
        </p:spPr>
      </p:pic>
    </p:spTree>
    <p:extLst>
      <p:ext uri="{BB962C8B-B14F-4D97-AF65-F5344CB8AC3E}">
        <p14:creationId xmlns:p14="http://schemas.microsoft.com/office/powerpoint/2010/main" val="2976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on Cold-start Users</a:t>
            </a:r>
            <a:endParaRPr lang="en-US" dirty="0"/>
          </a:p>
        </p:txBody>
      </p:sp>
      <p:pic>
        <p:nvPicPr>
          <p:cNvPr id="4" name="Content Placeholder 3" descr="Screen Shot 2016-11-16 at 8.28.5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131" y="1600201"/>
            <a:ext cx="5865738" cy="4525963"/>
          </a:xfrm>
        </p:spPr>
      </p:pic>
    </p:spTree>
    <p:extLst>
      <p:ext uri="{BB962C8B-B14F-4D97-AF65-F5344CB8AC3E}">
        <p14:creationId xmlns:p14="http://schemas.microsoft.com/office/powerpoint/2010/main" val="3128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323" y="556971"/>
            <a:ext cx="10040298" cy="1029729"/>
          </a:xfrm>
        </p:spPr>
        <p:txBody>
          <a:bodyPr/>
          <a:lstStyle/>
          <a:p>
            <a:r>
              <a:rPr lang="en-US" b="1" dirty="0" smtClean="0"/>
              <a:t>Effect of Data Sparsity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3502" y="1409490"/>
                <a:ext cx="10040297" cy="476747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Training set : 50% of the check-in data</a:t>
                </a:r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altLang="zh-CN" sz="3600" b="1" dirty="0" smtClean="0"/>
                  <a:t>Recall</a:t>
                </a:r>
                <a:r>
                  <a:rPr lang="en-US" sz="3600" b="1" dirty="0" smtClean="0"/>
                  <a:t>	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𝑑𝑖𝑠𝑐𝑜𝑣𝑒𝑟𝑒𝑑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𝑃𝑂𝐼𝑠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𝑃𝑂𝐼𝑠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density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positive POIs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performance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3502" y="1409490"/>
                <a:ext cx="10040297" cy="4767473"/>
              </a:xfrm>
              <a:blipFill rotWithShape="0">
                <a:blip r:embed="rId2"/>
                <a:stretch>
                  <a:fillRect l="-1821" t="-63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3208396" y="4843011"/>
            <a:ext cx="333428" cy="5300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3208396" y="5735140"/>
            <a:ext cx="342690" cy="51981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77" y="1886928"/>
            <a:ext cx="2815146" cy="441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338" y="1926076"/>
            <a:ext cx="2764346" cy="4406867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10800000">
            <a:off x="3208397" y="3965767"/>
            <a:ext cx="342690" cy="55481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11141" y="6339871"/>
            <a:ext cx="215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44182" y="6339871"/>
            <a:ext cx="215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569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863" y="590816"/>
            <a:ext cx="10090818" cy="1029729"/>
          </a:xfrm>
        </p:spPr>
        <p:txBody>
          <a:bodyPr/>
          <a:lstStyle/>
          <a:p>
            <a:r>
              <a:rPr lang="en-US" b="1" dirty="0" smtClean="0"/>
              <a:t>Effect of Data Sparsity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2982" y="1409490"/>
                <a:ext cx="10090817" cy="47674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Training set : 50% of the check-in data</a:t>
                </a:r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altLang="zh-CN" sz="3600" b="1" dirty="0" smtClean="0"/>
                  <a:t>Precision</a:t>
                </a:r>
                <a:r>
                  <a:rPr lang="en-US" sz="3600" b="1" dirty="0" smtClean="0"/>
                  <a:t>	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𝑑𝑖𝑠𝑐𝑜𝑣𝑒𝑟𝑒𝑑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𝑃𝑂𝐼𝑠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𝑟𝑒𝑐𝑜𝑚𝑚𝑒𝑛𝑑𝑒𝑑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𝑃𝑂𝐼𝑠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positive POIs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prior possibility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Performance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2982" y="1409490"/>
                <a:ext cx="10090817" cy="4767473"/>
              </a:xfrm>
              <a:blipFill rotWithShape="0">
                <a:blip r:embed="rId2"/>
                <a:stretch>
                  <a:fillRect l="-1813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3370478" y="3920861"/>
            <a:ext cx="333428" cy="5720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65" y="1787189"/>
            <a:ext cx="2798213" cy="4389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280" y="1790072"/>
            <a:ext cx="2815516" cy="438689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356160" y="4718735"/>
            <a:ext cx="333428" cy="56725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356160" y="5511819"/>
            <a:ext cx="333428" cy="5490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78697" y="6339871"/>
            <a:ext cx="215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44182" y="6339871"/>
            <a:ext cx="215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2383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10" y="178783"/>
            <a:ext cx="7166980" cy="64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5" y="624110"/>
            <a:ext cx="9796128" cy="1280890"/>
          </a:xfrm>
        </p:spPr>
        <p:txBody>
          <a:bodyPr/>
          <a:lstStyle/>
          <a:p>
            <a:r>
              <a:rPr lang="en-US" b="1" dirty="0" smtClean="0"/>
              <a:t>Effect of the Number of Positive Locations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821165"/>
            <a:ext cx="10484005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iGSLR</a:t>
            </a:r>
            <a:r>
              <a:rPr lang="en-US" sz="2400" dirty="0" smtClean="0"/>
              <a:t> vs PD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positive POIs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discover one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discover 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iGSLR</a:t>
            </a:r>
            <a:r>
              <a:rPr lang="en-US" sz="2400" b="1" dirty="0" smtClean="0"/>
              <a:t> is always better              </a:t>
            </a:r>
            <a:endParaRPr lang="en-US" sz="2400" b="1" dirty="0"/>
          </a:p>
        </p:txBody>
      </p:sp>
      <p:sp>
        <p:nvSpPr>
          <p:cNvPr id="4" name="Up Arrow 3"/>
          <p:cNvSpPr/>
          <p:nvPr/>
        </p:nvSpPr>
        <p:spPr>
          <a:xfrm>
            <a:off x="3115538" y="2622541"/>
            <a:ext cx="333428" cy="5765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115538" y="3708582"/>
            <a:ext cx="333428" cy="5765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3115538" y="4826473"/>
            <a:ext cx="342690" cy="57497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79" y="1690688"/>
            <a:ext cx="2781279" cy="3424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97" y="1828919"/>
            <a:ext cx="2755880" cy="32850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968983" y="3101975"/>
            <a:ext cx="414826" cy="3208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4349" y="3249171"/>
            <a:ext cx="472812" cy="307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63930" y="3101975"/>
            <a:ext cx="50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0.26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4157" y="2910793"/>
            <a:ext cx="56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0.34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83809" y="3422836"/>
            <a:ext cx="0" cy="1314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787161" y="3533682"/>
            <a:ext cx="0" cy="1234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31601" y="5526169"/>
            <a:ext cx="161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PD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451460" y="5526169"/>
            <a:ext cx="184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iGSLR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451460" y="2505903"/>
            <a:ext cx="409936" cy="31613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69636" y="2814339"/>
            <a:ext cx="5763" cy="187385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59973" y="3000849"/>
            <a:ext cx="5763" cy="173618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79226" y="2682993"/>
            <a:ext cx="480747" cy="3216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643" y="624110"/>
            <a:ext cx="9735970" cy="1280890"/>
          </a:xfrm>
        </p:spPr>
        <p:txBody>
          <a:bodyPr/>
          <a:lstStyle/>
          <a:p>
            <a:r>
              <a:rPr lang="en-US" b="1" dirty="0" smtClean="0"/>
              <a:t>Effect of the Number of Positive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96" y="2133600"/>
            <a:ext cx="9643616" cy="37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of Fusion Rules</a:t>
            </a:r>
            <a:endParaRPr lang="en-US" b="1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319" y="1317029"/>
            <a:ext cx="3242008" cy="9001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319454"/>
            <a:ext cx="10178646" cy="526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Product rule is better</a:t>
            </a:r>
          </a:p>
          <a:p>
            <a:pPr marL="0" indent="0">
              <a:buNone/>
            </a:pPr>
            <a:r>
              <a:rPr lang="en-US" sz="2400" dirty="0" smtClean="0"/>
              <a:t>                from the </a:t>
            </a:r>
            <a:r>
              <a:rPr lang="en-US" sz="2400" b="1" dirty="0" smtClean="0">
                <a:solidFill>
                  <a:srgbClr val="FF0000"/>
                </a:solidFill>
              </a:rPr>
              <a:t>personalized</a:t>
            </a:r>
            <a:r>
              <a:rPr lang="en-US" sz="2400" dirty="0" smtClean="0"/>
              <a:t> geographical inﬂuence of locations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from the </a:t>
            </a:r>
            <a:r>
              <a:rPr lang="en-US" sz="2400" b="1" dirty="0" smtClean="0">
                <a:solidFill>
                  <a:srgbClr val="FF0000"/>
                </a:solidFill>
              </a:rPr>
              <a:t>estimated</a:t>
            </a:r>
            <a:r>
              <a:rPr lang="en-US" sz="2400" dirty="0" smtClean="0"/>
              <a:t> rating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43" y="2748126"/>
            <a:ext cx="1159182" cy="409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25" y="3962692"/>
            <a:ext cx="2832079" cy="2539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145" y="3981741"/>
            <a:ext cx="2717780" cy="2501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55" y="1441371"/>
            <a:ext cx="3393599" cy="651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846" y="3114160"/>
            <a:ext cx="699779" cy="471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175" y="3316325"/>
            <a:ext cx="612253" cy="4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04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uniﬁed location recommendation framework </a:t>
            </a:r>
          </a:p>
          <a:p>
            <a:pPr lvl="1"/>
            <a:r>
              <a:rPr lang="en-US" sz="2000" dirty="0" smtClean="0"/>
              <a:t>user preference</a:t>
            </a:r>
          </a:p>
          <a:p>
            <a:pPr lvl="1"/>
            <a:r>
              <a:rPr lang="en-US" sz="2000" dirty="0" smtClean="0"/>
              <a:t>social inﬂuence </a:t>
            </a:r>
          </a:p>
          <a:p>
            <a:pPr lvl="1"/>
            <a:r>
              <a:rPr lang="en-US" sz="2000" dirty="0" smtClean="0"/>
              <a:t>personalized geographical inﬂuence</a:t>
            </a:r>
            <a:endParaRPr lang="en-US" sz="2000" dirty="0"/>
          </a:p>
          <a:p>
            <a:r>
              <a:rPr lang="en-US" sz="2400" dirty="0" err="1" smtClean="0"/>
              <a:t>iGSLR</a:t>
            </a:r>
            <a:r>
              <a:rPr lang="en-US" sz="2400" dirty="0" smtClean="0"/>
              <a:t> provides </a:t>
            </a:r>
            <a:r>
              <a:rPr lang="en-US" sz="2400" b="1" dirty="0" smtClean="0">
                <a:solidFill>
                  <a:srgbClr val="FF0000"/>
                </a:solidFill>
              </a:rPr>
              <a:t>signiﬁcantly superior </a:t>
            </a:r>
            <a:r>
              <a:rPr lang="en-US" sz="2400" dirty="0" smtClean="0"/>
              <a:t>location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4928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social networks (LBSNs)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831" y="2029116"/>
            <a:ext cx="6108142" cy="3048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5937" y="2399058"/>
            <a:ext cx="4776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Essential Task: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tilize user</a:t>
            </a:r>
          </a:p>
          <a:p>
            <a:r>
              <a:rPr lang="en-US" sz="2400" dirty="0" smtClean="0"/>
              <a:t>preferences and other information (e.g., social friendships)</a:t>
            </a:r>
          </a:p>
          <a:p>
            <a:r>
              <a:rPr lang="en-US" sz="2400" dirty="0" smtClean="0"/>
              <a:t>to make location recommendation to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923"/>
            <a:ext cx="10515600" cy="487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13800" dirty="0" smtClean="0"/>
              <a:t>Thank you!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6232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3760" y="3755363"/>
            <a:ext cx="1684421" cy="709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collaborative filtering </a:t>
            </a:r>
            <a:r>
              <a:rPr lang="en-US" sz="1600" dirty="0">
                <a:solidFill>
                  <a:schemeClr val="tx1"/>
                </a:solidFill>
              </a:rPr>
              <a:t>(CF)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24431" y="3755363"/>
            <a:ext cx="1179095" cy="7274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Down Arrow 7"/>
          <p:cNvSpPr/>
          <p:nvPr/>
        </p:nvSpPr>
        <p:spPr>
          <a:xfrm rot="18864333">
            <a:off x="3462812" y="4200187"/>
            <a:ext cx="348916" cy="11784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552906">
            <a:off x="3482663" y="2985347"/>
            <a:ext cx="348916" cy="10974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72493" y="2460711"/>
            <a:ext cx="5114231" cy="92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Geographical influence of users</a:t>
            </a:r>
            <a:r>
              <a:rPr lang="zh-CN" altLang="en-US" sz="1600" i="1" dirty="0" smtClean="0">
                <a:solidFill>
                  <a:schemeClr val="tx1"/>
                </a:solidFill>
              </a:rPr>
              <a:t>：</a:t>
            </a:r>
            <a:endParaRPr lang="en-US" altLang="zh-CN" sz="16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the distance between the residences of users with social friendships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72494" y="4912307"/>
            <a:ext cx="5114230" cy="890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Geographical influence of locations</a:t>
            </a:r>
            <a:r>
              <a:rPr lang="zh-CN" altLang="en-US" sz="1600" i="1" dirty="0" smtClean="0">
                <a:solidFill>
                  <a:schemeClr val="tx1"/>
                </a:solidFill>
              </a:rPr>
              <a:t>：</a:t>
            </a:r>
            <a:endParaRPr lang="en-US" altLang="zh-CN" sz="16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distance between every pair of locations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visited by the same user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431" y="3879461"/>
            <a:ext cx="143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Limited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Improvement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86724" y="2742019"/>
            <a:ext cx="728706" cy="3609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015430" y="2507403"/>
            <a:ext cx="1821989" cy="8301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Improvement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not choose universal model?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25" y="2146885"/>
            <a:ext cx="11203780" cy="2316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1863" y="5292892"/>
            <a:ext cx="107201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CMR9"/>
              </a:rPr>
              <a:t>The geographical influence of locations on these three users’ check-in behaviors is 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CMR9"/>
              </a:rPr>
              <a:t>unique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462" y="3755363"/>
            <a:ext cx="1684421" cy="709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collaborative filtering </a:t>
            </a:r>
            <a:r>
              <a:rPr lang="en-US" sz="1600" dirty="0">
                <a:solidFill>
                  <a:schemeClr val="tx1"/>
                </a:solidFill>
              </a:rPr>
              <a:t>(CF)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77133" y="3755363"/>
            <a:ext cx="1179095" cy="7274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Down Arrow 7"/>
          <p:cNvSpPr/>
          <p:nvPr/>
        </p:nvSpPr>
        <p:spPr>
          <a:xfrm rot="18864333">
            <a:off x="3415514" y="4200187"/>
            <a:ext cx="348916" cy="11784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552906">
            <a:off x="3435365" y="2985347"/>
            <a:ext cx="348916" cy="10974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25195" y="2460711"/>
            <a:ext cx="5114231" cy="92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Geographical influence of users</a:t>
            </a:r>
            <a:r>
              <a:rPr lang="zh-CN" altLang="en-US" sz="1600" i="1" dirty="0" smtClean="0">
                <a:solidFill>
                  <a:schemeClr val="tx1"/>
                </a:solidFill>
              </a:rPr>
              <a:t>：</a:t>
            </a:r>
            <a:endParaRPr lang="en-US" altLang="zh-CN" sz="16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the distance between the residences of users with social friendships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25196" y="4912307"/>
            <a:ext cx="5114230" cy="890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Geographical influence of locations</a:t>
            </a:r>
            <a:r>
              <a:rPr lang="zh-CN" altLang="en-US" sz="1600" i="1" dirty="0" smtClean="0">
                <a:solidFill>
                  <a:schemeClr val="tx1"/>
                </a:solidFill>
              </a:rPr>
              <a:t>：</a:t>
            </a:r>
            <a:endParaRPr lang="en-US" altLang="zh-CN" sz="16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distance between every pair of locations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visited by the same user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9007" y="3879461"/>
            <a:ext cx="127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Limited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Improvement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39426" y="2742019"/>
            <a:ext cx="728706" cy="3609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239426" y="5176991"/>
            <a:ext cx="728706" cy="3609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968132" y="2507403"/>
            <a:ext cx="1821989" cy="8301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Improvement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68131" y="4942375"/>
            <a:ext cx="1821989" cy="8301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Should </a:t>
            </a:r>
            <a:r>
              <a:rPr lang="en-US" dirty="0">
                <a:solidFill>
                  <a:schemeClr val="tx1"/>
                </a:solidFill>
              </a:rPr>
              <a:t>be personalized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454" y="1688431"/>
            <a:ext cx="8915400" cy="3777622"/>
          </a:xfrm>
        </p:spPr>
        <p:txBody>
          <a:bodyPr>
            <a:noAutofit/>
          </a:bodyPr>
          <a:lstStyle/>
          <a:p>
            <a:r>
              <a:rPr lang="en-US" dirty="0" err="1" smtClean="0"/>
              <a:t>iGSLR</a:t>
            </a:r>
            <a:r>
              <a:rPr lang="en-US" dirty="0" smtClean="0"/>
              <a:t>: a </a:t>
            </a:r>
            <a:r>
              <a:rPr lang="en-US" dirty="0"/>
              <a:t>new personalized geo-social location recommendation </a:t>
            </a:r>
            <a:r>
              <a:rPr lang="en-US" dirty="0" smtClean="0"/>
              <a:t>framework.</a:t>
            </a:r>
          </a:p>
          <a:p>
            <a:endParaRPr lang="en-US" dirty="0" smtClean="0"/>
          </a:p>
          <a:p>
            <a:r>
              <a:rPr lang="en-US" dirty="0" smtClean="0"/>
              <a:t>Contributions: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</a:t>
            </a:r>
            <a:r>
              <a:rPr lang="en-US" dirty="0" smtClean="0"/>
              <a:t>xplore </a:t>
            </a:r>
            <a:r>
              <a:rPr lang="en-US" i="1" dirty="0"/>
              <a:t>the personalized geographical influence of</a:t>
            </a:r>
            <a:br>
              <a:rPr lang="en-US" i="1" dirty="0"/>
            </a:br>
            <a:r>
              <a:rPr lang="en-US" i="1" dirty="0"/>
              <a:t>locations </a:t>
            </a:r>
            <a:r>
              <a:rPr lang="en-US" dirty="0"/>
              <a:t>on a user’s check-in </a:t>
            </a:r>
            <a:r>
              <a:rPr lang="en-US" dirty="0" smtClean="0"/>
              <a:t>behavior. 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 unified geo-social recommendation framework fusing </a:t>
            </a:r>
            <a:r>
              <a:rPr lang="en-US" i="1" dirty="0"/>
              <a:t>user preference</a:t>
            </a:r>
            <a:r>
              <a:rPr lang="en-US" dirty="0"/>
              <a:t>, </a:t>
            </a:r>
            <a:r>
              <a:rPr lang="en-US" i="1" dirty="0"/>
              <a:t>social influence</a:t>
            </a:r>
            <a:r>
              <a:rPr lang="en-US" dirty="0"/>
              <a:t>, </a:t>
            </a:r>
            <a:r>
              <a:rPr lang="en-US" i="1" dirty="0"/>
              <a:t>the geographical influence of users</a:t>
            </a:r>
            <a:r>
              <a:rPr lang="en-US" dirty="0"/>
              <a:t>, and </a:t>
            </a:r>
            <a:r>
              <a:rPr lang="en-US" i="1" dirty="0"/>
              <a:t>the personalized geographical influence of locations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</a:t>
            </a:r>
            <a:r>
              <a:rPr lang="en-US" dirty="0" smtClean="0"/>
              <a:t>onduct </a:t>
            </a:r>
            <a:r>
              <a:rPr lang="en-US" dirty="0"/>
              <a:t>extensive experiments to evaluate the performance of </a:t>
            </a:r>
            <a:r>
              <a:rPr lang="en-US" dirty="0" err="1" smtClean="0"/>
              <a:t>iGSLR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Recommendation techniques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Collaborative </a:t>
            </a:r>
            <a:r>
              <a:rPr lang="en-US" sz="2400" dirty="0"/>
              <a:t>Filtering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Social Collaborative </a:t>
            </a:r>
            <a:r>
              <a:rPr lang="en-US" sz="2400" dirty="0" smtClean="0"/>
              <a:t>Filtering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iGSLR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r>
              <a:rPr lang="en-US" sz="2400" dirty="0" smtClean="0"/>
              <a:t>User preference, geographical influence of users, social influence, personalized location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9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Collaborative Filtering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14275"/>
            <a:ext cx="2290030" cy="15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restaur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97" y="4038600"/>
            <a:ext cx="308455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4136" y="114529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516780"/>
            <a:ext cx="437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 B with rating </a:t>
            </a:r>
            <a:r>
              <a:rPr lang="en-US" sz="2400" dirty="0" smtClean="0"/>
              <a:t>vector r(b)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19800" y="3276600"/>
            <a:ext cx="2057400" cy="918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1" y="3276600"/>
            <a:ext cx="381001" cy="344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chinese restau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07" y="4598329"/>
            <a:ext cx="309849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72400" y="3767333"/>
            <a:ext cx="281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C with rating </a:t>
            </a:r>
            <a:r>
              <a:rPr lang="en-US" sz="2400" dirty="0" smtClean="0"/>
              <a:t>vector r(c)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49625" y="1606959"/>
            <a:ext cx="218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is closed with B while not with 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707</Words>
  <Application>Microsoft Office PowerPoint</Application>
  <PresentationFormat>Widescreen</PresentationFormat>
  <Paragraphs>173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CMR9</vt:lpstr>
      <vt:lpstr>幼圆</vt:lpstr>
      <vt:lpstr>Arial</vt:lpstr>
      <vt:lpstr>Californian FB</vt:lpstr>
      <vt:lpstr>Cambria Math</vt:lpstr>
      <vt:lpstr>Century Gothic</vt:lpstr>
      <vt:lpstr>Wingdings 3</vt:lpstr>
      <vt:lpstr>Wisp</vt:lpstr>
      <vt:lpstr>iGSLR: Personalized Geo-Social Location Recommendation - A Kernel Density Estimation Approach</vt:lpstr>
      <vt:lpstr>Motivation</vt:lpstr>
      <vt:lpstr>location-based social networks (LBSNs)</vt:lpstr>
      <vt:lpstr>Challenges</vt:lpstr>
      <vt:lpstr>Why not choose universal model?</vt:lpstr>
      <vt:lpstr>Challenges</vt:lpstr>
      <vt:lpstr>Objective</vt:lpstr>
      <vt:lpstr>Related Work</vt:lpstr>
      <vt:lpstr>Collaborative Filtering </vt:lpstr>
      <vt:lpstr>Collaborative Filtering</vt:lpstr>
      <vt:lpstr>Social Collaborative Filtering</vt:lpstr>
      <vt:lpstr>Involve user’s Location Record</vt:lpstr>
      <vt:lpstr>iGSLR</vt:lpstr>
      <vt:lpstr>iGSLR? How?</vt:lpstr>
      <vt:lpstr>Experimental Evaluation</vt:lpstr>
      <vt:lpstr>Dataset Description</vt:lpstr>
      <vt:lpstr>Evaluated Recommendation Techniques</vt:lpstr>
      <vt:lpstr>Performance Metrics</vt:lpstr>
      <vt:lpstr>Overall Performance</vt:lpstr>
      <vt:lpstr>Overall Performance</vt:lpstr>
      <vt:lpstr>Performance on Cold-start Users</vt:lpstr>
      <vt:lpstr>Performance on Cold-start Users</vt:lpstr>
      <vt:lpstr>Effect of Data Sparsity</vt:lpstr>
      <vt:lpstr>Effect of Data Sparsity</vt:lpstr>
      <vt:lpstr>PowerPoint Presentation</vt:lpstr>
      <vt:lpstr>Effect of the Number of Positive Locations</vt:lpstr>
      <vt:lpstr>Effect of the Number of Positive Locations</vt:lpstr>
      <vt:lpstr>Comparison of Fusion Rules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iGSLR: Personalized Geo-Social Location Recommendation - A Kernel Density Estimation Approach</dc:title>
  <dc:creator>YL</dc:creator>
  <cp:lastModifiedBy>YL</cp:lastModifiedBy>
  <cp:revision>30</cp:revision>
  <dcterms:created xsi:type="dcterms:W3CDTF">2016-11-16T16:53:11Z</dcterms:created>
  <dcterms:modified xsi:type="dcterms:W3CDTF">2016-11-20T19:32:17Z</dcterms:modified>
</cp:coreProperties>
</file>