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7" name="Shape 17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 sz="1200" u="none" cap="none" strike="noStrike">
                <a:solidFill>
                  <a:schemeClr val="dk1"/>
                </a:solidFill>
                <a:latin typeface="Calibri"/>
                <a:ea typeface="Calibri"/>
                <a:cs typeface="Calibri"/>
                <a:sym typeface="Calibri"/>
              </a:rPr>
              <a:t>The Lehmer mean of a set of n numbers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7" name="Shape 20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4" name="Shape 2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1" name="Shape 23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0" name="Shape 24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7" name="Shape 24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54" name="Shape 254"/>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88" name="Shape 288"/>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22" name="Shape 322"/>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61" name="Shape 361"/>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68" name="Shape 368"/>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77" name="Shape 377"/>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92" name="Shape 392"/>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99" name="Shape 399"/>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7" name="Shape 40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4" name="Shape 4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1" name="Shape 42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0" name="Shape 43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9" name="Shape 43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7" name="Shape 44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7" name="Shape 45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64" name="Shape 46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71" name="Shape 471"/>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7" name="Shape 117"/>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18" name="Shape 118"/>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 sz="1200" u="none" cap="none" strike="noStrike">
                <a:solidFill>
                  <a:schemeClr val="dk1"/>
                </a:solidFill>
                <a:latin typeface="Calibri"/>
                <a:ea typeface="Calibri"/>
                <a:cs typeface="Calibri"/>
                <a:sym typeface="Calibri"/>
              </a:rPr>
              <a:t>MDL – Min Description Length,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9" name="Shape 69"/>
        <p:cNvGrpSpPr/>
        <p:nvPr/>
      </p:nvGrpSpPr>
      <p:grpSpPr>
        <a:xfrm>
          <a:off x="0" y="0"/>
          <a:ext cx="0" cy="0"/>
          <a:chOff x="0" y="0"/>
          <a:chExt cx="0" cy="0"/>
        </a:xfrm>
      </p:grpSpPr>
      <p:sp>
        <p:nvSpPr>
          <p:cNvPr id="70" name="Shape 70"/>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1" name="Shape 71"/>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2" name="Shape 72"/>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4" name="Shape 7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5" name="Shape 7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6" name="Shape 76"/>
        <p:cNvGrpSpPr/>
        <p:nvPr/>
      </p:nvGrpSpPr>
      <p:grpSpPr>
        <a:xfrm>
          <a:off x="0" y="0"/>
          <a:ext cx="0" cy="0"/>
          <a:chOff x="0" y="0"/>
          <a:chExt cx="0" cy="0"/>
        </a:xfrm>
      </p:grpSpPr>
      <p:sp>
        <p:nvSpPr>
          <p:cNvPr id="77" name="Shape 77"/>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0" name="Shape 8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2" name="Shape 82"/>
        <p:cNvGrpSpPr/>
        <p:nvPr/>
      </p:nvGrpSpPr>
      <p:grpSpPr>
        <a:xfrm>
          <a:off x="0" y="0"/>
          <a:ext cx="0" cy="0"/>
          <a:chOff x="0" y="0"/>
          <a:chExt cx="0" cy="0"/>
        </a:xfrm>
      </p:grpSpPr>
      <p:sp>
        <p:nvSpPr>
          <p:cNvPr id="83" name="Shape 83"/>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4" name="Shape 84"/>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6" name="Shape 8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7" name="Shape 8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txBox="1"/>
          <p:nvPr>
            <p:ph type="title"/>
          </p:nvPr>
        </p:nvSpPr>
        <p:spPr>
          <a:xfrm>
            <a:off x="415600" y="593366"/>
            <a:ext cx="11360800" cy="76359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23" name="Shape 23"/>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lt2"/>
              </a:buClr>
              <a:buFont typeface="Arial"/>
              <a:buNone/>
              <a:defRPr b="0" i="0" sz="1800" u="none" cap="none" strike="noStrike">
                <a:solidFill>
                  <a:schemeClr val="lt2"/>
                </a:solidFill>
                <a:latin typeface="Arial"/>
                <a:ea typeface="Arial"/>
                <a:cs typeface="Arial"/>
                <a:sym typeface="Arial"/>
              </a:defRPr>
            </a:lvl1pPr>
            <a:lvl2pPr indent="0" lvl="1" marL="457200" marR="0" rtl="0" algn="l">
              <a:lnSpc>
                <a:spcPct val="115000"/>
              </a:lnSpc>
              <a:spcBef>
                <a:spcPts val="0"/>
              </a:spcBef>
              <a:spcAft>
                <a:spcPts val="1600"/>
              </a:spcAft>
              <a:buClr>
                <a:schemeClr val="lt2"/>
              </a:buClr>
              <a:buFont typeface="Arial"/>
              <a:buNone/>
              <a:defRPr b="0" i="0" sz="1867" u="none" cap="none" strike="noStrike">
                <a:solidFill>
                  <a:schemeClr val="lt2"/>
                </a:solidFill>
                <a:latin typeface="Arial"/>
                <a:ea typeface="Arial"/>
                <a:cs typeface="Arial"/>
                <a:sym typeface="Arial"/>
              </a:defRPr>
            </a:lvl2pPr>
            <a:lvl3pPr indent="0" lvl="2" marL="914400" marR="0" rtl="0" algn="l">
              <a:lnSpc>
                <a:spcPct val="115000"/>
              </a:lnSpc>
              <a:spcBef>
                <a:spcPts val="0"/>
              </a:spcBef>
              <a:spcAft>
                <a:spcPts val="1600"/>
              </a:spcAft>
              <a:buClr>
                <a:schemeClr val="lt2"/>
              </a:buClr>
              <a:buFont typeface="Arial"/>
              <a:buNone/>
              <a:defRPr b="0" i="0" sz="1867" u="none" cap="none" strike="noStrike">
                <a:solidFill>
                  <a:schemeClr val="lt2"/>
                </a:solidFill>
                <a:latin typeface="Arial"/>
                <a:ea typeface="Arial"/>
                <a:cs typeface="Arial"/>
                <a:sym typeface="Arial"/>
              </a:defRPr>
            </a:lvl3pPr>
            <a:lvl4pPr indent="0" lvl="3" marL="1371600" marR="0" rtl="0" algn="l">
              <a:lnSpc>
                <a:spcPct val="115000"/>
              </a:lnSpc>
              <a:spcBef>
                <a:spcPts val="0"/>
              </a:spcBef>
              <a:spcAft>
                <a:spcPts val="1600"/>
              </a:spcAft>
              <a:buClr>
                <a:schemeClr val="lt2"/>
              </a:buClr>
              <a:buFont typeface="Arial"/>
              <a:buNone/>
              <a:defRPr b="0" i="0" sz="1867" u="none" cap="none" strike="noStrike">
                <a:solidFill>
                  <a:schemeClr val="lt2"/>
                </a:solidFill>
                <a:latin typeface="Arial"/>
                <a:ea typeface="Arial"/>
                <a:cs typeface="Arial"/>
                <a:sym typeface="Arial"/>
              </a:defRPr>
            </a:lvl4pPr>
            <a:lvl5pPr indent="0" lvl="4" marL="1828800" marR="0" rtl="0" algn="l">
              <a:lnSpc>
                <a:spcPct val="115000"/>
              </a:lnSpc>
              <a:spcBef>
                <a:spcPts val="0"/>
              </a:spcBef>
              <a:spcAft>
                <a:spcPts val="1600"/>
              </a:spcAft>
              <a:buClr>
                <a:schemeClr val="lt2"/>
              </a:buClr>
              <a:buFont typeface="Arial"/>
              <a:buNone/>
              <a:defRPr b="0" i="0" sz="1867" u="none" cap="none" strike="noStrike">
                <a:solidFill>
                  <a:schemeClr val="lt2"/>
                </a:solidFill>
                <a:latin typeface="Arial"/>
                <a:ea typeface="Arial"/>
                <a:cs typeface="Arial"/>
                <a:sym typeface="Arial"/>
              </a:defRPr>
            </a:lvl5pPr>
            <a:lvl6pPr indent="0" lvl="5" marL="2286000" marR="0" rtl="0" algn="l">
              <a:lnSpc>
                <a:spcPct val="115000"/>
              </a:lnSpc>
              <a:spcBef>
                <a:spcPts val="0"/>
              </a:spcBef>
              <a:spcAft>
                <a:spcPts val="1600"/>
              </a:spcAft>
              <a:buClr>
                <a:schemeClr val="lt2"/>
              </a:buClr>
              <a:buFont typeface="Arial"/>
              <a:buNone/>
              <a:defRPr b="0" i="0" sz="1867" u="none" cap="none" strike="noStrike">
                <a:solidFill>
                  <a:schemeClr val="lt2"/>
                </a:solidFill>
                <a:latin typeface="Arial"/>
                <a:ea typeface="Arial"/>
                <a:cs typeface="Arial"/>
                <a:sym typeface="Arial"/>
              </a:defRPr>
            </a:lvl6pPr>
            <a:lvl7pPr indent="0" lvl="6" marL="2743200" marR="0" rtl="0" algn="l">
              <a:lnSpc>
                <a:spcPct val="115000"/>
              </a:lnSpc>
              <a:spcBef>
                <a:spcPts val="0"/>
              </a:spcBef>
              <a:spcAft>
                <a:spcPts val="1600"/>
              </a:spcAft>
              <a:buClr>
                <a:schemeClr val="lt2"/>
              </a:buClr>
              <a:buFont typeface="Arial"/>
              <a:buNone/>
              <a:defRPr b="0" i="0" sz="1867" u="none" cap="none" strike="noStrike">
                <a:solidFill>
                  <a:schemeClr val="lt2"/>
                </a:solidFill>
                <a:latin typeface="Arial"/>
                <a:ea typeface="Arial"/>
                <a:cs typeface="Arial"/>
                <a:sym typeface="Arial"/>
              </a:defRPr>
            </a:lvl7pPr>
            <a:lvl8pPr indent="0" lvl="7" marL="3200400" marR="0" rtl="0" algn="l">
              <a:lnSpc>
                <a:spcPct val="115000"/>
              </a:lnSpc>
              <a:spcBef>
                <a:spcPts val="0"/>
              </a:spcBef>
              <a:spcAft>
                <a:spcPts val="1600"/>
              </a:spcAft>
              <a:buClr>
                <a:schemeClr val="lt2"/>
              </a:buClr>
              <a:buFont typeface="Arial"/>
              <a:buNone/>
              <a:defRPr b="0" i="0" sz="1867" u="none" cap="none" strike="noStrike">
                <a:solidFill>
                  <a:schemeClr val="lt2"/>
                </a:solidFill>
                <a:latin typeface="Arial"/>
                <a:ea typeface="Arial"/>
                <a:cs typeface="Arial"/>
                <a:sym typeface="Arial"/>
              </a:defRPr>
            </a:lvl8pPr>
            <a:lvl9pPr indent="0" lvl="8" marL="3657600" marR="0" rtl="0" algn="l">
              <a:lnSpc>
                <a:spcPct val="115000"/>
              </a:lnSpc>
              <a:spcBef>
                <a:spcPts val="0"/>
              </a:spcBef>
              <a:spcAft>
                <a:spcPts val="1600"/>
              </a:spcAft>
              <a:buClr>
                <a:schemeClr val="lt2"/>
              </a:buClr>
              <a:buFont typeface="Arial"/>
              <a:buNone/>
              <a:defRPr b="0" i="0" sz="1867" u="none" cap="none" strike="noStrike">
                <a:solidFill>
                  <a:schemeClr val="lt2"/>
                </a:solidFill>
                <a:latin typeface="Arial"/>
                <a:ea typeface="Arial"/>
                <a:cs typeface="Arial"/>
                <a:sym typeface="Arial"/>
              </a:defRPr>
            </a:lvl9pPr>
          </a:lstStyle>
          <a:p/>
        </p:txBody>
      </p:sp>
      <p:sp>
        <p:nvSpPr>
          <p:cNvPr id="24" name="Shape 24"/>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fld id="{00000000-1234-1234-1234-123412341234}" type="slidenum">
              <a:rPr b="0" i="0" lang="en" sz="1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9" name="Shape 2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0" name="Shape 3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5" name="Shape 3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6" name="Shape 3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2" name="Shape 4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3" name="Shape 4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 name="Shape 5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3" name="Shape 53"/>
        <p:cNvGrpSpPr/>
        <p:nvPr/>
      </p:nvGrpSpPr>
      <p:grpSpPr>
        <a:xfrm>
          <a:off x="0" y="0"/>
          <a:ext cx="0" cy="0"/>
          <a:chOff x="0" y="0"/>
          <a:chExt cx="0" cy="0"/>
        </a:xfrm>
      </p:grpSpPr>
      <p:sp>
        <p:nvSpPr>
          <p:cNvPr id="54" name="Shape 5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6" name="Shape 5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7" name="Shape 5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
        <p:nvSpPr>
          <p:cNvPr id="59" name="Shape 5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0" name="Shape 6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fld id="{00000000-1234-1234-1234-123412341234}" type="slidenum">
              <a:rPr b="0" i="0" lang="en" sz="1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2" name="Shape 62"/>
        <p:cNvGrpSpPr/>
        <p:nvPr/>
      </p:nvGrpSpPr>
      <p:grpSpPr>
        <a:xfrm>
          <a:off x="0" y="0"/>
          <a:ext cx="0" cy="0"/>
          <a:chOff x="0" y="0"/>
          <a:chExt cx="0" cy="0"/>
        </a:xfrm>
      </p:grpSpPr>
      <p:sp>
        <p:nvSpPr>
          <p:cNvPr id="63" name="Shape 63"/>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4" name="Shape 64"/>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ADADAD"/>
              </a:buClr>
              <a:buSzPct val="25000"/>
              <a:buFont typeface="Arial"/>
              <a:buNone/>
            </a:pPr>
            <a:fld id="{00000000-1234-1234-1234-123412341234}" type="slidenum">
              <a:rPr b="0" i="0" lang="en" sz="1333" u="none" cap="none" strike="noStrike">
                <a:solidFill>
                  <a:srgbClr val="ADADAD"/>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9.png"/><Relationship Id="rId4" Type="http://schemas.openxmlformats.org/officeDocument/2006/relationships/image" Target="../media/image04.png"/><Relationship Id="rId5" Type="http://schemas.openxmlformats.org/officeDocument/2006/relationships/image" Target="../media/image03.png"/><Relationship Id="rId6"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 Id="rId4" Type="http://schemas.openxmlformats.org/officeDocument/2006/relationships/image" Target="../media/image28.png"/><Relationship Id="rId5"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youtube.com/v/Xsxqp--xZSM" TargetMode="External"/><Relationship Id="rId4"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youtube.com/v/mDz3w3PwVtg" TargetMode="External"/><Relationship Id="rId4"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mt="70000"/>
          </a:blip>
          <a:stretch>
            <a:fillRect b="-5996" l="0" r="0" t="-5998"/>
          </a:stretch>
        </a:blipFill>
      </p:bgPr>
    </p:bg>
    <p:spTree>
      <p:nvGrpSpPr>
        <p:cNvPr id="91" name="Shape 91"/>
        <p:cNvGrpSpPr/>
        <p:nvPr/>
      </p:nvGrpSpPr>
      <p:grpSpPr>
        <a:xfrm>
          <a:off x="0" y="0"/>
          <a:ext cx="0" cy="0"/>
          <a:chOff x="0" y="0"/>
          <a:chExt cx="0" cy="0"/>
        </a:xfrm>
      </p:grpSpPr>
      <p:sp>
        <p:nvSpPr>
          <p:cNvPr id="92" name="Shape 92"/>
          <p:cNvSpPr txBox="1"/>
          <p:nvPr>
            <p:ph type="ctrTitle"/>
          </p:nvPr>
        </p:nvSpPr>
        <p:spPr>
          <a:xfrm>
            <a:off x="264350" y="1530954"/>
            <a:ext cx="11927699" cy="1453499"/>
          </a:xfrm>
          <a:prstGeom prst="rect">
            <a:avLst/>
          </a:prstGeom>
          <a:noFill/>
          <a:ln>
            <a:noFill/>
          </a:ln>
        </p:spPr>
        <p:txBody>
          <a:bodyPr anchorCtr="0" anchor="b" bIns="121900" lIns="121900" rIns="121900" tIns="121900">
            <a:noAutofit/>
          </a:bodyPr>
          <a:lstStyle/>
          <a:p>
            <a:pPr indent="0" lvl="0" marL="0" marR="0" rtl="0" algn="ctr">
              <a:lnSpc>
                <a:spcPct val="150000"/>
              </a:lnSpc>
              <a:spcBef>
                <a:spcPts val="0"/>
              </a:spcBef>
              <a:spcAft>
                <a:spcPts val="0"/>
              </a:spcAft>
              <a:buClr>
                <a:schemeClr val="dk1"/>
              </a:buClr>
              <a:buSzPct val="25000"/>
              <a:buFont typeface="Arial"/>
              <a:buNone/>
            </a:pPr>
            <a:r>
              <a:rPr b="1" i="0" lang="en" sz="4800" u="none" cap="none" strike="noStrike">
                <a:solidFill>
                  <a:schemeClr val="dk1"/>
                </a:solidFill>
                <a:latin typeface="Calibri"/>
                <a:ea typeface="Calibri"/>
                <a:cs typeface="Calibri"/>
                <a:sym typeface="Calibri"/>
              </a:rPr>
              <a:t>Sub-Trajectory Clustering</a:t>
            </a:r>
            <a:br>
              <a:rPr b="1" i="0" lang="en" sz="4800" u="none" cap="none" strike="noStrike">
                <a:solidFill>
                  <a:schemeClr val="dk1"/>
                </a:solidFill>
                <a:latin typeface="Calibri"/>
                <a:ea typeface="Calibri"/>
                <a:cs typeface="Calibri"/>
                <a:sym typeface="Calibri"/>
              </a:rPr>
            </a:br>
            <a:r>
              <a:rPr b="1" i="0" lang="en" sz="3200" u="none" cap="none" strike="noStrike">
                <a:solidFill>
                  <a:schemeClr val="dk1"/>
                </a:solidFill>
                <a:latin typeface="Calibri"/>
                <a:ea typeface="Calibri"/>
                <a:cs typeface="Calibri"/>
                <a:sym typeface="Calibri"/>
              </a:rPr>
              <a:t>DS 504 - Big Data Analytics</a:t>
            </a:r>
          </a:p>
        </p:txBody>
      </p:sp>
      <p:sp>
        <p:nvSpPr>
          <p:cNvPr id="93" name="Shape 93"/>
          <p:cNvSpPr txBox="1"/>
          <p:nvPr>
            <p:ph idx="1" type="subTitle"/>
          </p:nvPr>
        </p:nvSpPr>
        <p:spPr>
          <a:xfrm>
            <a:off x="547800" y="5242889"/>
            <a:ext cx="11360800" cy="1056800"/>
          </a:xfrm>
          <a:prstGeom prst="rect">
            <a:avLst/>
          </a:prstGeom>
          <a:noFill/>
          <a:ln>
            <a:noFill/>
          </a:ln>
        </p:spPr>
        <p:txBody>
          <a:bodyPr anchorCtr="0" anchor="t" bIns="121900" lIns="121900" rIns="121900" tIns="121900">
            <a:noAutofit/>
          </a:bodyPr>
          <a:lstStyle/>
          <a:p>
            <a:pPr indent="0" lvl="0" marL="0" marR="0" rtl="0" algn="ctr">
              <a:lnSpc>
                <a:spcPct val="100000"/>
              </a:lnSpc>
              <a:spcBef>
                <a:spcPts val="0"/>
              </a:spcBef>
              <a:spcAft>
                <a:spcPts val="0"/>
              </a:spcAft>
              <a:buClr>
                <a:schemeClr val="lt2"/>
              </a:buClr>
              <a:buSzPct val="25000"/>
              <a:buFont typeface="Arial"/>
              <a:buNone/>
            </a:pPr>
            <a:r>
              <a:rPr b="0" i="0" lang="en" sz="3200" u="sng" cap="none" strike="noStrike">
                <a:solidFill>
                  <a:schemeClr val="dk1"/>
                </a:solidFill>
                <a:latin typeface="Calibri"/>
                <a:ea typeface="Calibri"/>
                <a:cs typeface="Calibri"/>
                <a:sym typeface="Calibri"/>
              </a:rPr>
              <a:t>Team - 6</a:t>
            </a:r>
            <a:r>
              <a:rPr b="0" i="0" lang="en" sz="3200" u="none" cap="none" strike="noStrike">
                <a:solidFill>
                  <a:schemeClr val="dk1"/>
                </a:solidFill>
                <a:latin typeface="Calibri"/>
                <a:ea typeface="Calibri"/>
                <a:cs typeface="Calibri"/>
                <a:sym typeface="Calibri"/>
              </a:rPr>
              <a:t> </a:t>
            </a:r>
          </a:p>
          <a:p>
            <a:pPr indent="0" lvl="0" marL="0" marR="0" rtl="0" algn="ctr">
              <a:lnSpc>
                <a:spcPct val="100000"/>
              </a:lnSpc>
              <a:spcBef>
                <a:spcPts val="0"/>
              </a:spcBef>
              <a:spcAft>
                <a:spcPts val="0"/>
              </a:spcAft>
              <a:buClr>
                <a:schemeClr val="lt2"/>
              </a:buClr>
              <a:buSzPct val="25000"/>
              <a:buFont typeface="Arial"/>
              <a:buNone/>
            </a:pPr>
            <a:r>
              <a:rPr b="0" i="0" lang="en" sz="3200" u="none" cap="none" strike="noStrike">
                <a:solidFill>
                  <a:schemeClr val="dk1"/>
                </a:solidFill>
                <a:latin typeface="Calibri"/>
                <a:ea typeface="Calibri"/>
                <a:cs typeface="Calibri"/>
                <a:sym typeface="Calibri"/>
              </a:rPr>
              <a:t>Ashok, Harsh, Qianchao, Zhiyuan, Zach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00360" y="273327"/>
            <a:ext cx="11360800" cy="7635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Distance Function</a:t>
            </a:r>
          </a:p>
        </p:txBody>
      </p:sp>
      <p:cxnSp>
        <p:nvCxnSpPr>
          <p:cNvPr id="180" name="Shape 180"/>
          <p:cNvCxnSpPr/>
          <p:nvPr/>
        </p:nvCxnSpPr>
        <p:spPr>
          <a:xfrm>
            <a:off x="0" y="924729"/>
            <a:ext cx="12161520" cy="0"/>
          </a:xfrm>
          <a:prstGeom prst="straightConnector1">
            <a:avLst/>
          </a:prstGeom>
          <a:noFill/>
          <a:ln cap="flat" cmpd="sng" w="57150">
            <a:solidFill>
              <a:srgbClr val="9F5900"/>
            </a:solidFill>
            <a:prstDash val="solid"/>
            <a:round/>
            <a:headEnd len="med" w="med" type="none"/>
            <a:tailEnd len="med" w="med" type="none"/>
          </a:ln>
        </p:spPr>
      </p:cxnSp>
      <p:pic>
        <p:nvPicPr>
          <p:cNvPr id="181" name="Shape 181"/>
          <p:cNvPicPr preferRelativeResize="0"/>
          <p:nvPr/>
        </p:nvPicPr>
        <p:blipFill rotWithShape="1">
          <a:blip r:embed="rId3">
            <a:alphaModFix/>
          </a:blip>
          <a:srcRect b="0" l="0" r="0" t="0"/>
          <a:stretch/>
        </p:blipFill>
        <p:spPr>
          <a:xfrm>
            <a:off x="1977292" y="1988058"/>
            <a:ext cx="8237410" cy="2995422"/>
          </a:xfrm>
          <a:prstGeom prst="rect">
            <a:avLst/>
          </a:prstGeom>
          <a:noFill/>
          <a:ln>
            <a:noFill/>
          </a:ln>
        </p:spPr>
      </p:pic>
      <p:pic>
        <p:nvPicPr>
          <p:cNvPr id="182" name="Shape 182"/>
          <p:cNvPicPr preferRelativeResize="0"/>
          <p:nvPr/>
        </p:nvPicPr>
        <p:blipFill rotWithShape="1">
          <a:blip r:embed="rId4">
            <a:alphaModFix/>
          </a:blip>
          <a:srcRect b="0" l="0" r="0" t="0"/>
          <a:stretch/>
        </p:blipFill>
        <p:spPr>
          <a:xfrm>
            <a:off x="1977291" y="4983480"/>
            <a:ext cx="8237412" cy="56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400359" y="189306"/>
            <a:ext cx="11360700" cy="763500"/>
          </a:xfrm>
          <a:prstGeom prst="rect">
            <a:avLst/>
          </a:prstGeom>
          <a:noFill/>
          <a:ln>
            <a:noFill/>
          </a:ln>
        </p:spPr>
        <p:txBody>
          <a:bodyPr anchorCtr="0" anchor="t" bIns="121900" lIns="121900" rIns="121900" tIns="121900">
            <a:noAutofit/>
          </a:bodyPr>
          <a:lstStyle/>
          <a:p>
            <a:pPr indent="0" lvl="0" marL="0" marR="0" rtl="0" algn="ctr">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Contents</a:t>
            </a:r>
          </a:p>
        </p:txBody>
      </p:sp>
      <p:sp>
        <p:nvSpPr>
          <p:cNvPr id="188" name="Shape 188"/>
          <p:cNvSpPr txBox="1"/>
          <p:nvPr>
            <p:ph idx="1" type="body"/>
          </p:nvPr>
        </p:nvSpPr>
        <p:spPr>
          <a:xfrm>
            <a:off x="527533" y="1536633"/>
            <a:ext cx="11248799" cy="4555199"/>
          </a:xfrm>
          <a:prstGeom prst="rect">
            <a:avLst/>
          </a:prstGeom>
          <a:noFill/>
          <a:ln>
            <a:noFill/>
          </a:ln>
        </p:spPr>
        <p:txBody>
          <a:bodyPr anchorCtr="0" anchor="t" bIns="121900" lIns="121900" rIns="121900" tIns="121900">
            <a:noAutofit/>
          </a:bodyPr>
          <a:lstStyle/>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Introduction</a:t>
            </a:r>
          </a:p>
          <a:p>
            <a:pPr indent="-596884" lvl="0" marL="609584" marR="0" rtl="0" algn="l">
              <a:lnSpc>
                <a:spcPct val="115000"/>
              </a:lnSpc>
              <a:spcBef>
                <a:spcPts val="0"/>
              </a:spcBef>
              <a:spcAft>
                <a:spcPts val="0"/>
              </a:spcAft>
              <a:buClr>
                <a:srgbClr val="000000"/>
              </a:buClr>
              <a:buSzPct val="100000"/>
              <a:buFont typeface="Arial"/>
              <a:buAutoNum type="arabicPeriod"/>
            </a:pPr>
            <a:r>
              <a:rPr b="0" i="0" lang="en" sz="3000" u="none" cap="none" strike="noStrike">
                <a:solidFill>
                  <a:srgbClr val="000000"/>
                </a:solidFill>
                <a:latin typeface="Calibri"/>
                <a:ea typeface="Calibri"/>
                <a:cs typeface="Calibri"/>
                <a:sym typeface="Calibri"/>
              </a:rPr>
              <a:t>Design Overview</a:t>
            </a:r>
          </a:p>
          <a:p>
            <a:pPr indent="-596884" lvl="0" marL="609584" marR="0" rtl="0" algn="l">
              <a:lnSpc>
                <a:spcPct val="115000"/>
              </a:lnSpc>
              <a:spcBef>
                <a:spcPts val="0"/>
              </a:spcBef>
              <a:spcAft>
                <a:spcPts val="0"/>
              </a:spcAft>
              <a:buClr>
                <a:schemeClr val="dk1"/>
              </a:buClr>
              <a:buSzPct val="93750"/>
              <a:buFont typeface="Arial"/>
              <a:buAutoNum type="arabicPeriod"/>
            </a:pPr>
            <a:r>
              <a:rPr b="1" i="0" lang="en" sz="3600" u="none" cap="none" strike="noStrike">
                <a:solidFill>
                  <a:schemeClr val="dk1"/>
                </a:solidFill>
                <a:latin typeface="Calibri"/>
                <a:ea typeface="Calibri"/>
                <a:cs typeface="Calibri"/>
                <a:sym typeface="Calibri"/>
              </a:rPr>
              <a:t>Trajectory Partition</a:t>
            </a:r>
          </a:p>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Line Segment Clustering</a:t>
            </a:r>
          </a:p>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Results and Conclusions</a:t>
            </a:r>
          </a:p>
        </p:txBody>
      </p:sp>
      <p:cxnSp>
        <p:nvCxnSpPr>
          <p:cNvPr id="189" name="Shape 189"/>
          <p:cNvCxnSpPr/>
          <p:nvPr/>
        </p:nvCxnSpPr>
        <p:spPr>
          <a:xfrm>
            <a:off x="0" y="833287"/>
            <a:ext cx="12161400" cy="0"/>
          </a:xfrm>
          <a:prstGeom prst="straightConnector1">
            <a:avLst/>
          </a:prstGeom>
          <a:noFill/>
          <a:ln cap="flat" cmpd="sng" w="57150">
            <a:solidFill>
              <a:srgbClr val="9F5900"/>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400360" y="273327"/>
            <a:ext cx="11360800" cy="7635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Trajectory Partition</a:t>
            </a:r>
          </a:p>
        </p:txBody>
      </p:sp>
      <p:cxnSp>
        <p:nvCxnSpPr>
          <p:cNvPr id="195" name="Shape 195"/>
          <p:cNvCxnSpPr/>
          <p:nvPr/>
        </p:nvCxnSpPr>
        <p:spPr>
          <a:xfrm>
            <a:off x="0" y="924729"/>
            <a:ext cx="12161520" cy="0"/>
          </a:xfrm>
          <a:prstGeom prst="straightConnector1">
            <a:avLst/>
          </a:prstGeom>
          <a:noFill/>
          <a:ln cap="flat" cmpd="sng" w="57150">
            <a:solidFill>
              <a:srgbClr val="9F5900"/>
            </a:solidFill>
            <a:prstDash val="solid"/>
            <a:round/>
            <a:headEnd len="med" w="med" type="none"/>
            <a:tailEnd len="med" w="med" type="none"/>
          </a:ln>
        </p:spPr>
      </p:cxnSp>
      <p:sp>
        <p:nvSpPr>
          <p:cNvPr id="196" name="Shape 196"/>
          <p:cNvSpPr txBox="1"/>
          <p:nvPr/>
        </p:nvSpPr>
        <p:spPr>
          <a:xfrm>
            <a:off x="561575" y="1036925"/>
            <a:ext cx="6432600" cy="5241299"/>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rgbClr val="000000"/>
              </a:buClr>
              <a:buSzPct val="25000"/>
              <a:buFont typeface="Calibri"/>
              <a:buNone/>
            </a:pPr>
            <a:r>
              <a:rPr b="0" i="0" lang="en" sz="2800" u="none" cap="none" strike="noStrike">
                <a:solidFill>
                  <a:srgbClr val="000000"/>
                </a:solidFill>
                <a:latin typeface="Calibri"/>
                <a:ea typeface="Calibri"/>
                <a:cs typeface="Calibri"/>
                <a:sym typeface="Calibri"/>
              </a:rPr>
              <a:t>Two Properties</a:t>
            </a:r>
          </a:p>
          <a:p>
            <a:pPr indent="-342900" lvl="0" marL="419100" marR="0" rtl="0" algn="l">
              <a:lnSpc>
                <a:spcPct val="150000"/>
              </a:lnSpc>
              <a:spcBef>
                <a:spcPts val="500"/>
              </a:spcBef>
              <a:spcAft>
                <a:spcPts val="0"/>
              </a:spcAft>
              <a:buClr>
                <a:srgbClr val="000000"/>
              </a:buClr>
              <a:buSzPct val="100000"/>
              <a:buFont typeface="Arial"/>
              <a:buChar char="•"/>
            </a:pPr>
            <a:r>
              <a:rPr b="0" i="0" lang="en" sz="2800" u="none" cap="none" strike="noStrike">
                <a:solidFill>
                  <a:srgbClr val="000000"/>
                </a:solidFill>
                <a:latin typeface="Calibri"/>
                <a:ea typeface="Calibri"/>
                <a:cs typeface="Calibri"/>
                <a:sym typeface="Calibri"/>
              </a:rPr>
              <a:t>Preciseness</a:t>
            </a:r>
          </a:p>
          <a:p>
            <a:pPr indent="-342900" lvl="0" marL="419100" marR="0" rtl="0" algn="l">
              <a:lnSpc>
                <a:spcPct val="150000"/>
              </a:lnSpc>
              <a:spcBef>
                <a:spcPts val="500"/>
              </a:spcBef>
              <a:spcAft>
                <a:spcPts val="0"/>
              </a:spcAft>
              <a:buClr>
                <a:srgbClr val="000000"/>
              </a:buClr>
              <a:buSzPct val="100000"/>
              <a:buFont typeface="Arial"/>
              <a:buChar char="•"/>
            </a:pPr>
            <a:r>
              <a:rPr b="0" i="0" lang="en" sz="2800" u="none" cap="none" strike="noStrike">
                <a:solidFill>
                  <a:srgbClr val="000000"/>
                </a:solidFill>
                <a:latin typeface="Calibri"/>
                <a:ea typeface="Calibri"/>
                <a:cs typeface="Calibri"/>
                <a:sym typeface="Calibri"/>
              </a:rPr>
              <a:t>Conciseness</a:t>
            </a:r>
          </a:p>
          <a:p>
            <a:pPr indent="0" lvl="0" marL="0" marR="0" rtl="0" algn="l">
              <a:lnSpc>
                <a:spcPct val="150000"/>
              </a:lnSpc>
              <a:spcBef>
                <a:spcPts val="100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Method</a:t>
            </a:r>
          </a:p>
          <a:p>
            <a:pPr indent="-342900" lvl="0" marL="419100" marR="0" rtl="0" algn="l">
              <a:lnSpc>
                <a:spcPct val="15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MDL (Cost Function)</a:t>
            </a:r>
          </a:p>
          <a:p>
            <a:pPr indent="0" lvl="0" marL="0" marR="0" rtl="0" algn="l">
              <a:lnSpc>
                <a:spcPct val="150000"/>
              </a:lnSpc>
              <a:spcBef>
                <a:spcPts val="100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Approximate Algorithm</a:t>
            </a:r>
          </a:p>
          <a:p>
            <a:pPr indent="-342900" lvl="0" marL="419100" marR="0" rtl="0" algn="l">
              <a:lnSpc>
                <a:spcPct val="15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Local Optimal</a:t>
            </a:r>
          </a:p>
          <a:p>
            <a:pPr indent="0" lvl="0" marL="0" marR="0" rtl="0" algn="l">
              <a:lnSpc>
                <a:spcPct val="150000"/>
              </a:lnSpc>
              <a:spcBef>
                <a:spcPts val="0"/>
              </a:spcBef>
              <a:spcAft>
                <a:spcPts val="0"/>
              </a:spcAft>
              <a:buClr>
                <a:srgbClr val="000000"/>
              </a:buClr>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Two Properties</a:t>
            </a:r>
          </a:p>
        </p:txBody>
      </p:sp>
      <p:cxnSp>
        <p:nvCxnSpPr>
          <p:cNvPr id="202" name="Shape 202"/>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203" name="Shape 203"/>
          <p:cNvSpPr txBox="1"/>
          <p:nvPr/>
        </p:nvSpPr>
        <p:spPr>
          <a:xfrm>
            <a:off x="561574" y="924725"/>
            <a:ext cx="5129540" cy="56100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Preciseness</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Difference between trajectory     and its partition should be small</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Select</a:t>
            </a:r>
            <a:r>
              <a:rPr b="0" i="0" lang="en" sz="2800" u="none" cap="none" strike="noStrike">
                <a:solidFill>
                  <a:srgbClr val="E6B8AF"/>
                </a:solidFill>
                <a:latin typeface="Calibri"/>
                <a:ea typeface="Calibri"/>
                <a:cs typeface="Calibri"/>
                <a:sym typeface="Calibri"/>
              </a:rPr>
              <a:t> </a:t>
            </a:r>
            <a:r>
              <a:rPr b="0" i="0" lang="en" sz="2800" u="sng" cap="none" strike="noStrike">
                <a:solidFill>
                  <a:srgbClr val="FF0000"/>
                </a:solidFill>
                <a:latin typeface="Calibri"/>
                <a:ea typeface="Calibri"/>
                <a:cs typeface="Calibri"/>
                <a:sym typeface="Calibri"/>
              </a:rPr>
              <a:t>characteristic points</a:t>
            </a:r>
            <a:r>
              <a:rPr b="0" i="0" lang="en" sz="2800" u="none" cap="none" strike="noStrike">
                <a:solidFill>
                  <a:schemeClr val="dk1"/>
                </a:solidFill>
                <a:latin typeface="Calibri"/>
                <a:ea typeface="Calibri"/>
                <a:cs typeface="Calibri"/>
                <a:sym typeface="Calibri"/>
              </a:rPr>
              <a:t> where behavior changes rapidly</a:t>
            </a:r>
          </a:p>
          <a:p>
            <a:pPr indent="0" lvl="0" marL="0" marR="0" rtl="0" algn="l">
              <a:lnSpc>
                <a:spcPct val="90000"/>
              </a:lnSpc>
              <a:spcBef>
                <a:spcPts val="100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Conciseness:</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The number of trajectories should be as small as possible</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Contradictory to preciseness</a:t>
            </a:r>
          </a:p>
          <a:p>
            <a:pPr indent="457200" lvl="0" marL="0" marR="0" rtl="0" algn="l">
              <a:lnSpc>
                <a:spcPct val="90000"/>
              </a:lnSpc>
              <a:spcBef>
                <a:spcPts val="500"/>
              </a:spcBef>
              <a:spcAft>
                <a:spcPts val="0"/>
              </a:spcAft>
              <a:buClr>
                <a:srgbClr val="000000"/>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rgbClr val="000000"/>
              </a:solidFill>
              <a:latin typeface="Calibri"/>
              <a:ea typeface="Calibri"/>
              <a:cs typeface="Calibri"/>
              <a:sym typeface="Calibri"/>
            </a:endParaRPr>
          </a:p>
        </p:txBody>
      </p:sp>
      <p:pic>
        <p:nvPicPr>
          <p:cNvPr id="204" name="Shape 204"/>
          <p:cNvPicPr preferRelativeResize="0"/>
          <p:nvPr/>
        </p:nvPicPr>
        <p:blipFill rotWithShape="1">
          <a:blip r:embed="rId3">
            <a:alphaModFix/>
          </a:blip>
          <a:srcRect b="0" l="0" r="0" t="0"/>
          <a:stretch/>
        </p:blipFill>
        <p:spPr>
          <a:xfrm>
            <a:off x="6203662" y="2276475"/>
            <a:ext cx="5114925" cy="230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Method: minimum description length (MDL)</a:t>
            </a:r>
          </a:p>
        </p:txBody>
      </p:sp>
      <p:cxnSp>
        <p:nvCxnSpPr>
          <p:cNvPr id="210" name="Shape 210"/>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211" name="Shape 211"/>
          <p:cNvSpPr txBox="1"/>
          <p:nvPr/>
        </p:nvSpPr>
        <p:spPr>
          <a:xfrm>
            <a:off x="565350" y="1036825"/>
            <a:ext cx="11061299" cy="52412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The MDL cost consists of two components</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L(H): length description of hypothesis</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L(D|H): length description of data</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The best of Hypothesis to explain D is the one that </a:t>
            </a:r>
            <a:r>
              <a:rPr b="0" i="0" lang="en" sz="2800" u="sng" cap="none" strike="noStrike">
                <a:solidFill>
                  <a:srgbClr val="FF0000"/>
                </a:solidFill>
                <a:latin typeface="Calibri"/>
                <a:ea typeface="Calibri"/>
                <a:cs typeface="Calibri"/>
                <a:sym typeface="Calibri"/>
              </a:rPr>
              <a:t>minimizes the sum of L(H) and L(D|H)</a:t>
            </a:r>
          </a:p>
          <a:p>
            <a:pPr indent="0" lvl="0" marL="0" marR="0" rtl="0" algn="l">
              <a:lnSpc>
                <a:spcPct val="90000"/>
              </a:lnSpc>
              <a:spcBef>
                <a:spcPts val="1000"/>
              </a:spcBef>
              <a:spcAft>
                <a:spcPts val="0"/>
              </a:spcAft>
              <a:buClr>
                <a:srgbClr val="000000"/>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In our partition problem</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L(H): represents the</a:t>
            </a:r>
            <a:r>
              <a:rPr b="0" i="0" lang="en" sz="2800" u="none" cap="none" strike="noStrike">
                <a:solidFill>
                  <a:srgbClr val="E6B8AF"/>
                </a:solidFill>
                <a:latin typeface="Calibri"/>
                <a:ea typeface="Calibri"/>
                <a:cs typeface="Calibri"/>
                <a:sym typeface="Calibri"/>
              </a:rPr>
              <a:t> </a:t>
            </a:r>
            <a:r>
              <a:rPr b="0" i="0" lang="en" sz="2800" u="sng" cap="none" strike="noStrike">
                <a:solidFill>
                  <a:srgbClr val="E6B8AF"/>
                </a:solidFill>
                <a:latin typeface="Calibri"/>
                <a:ea typeface="Calibri"/>
                <a:cs typeface="Calibri"/>
                <a:sym typeface="Calibri"/>
              </a:rPr>
              <a:t>s</a:t>
            </a:r>
            <a:r>
              <a:rPr b="0" i="0" lang="en" sz="2800" u="sng" cap="none" strike="noStrike">
                <a:solidFill>
                  <a:srgbClr val="FF0000"/>
                </a:solidFill>
                <a:latin typeface="Calibri"/>
                <a:ea typeface="Calibri"/>
                <a:cs typeface="Calibri"/>
                <a:sym typeface="Calibri"/>
              </a:rPr>
              <a:t>um of the length of all trajectory partitions.</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L(D|H): represents the</a:t>
            </a:r>
            <a:r>
              <a:rPr b="0" i="0" lang="en" sz="2800" u="none" cap="none" strike="noStrike">
                <a:solidFill>
                  <a:srgbClr val="E6B8AF"/>
                </a:solidFill>
                <a:latin typeface="Calibri"/>
                <a:ea typeface="Calibri"/>
                <a:cs typeface="Calibri"/>
                <a:sym typeface="Calibri"/>
              </a:rPr>
              <a:t> </a:t>
            </a:r>
            <a:r>
              <a:rPr b="0" i="0" lang="en" sz="2800" u="sng" cap="none" strike="noStrike">
                <a:solidFill>
                  <a:srgbClr val="FF0000"/>
                </a:solidFill>
                <a:latin typeface="Calibri"/>
                <a:ea typeface="Calibri"/>
                <a:cs typeface="Calibri"/>
                <a:sym typeface="Calibri"/>
              </a:rPr>
              <a:t>sum of the difference</a:t>
            </a:r>
            <a:r>
              <a:rPr b="0" i="0" lang="en" sz="2800" u="none" cap="none" strike="noStrike">
                <a:solidFill>
                  <a:srgbClr val="FF0000"/>
                </a:solidFill>
                <a:latin typeface="Calibri"/>
                <a:ea typeface="Calibri"/>
                <a:cs typeface="Calibri"/>
                <a:sym typeface="Calibri"/>
              </a:rPr>
              <a:t> </a:t>
            </a:r>
            <a:r>
              <a:rPr b="0" i="0" lang="en" sz="2800" u="none" cap="none" strike="noStrike">
                <a:solidFill>
                  <a:schemeClr val="dk1"/>
                </a:solidFill>
                <a:latin typeface="Calibri"/>
                <a:ea typeface="Calibri"/>
                <a:cs typeface="Calibri"/>
                <a:sym typeface="Calibri"/>
              </a:rPr>
              <a:t>between a trajectory and a set of its trajectory partitions</a:t>
            </a:r>
          </a:p>
          <a:p>
            <a:pPr indent="457200" lvl="0" marL="0" marR="0" rtl="0" algn="l">
              <a:lnSpc>
                <a:spcPct val="90000"/>
              </a:lnSpc>
              <a:spcBef>
                <a:spcPts val="500"/>
              </a:spcBef>
              <a:spcAft>
                <a:spcPts val="0"/>
              </a:spcAft>
              <a:buClr>
                <a:srgbClr val="000000"/>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Method: minimum description length (MDL)</a:t>
            </a:r>
          </a:p>
        </p:txBody>
      </p:sp>
      <p:cxnSp>
        <p:nvCxnSpPr>
          <p:cNvPr id="217" name="Shape 217"/>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pic>
        <p:nvPicPr>
          <p:cNvPr id="218" name="Shape 218"/>
          <p:cNvPicPr preferRelativeResize="0"/>
          <p:nvPr/>
        </p:nvPicPr>
        <p:blipFill rotWithShape="1">
          <a:blip r:embed="rId3">
            <a:alphaModFix/>
          </a:blip>
          <a:srcRect b="0" l="0" r="0" t="0"/>
          <a:stretch/>
        </p:blipFill>
        <p:spPr>
          <a:xfrm>
            <a:off x="3266050" y="1410500"/>
            <a:ext cx="5629275" cy="1790699"/>
          </a:xfrm>
          <a:prstGeom prst="rect">
            <a:avLst/>
          </a:prstGeom>
          <a:noFill/>
          <a:ln>
            <a:noFill/>
          </a:ln>
        </p:spPr>
      </p:pic>
      <p:pic>
        <p:nvPicPr>
          <p:cNvPr id="219" name="Shape 219"/>
          <p:cNvPicPr preferRelativeResize="0"/>
          <p:nvPr/>
        </p:nvPicPr>
        <p:blipFill rotWithShape="1">
          <a:blip r:embed="rId4">
            <a:alphaModFix/>
          </a:blip>
          <a:srcRect b="0" l="0" r="0" t="0"/>
          <a:stretch/>
        </p:blipFill>
        <p:spPr>
          <a:xfrm>
            <a:off x="2643175" y="3891100"/>
            <a:ext cx="6905625" cy="2647950"/>
          </a:xfrm>
          <a:prstGeom prst="rect">
            <a:avLst/>
          </a:prstGeom>
          <a:noFill/>
          <a:ln>
            <a:noFill/>
          </a:ln>
        </p:spPr>
      </p:pic>
      <p:pic>
        <p:nvPicPr>
          <p:cNvPr id="220" name="Shape 220"/>
          <p:cNvPicPr preferRelativeResize="0"/>
          <p:nvPr/>
        </p:nvPicPr>
        <p:blipFill rotWithShape="1">
          <a:blip r:embed="rId5">
            <a:alphaModFix/>
          </a:blip>
          <a:srcRect b="0" l="0" r="0" t="0"/>
          <a:stretch/>
        </p:blipFill>
        <p:spPr>
          <a:xfrm>
            <a:off x="833850" y="5508500"/>
            <a:ext cx="1809323" cy="1030550"/>
          </a:xfrm>
          <a:prstGeom prst="rect">
            <a:avLst/>
          </a:prstGeom>
          <a:noFill/>
          <a:ln>
            <a:noFill/>
          </a:ln>
        </p:spPr>
      </p:pic>
      <p:sp>
        <p:nvSpPr>
          <p:cNvPr id="221" name="Shape 221"/>
          <p:cNvSpPr txBox="1"/>
          <p:nvPr/>
        </p:nvSpPr>
        <p:spPr>
          <a:xfrm>
            <a:off x="0" y="924728"/>
            <a:ext cx="3000000" cy="2075271"/>
          </a:xfrm>
          <a:prstGeom prst="rect">
            <a:avLst/>
          </a:prstGeom>
          <a:noFill/>
          <a:ln>
            <a:noFill/>
          </a:ln>
        </p:spPr>
        <p:txBody>
          <a:bodyPr anchorCtr="0" anchor="ctr" bIns="91425" lIns="91425" rIns="91425" tIns="91425">
            <a:noAutofit/>
          </a:bodyPr>
          <a:lstStyle/>
          <a:p>
            <a:pPr indent="0" lvl="0" marL="457200" marR="0" rtl="0" algn="l">
              <a:lnSpc>
                <a:spcPct val="90000"/>
              </a:lnSpc>
              <a:spcBef>
                <a:spcPts val="0"/>
              </a:spcBef>
              <a:spcAft>
                <a:spcPts val="0"/>
              </a:spcAft>
              <a:buClr>
                <a:srgbClr val="EA9999"/>
              </a:buClr>
              <a:buSzPct val="25000"/>
              <a:buFont typeface="Calibri"/>
              <a:buNone/>
            </a:pPr>
            <a:r>
              <a:rPr b="0" i="0" lang="en" sz="2800" u="none" cap="none" strike="noStrike">
                <a:solidFill>
                  <a:srgbClr val="FF0000"/>
                </a:solidFill>
                <a:latin typeface="Calibri"/>
                <a:ea typeface="Calibri"/>
                <a:cs typeface="Calibri"/>
                <a:sym typeface="Calibri"/>
              </a:rPr>
              <a:t>minimizes the sum of L(H) and L(D|H)</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Approximate Solution: local minimum</a:t>
            </a:r>
          </a:p>
        </p:txBody>
      </p:sp>
      <p:cxnSp>
        <p:nvCxnSpPr>
          <p:cNvPr id="227" name="Shape 227"/>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228" name="Shape 228"/>
          <p:cNvSpPr txBox="1"/>
          <p:nvPr/>
        </p:nvSpPr>
        <p:spPr>
          <a:xfrm>
            <a:off x="527525" y="924725"/>
            <a:ext cx="10925100" cy="56100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Idea</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rgbClr val="FF0000"/>
                </a:solidFill>
                <a:latin typeface="Calibri"/>
                <a:ea typeface="Calibri"/>
                <a:cs typeface="Calibri"/>
                <a:sym typeface="Calibri"/>
              </a:rPr>
              <a:t>MDLpar(Pi, Pj):</a:t>
            </a:r>
            <a:r>
              <a:rPr b="0" i="0" lang="en" sz="2800" u="none" cap="none" strike="noStrike">
                <a:solidFill>
                  <a:schemeClr val="dk1"/>
                </a:solidFill>
                <a:latin typeface="Calibri"/>
                <a:ea typeface="Calibri"/>
                <a:cs typeface="Calibri"/>
                <a:sym typeface="Calibri"/>
              </a:rPr>
              <a:t>  MDL cost (= L(H) + L(D|H)), when Pi and Pj are only characteristic points.</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rgbClr val="FF0000"/>
                </a:solidFill>
                <a:latin typeface="Calibri"/>
                <a:ea typeface="Calibri"/>
                <a:cs typeface="Calibri"/>
                <a:sym typeface="Calibri"/>
              </a:rPr>
              <a:t>MDLnopar(Pi, Pj):</a:t>
            </a:r>
            <a:r>
              <a:rPr b="0" i="0" lang="en" sz="2800" u="none" cap="none" strike="noStrike">
                <a:solidFill>
                  <a:srgbClr val="EA9999"/>
                </a:solidFill>
                <a:latin typeface="Calibri"/>
                <a:ea typeface="Calibri"/>
                <a:cs typeface="Calibri"/>
                <a:sym typeface="Calibri"/>
              </a:rPr>
              <a:t> </a:t>
            </a:r>
            <a:r>
              <a:rPr b="0" i="0" lang="en" sz="2800" u="none" cap="none" strike="noStrike">
                <a:solidFill>
                  <a:schemeClr val="dk1"/>
                </a:solidFill>
                <a:latin typeface="Calibri"/>
                <a:ea typeface="Calibri"/>
                <a:cs typeface="Calibri"/>
                <a:sym typeface="Calibri"/>
              </a:rPr>
              <a:t>no characteristic point between Pi and Pj</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Longest trajectory partition k. </a:t>
            </a:r>
            <a:r>
              <a:rPr b="0" i="0" lang="en" sz="2800" u="none" cap="none" strike="noStrike">
                <a:solidFill>
                  <a:srgbClr val="FF0000"/>
                </a:solidFill>
                <a:latin typeface="Calibri"/>
                <a:ea typeface="Calibri"/>
                <a:cs typeface="Calibri"/>
                <a:sym typeface="Calibri"/>
              </a:rPr>
              <a:t>MDLpar(Pi, Pk) ≤ MDLnopar(Pi, Pk)</a:t>
            </a:r>
          </a:p>
          <a:p>
            <a:pPr indent="0" lvl="0" marL="457200" marR="0" rtl="0" algn="l">
              <a:lnSpc>
                <a:spcPct val="90000"/>
              </a:lnSpc>
              <a:spcBef>
                <a:spcPts val="500"/>
              </a:spcBef>
              <a:spcAft>
                <a:spcPts val="0"/>
              </a:spcAft>
              <a:buClr>
                <a:srgbClr val="000000"/>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Approximate Trajectory Partitioning</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If MDLpar is greater than MDLnopar, </a:t>
            </a:r>
            <a:r>
              <a:rPr b="0" i="0" lang="en" sz="2800" u="none" cap="none" strike="noStrike">
                <a:solidFill>
                  <a:srgbClr val="FF0000"/>
                </a:solidFill>
                <a:latin typeface="Calibri"/>
                <a:ea typeface="Calibri"/>
                <a:cs typeface="Calibri"/>
                <a:sym typeface="Calibri"/>
              </a:rPr>
              <a:t>previous point </a:t>
            </a:r>
            <a:r>
              <a:rPr b="0" i="0" lang="en" sz="2800" u="none" cap="none" strike="noStrike">
                <a:solidFill>
                  <a:schemeClr val="dk1"/>
                </a:solidFill>
                <a:latin typeface="Calibri"/>
                <a:ea typeface="Calibri"/>
                <a:cs typeface="Calibri"/>
                <a:sym typeface="Calibri"/>
              </a:rPr>
              <a:t>as characteristics point</a:t>
            </a:r>
          </a:p>
          <a:p>
            <a:pPr indent="-457200" lvl="0" marL="533400" marR="0" rtl="0" algn="l">
              <a:lnSpc>
                <a:spcPct val="90000"/>
              </a:lnSpc>
              <a:spcBef>
                <a:spcPts val="50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Local optimal not global; 80% accuracy on average.</a:t>
            </a:r>
          </a:p>
          <a:p>
            <a:pPr indent="457200" lvl="0" marL="0" marR="0" rtl="0" algn="l">
              <a:lnSpc>
                <a:spcPct val="90000"/>
              </a:lnSpc>
              <a:spcBef>
                <a:spcPts val="500"/>
              </a:spcBef>
              <a:spcAft>
                <a:spcPts val="0"/>
              </a:spcAft>
              <a:buClr>
                <a:srgbClr val="000000"/>
              </a:buClr>
              <a:buFont typeface="Arial"/>
              <a:buNone/>
            </a:pPr>
            <a:r>
              <a:t/>
            </a:r>
            <a:endParaRPr b="0" i="0" sz="2800" u="none" cap="none" strike="noStrike">
              <a:solidFill>
                <a:schemeClr val="dk1"/>
              </a:solidFill>
              <a:latin typeface="Calibri"/>
              <a:ea typeface="Calibri"/>
              <a:cs typeface="Calibri"/>
              <a:sym typeface="Calibri"/>
            </a:endParaRPr>
          </a:p>
          <a:p>
            <a:pPr indent="457200" lvl="0" marL="0" marR="0" rtl="0" algn="l">
              <a:lnSpc>
                <a:spcPct val="90000"/>
              </a:lnSpc>
              <a:spcBef>
                <a:spcPts val="500"/>
              </a:spcBef>
              <a:spcAft>
                <a:spcPts val="0"/>
              </a:spcAft>
              <a:buClr>
                <a:srgbClr val="000000"/>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Approximate Solution: local minimum</a:t>
            </a:r>
          </a:p>
        </p:txBody>
      </p:sp>
      <p:cxnSp>
        <p:nvCxnSpPr>
          <p:cNvPr id="234" name="Shape 234"/>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pic>
        <p:nvPicPr>
          <p:cNvPr id="235" name="Shape 235"/>
          <p:cNvPicPr preferRelativeResize="0"/>
          <p:nvPr/>
        </p:nvPicPr>
        <p:blipFill rotWithShape="1">
          <a:blip r:embed="rId3">
            <a:alphaModFix/>
          </a:blip>
          <a:srcRect b="0" l="0" r="0" t="0"/>
          <a:stretch/>
        </p:blipFill>
        <p:spPr>
          <a:xfrm>
            <a:off x="400337" y="1340475"/>
            <a:ext cx="5324474" cy="4857750"/>
          </a:xfrm>
          <a:prstGeom prst="rect">
            <a:avLst/>
          </a:prstGeom>
          <a:noFill/>
          <a:ln>
            <a:noFill/>
          </a:ln>
        </p:spPr>
      </p:pic>
      <p:pic>
        <p:nvPicPr>
          <p:cNvPr id="236" name="Shape 236"/>
          <p:cNvPicPr preferRelativeResize="0"/>
          <p:nvPr/>
        </p:nvPicPr>
        <p:blipFill rotWithShape="1">
          <a:blip r:embed="rId4">
            <a:alphaModFix/>
          </a:blip>
          <a:srcRect b="0" l="0" r="0" t="0"/>
          <a:stretch/>
        </p:blipFill>
        <p:spPr>
          <a:xfrm>
            <a:off x="6202075" y="1340475"/>
            <a:ext cx="5333999" cy="2076449"/>
          </a:xfrm>
          <a:prstGeom prst="rect">
            <a:avLst/>
          </a:prstGeom>
          <a:noFill/>
          <a:ln>
            <a:noFill/>
          </a:ln>
        </p:spPr>
      </p:pic>
      <p:pic>
        <p:nvPicPr>
          <p:cNvPr id="237" name="Shape 237"/>
          <p:cNvPicPr preferRelativeResize="0"/>
          <p:nvPr/>
        </p:nvPicPr>
        <p:blipFill rotWithShape="1">
          <a:blip r:embed="rId5">
            <a:alphaModFix/>
          </a:blip>
          <a:srcRect b="0" l="0" r="0" t="0"/>
          <a:stretch/>
        </p:blipFill>
        <p:spPr>
          <a:xfrm>
            <a:off x="6644975" y="3832675"/>
            <a:ext cx="4448175" cy="495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400359" y="189306"/>
            <a:ext cx="11360700" cy="763500"/>
          </a:xfrm>
          <a:prstGeom prst="rect">
            <a:avLst/>
          </a:prstGeom>
          <a:noFill/>
          <a:ln>
            <a:noFill/>
          </a:ln>
        </p:spPr>
        <p:txBody>
          <a:bodyPr anchorCtr="0" anchor="t" bIns="121900" lIns="121900" rIns="121900" tIns="121900">
            <a:noAutofit/>
          </a:bodyPr>
          <a:lstStyle/>
          <a:p>
            <a:pPr indent="0" lvl="0" marL="0" marR="0" rtl="0" algn="ctr">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Contents</a:t>
            </a:r>
          </a:p>
        </p:txBody>
      </p:sp>
      <p:sp>
        <p:nvSpPr>
          <p:cNvPr id="243" name="Shape 243"/>
          <p:cNvSpPr txBox="1"/>
          <p:nvPr>
            <p:ph idx="1" type="body"/>
          </p:nvPr>
        </p:nvSpPr>
        <p:spPr>
          <a:xfrm>
            <a:off x="527533" y="1536633"/>
            <a:ext cx="11248799" cy="4555199"/>
          </a:xfrm>
          <a:prstGeom prst="rect">
            <a:avLst/>
          </a:prstGeom>
          <a:noFill/>
          <a:ln>
            <a:noFill/>
          </a:ln>
        </p:spPr>
        <p:txBody>
          <a:bodyPr anchorCtr="0" anchor="t" bIns="121900" lIns="121900" rIns="121900" tIns="121900">
            <a:noAutofit/>
          </a:bodyPr>
          <a:lstStyle/>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Introduction</a:t>
            </a:r>
          </a:p>
          <a:p>
            <a:pPr indent="-596884" lvl="0" marL="609584" marR="0" rtl="0" algn="l">
              <a:lnSpc>
                <a:spcPct val="115000"/>
              </a:lnSpc>
              <a:spcBef>
                <a:spcPts val="0"/>
              </a:spcBef>
              <a:spcAft>
                <a:spcPts val="0"/>
              </a:spcAft>
              <a:buClr>
                <a:srgbClr val="000000"/>
              </a:buClr>
              <a:buSzPct val="100000"/>
              <a:buFont typeface="Arial"/>
              <a:buAutoNum type="arabicPeriod"/>
            </a:pPr>
            <a:r>
              <a:rPr b="0" i="0" lang="en" sz="3000" u="none" cap="none" strike="noStrike">
                <a:solidFill>
                  <a:srgbClr val="000000"/>
                </a:solidFill>
                <a:latin typeface="Calibri"/>
                <a:ea typeface="Calibri"/>
                <a:cs typeface="Calibri"/>
                <a:sym typeface="Calibri"/>
              </a:rPr>
              <a:t>Design Overview</a:t>
            </a:r>
          </a:p>
          <a:p>
            <a:pPr indent="-596884" lvl="0" marL="609584" marR="0" rtl="0" algn="l">
              <a:lnSpc>
                <a:spcPct val="115000"/>
              </a:lnSpc>
              <a:spcBef>
                <a:spcPts val="0"/>
              </a:spcBef>
              <a:spcAft>
                <a:spcPts val="0"/>
              </a:spcAft>
              <a:buClr>
                <a:schemeClr val="dk1"/>
              </a:buClr>
              <a:buSzPct val="93750"/>
              <a:buFont typeface="Arial"/>
              <a:buAutoNum type="arabicPeriod"/>
            </a:pPr>
            <a:r>
              <a:rPr b="0" i="0" lang="en" sz="3000" u="none" cap="none" strike="noStrike">
                <a:solidFill>
                  <a:schemeClr val="dk1"/>
                </a:solidFill>
                <a:latin typeface="Calibri"/>
                <a:ea typeface="Calibri"/>
                <a:cs typeface="Calibri"/>
                <a:sym typeface="Calibri"/>
              </a:rPr>
              <a:t>Trajectory Partition</a:t>
            </a:r>
          </a:p>
          <a:p>
            <a:pPr indent="-596884" lvl="0" marL="609584" marR="0" rtl="0" algn="l">
              <a:lnSpc>
                <a:spcPct val="115000"/>
              </a:lnSpc>
              <a:spcBef>
                <a:spcPts val="0"/>
              </a:spcBef>
              <a:spcAft>
                <a:spcPts val="0"/>
              </a:spcAft>
              <a:buClr>
                <a:schemeClr val="dk1"/>
              </a:buClr>
              <a:buSzPct val="100000"/>
              <a:buFont typeface="Arial"/>
              <a:buAutoNum type="arabicPeriod"/>
            </a:pPr>
            <a:r>
              <a:rPr b="1" i="0" lang="en" sz="3600" u="none" cap="none" strike="noStrike">
                <a:solidFill>
                  <a:schemeClr val="dk1"/>
                </a:solidFill>
                <a:latin typeface="Calibri"/>
                <a:ea typeface="Calibri"/>
                <a:cs typeface="Calibri"/>
                <a:sym typeface="Calibri"/>
              </a:rPr>
              <a:t>Line Segment Clustering</a:t>
            </a:r>
          </a:p>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Results and Conclusions</a:t>
            </a:r>
          </a:p>
        </p:txBody>
      </p:sp>
      <p:cxnSp>
        <p:nvCxnSpPr>
          <p:cNvPr id="244" name="Shape 244"/>
          <p:cNvCxnSpPr/>
          <p:nvPr/>
        </p:nvCxnSpPr>
        <p:spPr>
          <a:xfrm>
            <a:off x="0" y="833287"/>
            <a:ext cx="12161400" cy="0"/>
          </a:xfrm>
          <a:prstGeom prst="straightConnector1">
            <a:avLst/>
          </a:prstGeom>
          <a:noFill/>
          <a:ln cap="flat" cmpd="sng" w="57150">
            <a:solidFill>
              <a:srgbClr val="9F5900"/>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DBSCAN</a:t>
            </a:r>
          </a:p>
        </p:txBody>
      </p:sp>
      <p:cxnSp>
        <p:nvCxnSpPr>
          <p:cNvPr id="250" name="Shape 250"/>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pic>
        <p:nvPicPr>
          <p:cNvPr id="251" name="Shape 251"/>
          <p:cNvPicPr preferRelativeResize="0"/>
          <p:nvPr/>
        </p:nvPicPr>
        <p:blipFill rotWithShape="1">
          <a:blip r:embed="rId3">
            <a:alphaModFix/>
          </a:blip>
          <a:srcRect b="0" l="0" r="0" t="0"/>
          <a:stretch/>
        </p:blipFill>
        <p:spPr>
          <a:xfrm>
            <a:off x="1509400" y="1683850"/>
            <a:ext cx="9142599" cy="3929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00359" y="189306"/>
            <a:ext cx="11360700" cy="763500"/>
          </a:xfrm>
          <a:prstGeom prst="rect">
            <a:avLst/>
          </a:prstGeom>
          <a:noFill/>
          <a:ln>
            <a:noFill/>
          </a:ln>
        </p:spPr>
        <p:txBody>
          <a:bodyPr anchorCtr="0" anchor="t" bIns="121900" lIns="121900" rIns="121900" tIns="121900">
            <a:noAutofit/>
          </a:bodyPr>
          <a:lstStyle/>
          <a:p>
            <a:pPr indent="0" lvl="0" marL="0" marR="0" rtl="0" algn="ctr">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Contents</a:t>
            </a:r>
          </a:p>
        </p:txBody>
      </p:sp>
      <p:sp>
        <p:nvSpPr>
          <p:cNvPr id="99" name="Shape 99"/>
          <p:cNvSpPr txBox="1"/>
          <p:nvPr>
            <p:ph idx="1" type="body"/>
          </p:nvPr>
        </p:nvSpPr>
        <p:spPr>
          <a:xfrm>
            <a:off x="527533" y="1536633"/>
            <a:ext cx="11248799" cy="4555199"/>
          </a:xfrm>
          <a:prstGeom prst="rect">
            <a:avLst/>
          </a:prstGeom>
          <a:noFill/>
          <a:ln>
            <a:noFill/>
          </a:ln>
        </p:spPr>
        <p:txBody>
          <a:bodyPr anchorCtr="0" anchor="t" bIns="121900" lIns="121900" rIns="121900" tIns="121900">
            <a:noAutofit/>
          </a:bodyPr>
          <a:lstStyle/>
          <a:p>
            <a:pPr indent="-596884" lvl="0" marL="609584" marR="0" rtl="0" algn="l">
              <a:lnSpc>
                <a:spcPct val="115000"/>
              </a:lnSpc>
              <a:spcBef>
                <a:spcPts val="0"/>
              </a:spcBef>
              <a:spcAft>
                <a:spcPts val="0"/>
              </a:spcAft>
              <a:buClr>
                <a:schemeClr val="dk1"/>
              </a:buClr>
              <a:buSzPct val="100000"/>
              <a:buFont typeface="Arial"/>
              <a:buAutoNum type="arabicPeriod"/>
            </a:pPr>
            <a:r>
              <a:rPr b="1" i="0" lang="en" sz="3600" u="none" cap="none" strike="noStrike">
                <a:solidFill>
                  <a:schemeClr val="dk1"/>
                </a:solidFill>
                <a:latin typeface="Calibri"/>
                <a:ea typeface="Calibri"/>
                <a:cs typeface="Calibri"/>
                <a:sym typeface="Calibri"/>
              </a:rPr>
              <a:t>Introduction</a:t>
            </a:r>
          </a:p>
          <a:p>
            <a:pPr indent="-596884" lvl="0" marL="609584" marR="0" rtl="0" algn="l">
              <a:lnSpc>
                <a:spcPct val="115000"/>
              </a:lnSpc>
              <a:spcBef>
                <a:spcPts val="0"/>
              </a:spcBef>
              <a:spcAft>
                <a:spcPts val="0"/>
              </a:spcAft>
              <a:buClr>
                <a:srgbClr val="000000"/>
              </a:buClr>
              <a:buSzPct val="100000"/>
              <a:buFont typeface="Arial"/>
              <a:buAutoNum type="arabicPeriod"/>
            </a:pPr>
            <a:r>
              <a:rPr b="0" i="0" lang="en" sz="3000" u="none" cap="none" strike="noStrike">
                <a:solidFill>
                  <a:srgbClr val="000000"/>
                </a:solidFill>
                <a:latin typeface="Calibri"/>
                <a:ea typeface="Calibri"/>
                <a:cs typeface="Calibri"/>
                <a:sym typeface="Calibri"/>
              </a:rPr>
              <a:t>Design Overview</a:t>
            </a:r>
          </a:p>
          <a:p>
            <a:pPr indent="-596884" lvl="0" marL="609584" marR="0" rtl="0" algn="l">
              <a:lnSpc>
                <a:spcPct val="115000"/>
              </a:lnSpc>
              <a:spcBef>
                <a:spcPts val="0"/>
              </a:spcBef>
              <a:spcAft>
                <a:spcPts val="0"/>
              </a:spcAft>
              <a:buClr>
                <a:schemeClr val="dk1"/>
              </a:buClr>
              <a:buSzPct val="93750"/>
              <a:buFont typeface="Arial"/>
              <a:buAutoNum type="arabicPeriod"/>
            </a:pPr>
            <a:r>
              <a:rPr b="0" i="0" lang="en" sz="3000" u="none" cap="none" strike="noStrike">
                <a:solidFill>
                  <a:schemeClr val="dk1"/>
                </a:solidFill>
                <a:latin typeface="Calibri"/>
                <a:ea typeface="Calibri"/>
                <a:cs typeface="Calibri"/>
                <a:sym typeface="Calibri"/>
              </a:rPr>
              <a:t>Trajectory Partition</a:t>
            </a:r>
          </a:p>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Line Segment Clustering</a:t>
            </a:r>
          </a:p>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Results and Conclusions</a:t>
            </a:r>
          </a:p>
        </p:txBody>
      </p:sp>
      <p:cxnSp>
        <p:nvCxnSpPr>
          <p:cNvPr id="100" name="Shape 100"/>
          <p:cNvCxnSpPr/>
          <p:nvPr/>
        </p:nvCxnSpPr>
        <p:spPr>
          <a:xfrm>
            <a:off x="0" y="833287"/>
            <a:ext cx="12161400" cy="0"/>
          </a:xfrm>
          <a:prstGeom prst="straightConnector1">
            <a:avLst/>
          </a:prstGeom>
          <a:noFill/>
          <a:ln cap="flat" cmpd="sng" w="57150">
            <a:solidFill>
              <a:srgbClr val="9F5900"/>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p:nvPr/>
        </p:nvSpPr>
        <p:spPr>
          <a:xfrm>
            <a:off x="4383775" y="4449160"/>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57" name="Shape 257"/>
          <p:cNvSpPr/>
          <p:nvPr/>
        </p:nvSpPr>
        <p:spPr>
          <a:xfrm>
            <a:off x="5076680" y="3953296"/>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58" name="Shape 258"/>
          <p:cNvSpPr/>
          <p:nvPr/>
        </p:nvSpPr>
        <p:spPr>
          <a:xfrm>
            <a:off x="3895012" y="3114730"/>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59" name="Shape 259"/>
          <p:cNvSpPr/>
          <p:nvPr/>
        </p:nvSpPr>
        <p:spPr>
          <a:xfrm>
            <a:off x="6309812" y="2627825"/>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0" name="Shape 260"/>
          <p:cNvSpPr/>
          <p:nvPr/>
        </p:nvSpPr>
        <p:spPr>
          <a:xfrm>
            <a:off x="4656158" y="2351141"/>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1" name="Shape 261"/>
          <p:cNvSpPr/>
          <p:nvPr/>
        </p:nvSpPr>
        <p:spPr>
          <a:xfrm>
            <a:off x="3044725" y="2907916"/>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2" name="Shape 262"/>
          <p:cNvSpPr/>
          <p:nvPr/>
        </p:nvSpPr>
        <p:spPr>
          <a:xfrm>
            <a:off x="5819062" y="3480167"/>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3" name="Shape 263"/>
          <p:cNvSpPr/>
          <p:nvPr/>
        </p:nvSpPr>
        <p:spPr>
          <a:xfrm>
            <a:off x="5246992" y="3431691"/>
            <a:ext cx="95534"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4" name="Shape 264"/>
          <p:cNvSpPr/>
          <p:nvPr/>
        </p:nvSpPr>
        <p:spPr>
          <a:xfrm>
            <a:off x="6413308" y="4494655"/>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5" name="Shape 265"/>
          <p:cNvSpPr/>
          <p:nvPr/>
        </p:nvSpPr>
        <p:spPr>
          <a:xfrm>
            <a:off x="6613472" y="3844114"/>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6" name="Shape 266"/>
          <p:cNvSpPr/>
          <p:nvPr/>
        </p:nvSpPr>
        <p:spPr>
          <a:xfrm>
            <a:off x="5878201" y="4107964"/>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7" name="Shape 267"/>
          <p:cNvSpPr/>
          <p:nvPr/>
        </p:nvSpPr>
        <p:spPr>
          <a:xfrm>
            <a:off x="4751692" y="3500682"/>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8" name="Shape 268"/>
          <p:cNvSpPr/>
          <p:nvPr/>
        </p:nvSpPr>
        <p:spPr>
          <a:xfrm>
            <a:off x="6517939" y="3274718"/>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69" name="Shape 269"/>
          <p:cNvSpPr/>
          <p:nvPr/>
        </p:nvSpPr>
        <p:spPr>
          <a:xfrm>
            <a:off x="7606342" y="3539312"/>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0" name="Shape 270"/>
          <p:cNvSpPr/>
          <p:nvPr/>
        </p:nvSpPr>
        <p:spPr>
          <a:xfrm>
            <a:off x="5564871" y="2128705"/>
            <a:ext cx="95534"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1" name="Shape 271"/>
          <p:cNvSpPr/>
          <p:nvPr/>
        </p:nvSpPr>
        <p:spPr>
          <a:xfrm>
            <a:off x="7499439" y="2860183"/>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2" name="Shape 272"/>
          <p:cNvSpPr/>
          <p:nvPr/>
        </p:nvSpPr>
        <p:spPr>
          <a:xfrm>
            <a:off x="3847244" y="2330708"/>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3" name="Shape 273"/>
          <p:cNvSpPr/>
          <p:nvPr/>
        </p:nvSpPr>
        <p:spPr>
          <a:xfrm>
            <a:off x="5534733" y="2947358"/>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4" name="Shape 274"/>
          <p:cNvSpPr/>
          <p:nvPr/>
        </p:nvSpPr>
        <p:spPr>
          <a:xfrm>
            <a:off x="2551844" y="3680341"/>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5" name="Shape 275"/>
          <p:cNvSpPr/>
          <p:nvPr/>
        </p:nvSpPr>
        <p:spPr>
          <a:xfrm>
            <a:off x="4113092" y="3798617"/>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6" name="Shape 276"/>
          <p:cNvSpPr/>
          <p:nvPr/>
        </p:nvSpPr>
        <p:spPr>
          <a:xfrm>
            <a:off x="4775007" y="2833446"/>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7" name="Shape 277"/>
          <p:cNvSpPr/>
          <p:nvPr/>
        </p:nvSpPr>
        <p:spPr>
          <a:xfrm>
            <a:off x="3003500" y="2282941"/>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78" name="Shape 278"/>
          <p:cNvSpPr txBox="1"/>
          <p:nvPr/>
        </p:nvSpPr>
        <p:spPr>
          <a:xfrm>
            <a:off x="5335128" y="3239072"/>
            <a:ext cx="494949"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q</a:t>
            </a:r>
          </a:p>
        </p:txBody>
      </p:sp>
      <p:sp>
        <p:nvSpPr>
          <p:cNvPr id="279" name="Shape 279"/>
          <p:cNvSpPr txBox="1"/>
          <p:nvPr/>
        </p:nvSpPr>
        <p:spPr>
          <a:xfrm>
            <a:off x="5678494" y="1796050"/>
            <a:ext cx="494949"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p</a:t>
            </a:r>
          </a:p>
        </p:txBody>
      </p:sp>
      <p:sp>
        <p:nvSpPr>
          <p:cNvPr id="280" name="Shape 280"/>
          <p:cNvSpPr/>
          <p:nvPr/>
        </p:nvSpPr>
        <p:spPr>
          <a:xfrm>
            <a:off x="4656158" y="2860183"/>
            <a:ext cx="1269809"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81" name="Shape 281"/>
          <p:cNvSpPr txBox="1"/>
          <p:nvPr/>
        </p:nvSpPr>
        <p:spPr>
          <a:xfrm>
            <a:off x="9168445" y="2275342"/>
            <a:ext cx="2077309" cy="138499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 sz="2800" u="none" cap="none" strike="noStrike">
                <a:solidFill>
                  <a:srgbClr val="FF0000"/>
                </a:solidFill>
                <a:latin typeface="Arial"/>
                <a:ea typeface="Arial"/>
                <a:cs typeface="Arial"/>
                <a:sym typeface="Arial"/>
              </a:rPr>
              <a:t>MinPoints: </a:t>
            </a:r>
            <a:r>
              <a:rPr b="0" i="0" lang="en" sz="2800" u="none" cap="none" strike="noStrike">
                <a:solidFill>
                  <a:srgbClr val="000000"/>
                </a:solidFill>
                <a:latin typeface="Arial"/>
                <a:ea typeface="Arial"/>
                <a:cs typeface="Arial"/>
                <a:sym typeface="Arial"/>
              </a:rPr>
              <a:t>3</a:t>
            </a: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ct val="25000"/>
              <a:buFont typeface="Arial"/>
              <a:buNone/>
            </a:pPr>
            <a:r>
              <a:rPr b="0" i="0" lang="en" sz="2800" u="none" cap="none" strike="noStrike">
                <a:solidFill>
                  <a:srgbClr val="FF0000"/>
                </a:solidFill>
                <a:latin typeface="Arial"/>
                <a:ea typeface="Arial"/>
                <a:cs typeface="Arial"/>
                <a:sym typeface="Arial"/>
              </a:rPr>
              <a:t>Eps: </a:t>
            </a:r>
            <a:r>
              <a:rPr b="0" i="0" lang="en" sz="2800" u="none" cap="none" strike="noStrike">
                <a:solidFill>
                  <a:srgbClr val="000000"/>
                </a:solidFill>
                <a:latin typeface="Arial"/>
                <a:ea typeface="Arial"/>
                <a:cs typeface="Arial"/>
                <a:sym typeface="Arial"/>
              </a:rPr>
              <a:t>1</a:t>
            </a:r>
          </a:p>
        </p:txBody>
      </p:sp>
      <p:sp>
        <p:nvSpPr>
          <p:cNvPr id="282" name="Shape 282"/>
          <p:cNvSpPr txBox="1"/>
          <p:nvPr/>
        </p:nvSpPr>
        <p:spPr>
          <a:xfrm>
            <a:off x="2665576" y="5557325"/>
            <a:ext cx="6502869"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q: core point 		p: border point</a:t>
            </a:r>
          </a:p>
        </p:txBody>
      </p:sp>
      <p:sp>
        <p:nvSpPr>
          <p:cNvPr id="283" name="Shape 283"/>
          <p:cNvSpPr/>
          <p:nvPr/>
        </p:nvSpPr>
        <p:spPr>
          <a:xfrm>
            <a:off x="4977733" y="1553501"/>
            <a:ext cx="1269809"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84" name="Shape 284"/>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DBSCAN</a:t>
            </a:r>
          </a:p>
        </p:txBody>
      </p:sp>
      <p:cxnSp>
        <p:nvCxnSpPr>
          <p:cNvPr id="285" name="Shape 285"/>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p:nvPr/>
        </p:nvSpPr>
        <p:spPr>
          <a:xfrm>
            <a:off x="4056223" y="4217144"/>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1" name="Shape 291"/>
          <p:cNvSpPr/>
          <p:nvPr/>
        </p:nvSpPr>
        <p:spPr>
          <a:xfrm>
            <a:off x="4749128" y="3721280"/>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2" name="Shape 292"/>
          <p:cNvSpPr/>
          <p:nvPr/>
        </p:nvSpPr>
        <p:spPr>
          <a:xfrm>
            <a:off x="3567460" y="2882715"/>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3" name="Shape 293"/>
          <p:cNvSpPr/>
          <p:nvPr/>
        </p:nvSpPr>
        <p:spPr>
          <a:xfrm>
            <a:off x="5982260" y="2395810"/>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4" name="Shape 294"/>
          <p:cNvSpPr/>
          <p:nvPr/>
        </p:nvSpPr>
        <p:spPr>
          <a:xfrm>
            <a:off x="4328607" y="2119125"/>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5" name="Shape 295"/>
          <p:cNvSpPr/>
          <p:nvPr/>
        </p:nvSpPr>
        <p:spPr>
          <a:xfrm>
            <a:off x="2717174" y="2675901"/>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6" name="Shape 296"/>
          <p:cNvSpPr/>
          <p:nvPr/>
        </p:nvSpPr>
        <p:spPr>
          <a:xfrm>
            <a:off x="5406992" y="3411292"/>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7" name="Shape 297"/>
          <p:cNvSpPr/>
          <p:nvPr/>
        </p:nvSpPr>
        <p:spPr>
          <a:xfrm>
            <a:off x="4919439" y="3199675"/>
            <a:ext cx="105973"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8" name="Shape 298"/>
          <p:cNvSpPr/>
          <p:nvPr/>
        </p:nvSpPr>
        <p:spPr>
          <a:xfrm>
            <a:off x="6085757" y="4262641"/>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99" name="Shape 299"/>
          <p:cNvSpPr/>
          <p:nvPr/>
        </p:nvSpPr>
        <p:spPr>
          <a:xfrm>
            <a:off x="6285921" y="3612098"/>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0" name="Shape 300"/>
          <p:cNvSpPr/>
          <p:nvPr/>
        </p:nvSpPr>
        <p:spPr>
          <a:xfrm>
            <a:off x="5550650" y="3875950"/>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1" name="Shape 301"/>
          <p:cNvSpPr/>
          <p:nvPr/>
        </p:nvSpPr>
        <p:spPr>
          <a:xfrm>
            <a:off x="4424141" y="3268666"/>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2" name="Shape 302"/>
          <p:cNvSpPr/>
          <p:nvPr/>
        </p:nvSpPr>
        <p:spPr>
          <a:xfrm>
            <a:off x="6190387" y="3042703"/>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3" name="Shape 303"/>
          <p:cNvSpPr/>
          <p:nvPr/>
        </p:nvSpPr>
        <p:spPr>
          <a:xfrm>
            <a:off x="7278790" y="3307298"/>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4" name="Shape 304"/>
          <p:cNvSpPr/>
          <p:nvPr/>
        </p:nvSpPr>
        <p:spPr>
          <a:xfrm>
            <a:off x="7171888" y="2628168"/>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5" name="Shape 305"/>
          <p:cNvSpPr/>
          <p:nvPr/>
        </p:nvSpPr>
        <p:spPr>
          <a:xfrm>
            <a:off x="3519692" y="2098692"/>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6" name="Shape 306"/>
          <p:cNvSpPr/>
          <p:nvPr/>
        </p:nvSpPr>
        <p:spPr>
          <a:xfrm>
            <a:off x="5207182" y="2715342"/>
            <a:ext cx="105973"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7" name="Shape 307"/>
          <p:cNvSpPr/>
          <p:nvPr/>
        </p:nvSpPr>
        <p:spPr>
          <a:xfrm>
            <a:off x="2224292" y="3448326"/>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8" name="Shape 308"/>
          <p:cNvSpPr/>
          <p:nvPr/>
        </p:nvSpPr>
        <p:spPr>
          <a:xfrm>
            <a:off x="3785541" y="3566601"/>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09" name="Shape 309"/>
          <p:cNvSpPr/>
          <p:nvPr/>
        </p:nvSpPr>
        <p:spPr>
          <a:xfrm>
            <a:off x="4447455" y="2601431"/>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10" name="Shape 310"/>
          <p:cNvSpPr/>
          <p:nvPr/>
        </p:nvSpPr>
        <p:spPr>
          <a:xfrm>
            <a:off x="2675949" y="2050925"/>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11" name="Shape 311"/>
          <p:cNvSpPr txBox="1"/>
          <p:nvPr/>
        </p:nvSpPr>
        <p:spPr>
          <a:xfrm>
            <a:off x="5007576" y="3007057"/>
            <a:ext cx="549035"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q</a:t>
            </a:r>
          </a:p>
        </p:txBody>
      </p:sp>
      <p:sp>
        <p:nvSpPr>
          <p:cNvPr id="312" name="Shape 312"/>
          <p:cNvSpPr txBox="1"/>
          <p:nvPr/>
        </p:nvSpPr>
        <p:spPr>
          <a:xfrm>
            <a:off x="5291803" y="2339821"/>
            <a:ext cx="549035"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p</a:t>
            </a:r>
          </a:p>
        </p:txBody>
      </p:sp>
      <p:sp>
        <p:nvSpPr>
          <p:cNvPr id="313" name="Shape 313"/>
          <p:cNvSpPr/>
          <p:nvPr/>
        </p:nvSpPr>
        <p:spPr>
          <a:xfrm>
            <a:off x="4328605" y="2628168"/>
            <a:ext cx="1408571"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14" name="Shape 314"/>
          <p:cNvSpPr txBox="1"/>
          <p:nvPr/>
        </p:nvSpPr>
        <p:spPr>
          <a:xfrm>
            <a:off x="1528398" y="5317391"/>
            <a:ext cx="9881129"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p is directly density-reachable from q, but not vice versa</a:t>
            </a:r>
          </a:p>
        </p:txBody>
      </p:sp>
      <p:sp>
        <p:nvSpPr>
          <p:cNvPr id="315" name="Shape 315"/>
          <p:cNvSpPr/>
          <p:nvPr/>
        </p:nvSpPr>
        <p:spPr>
          <a:xfrm>
            <a:off x="5285546" y="1884641"/>
            <a:ext cx="105973"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16" name="Shape 316"/>
          <p:cNvSpPr/>
          <p:nvPr/>
        </p:nvSpPr>
        <p:spPr>
          <a:xfrm>
            <a:off x="4658314" y="2128676"/>
            <a:ext cx="1408571"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17" name="Shape 317"/>
          <p:cNvSpPr txBox="1"/>
          <p:nvPr/>
        </p:nvSpPr>
        <p:spPr>
          <a:xfrm>
            <a:off x="8840892" y="2043327"/>
            <a:ext cx="2304310" cy="138499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 sz="2800" u="none" cap="none" strike="noStrike">
                <a:solidFill>
                  <a:srgbClr val="FF0000"/>
                </a:solidFill>
                <a:latin typeface="Arial"/>
                <a:ea typeface="Arial"/>
                <a:cs typeface="Arial"/>
                <a:sym typeface="Arial"/>
              </a:rPr>
              <a:t>MinPoints: </a:t>
            </a:r>
            <a:r>
              <a:rPr b="0" i="0" lang="en" sz="2800" u="none" cap="none" strike="noStrike">
                <a:solidFill>
                  <a:srgbClr val="000000"/>
                </a:solidFill>
                <a:latin typeface="Arial"/>
                <a:ea typeface="Arial"/>
                <a:cs typeface="Arial"/>
                <a:sym typeface="Arial"/>
              </a:rPr>
              <a:t>3</a:t>
            </a: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ct val="25000"/>
              <a:buFont typeface="Arial"/>
              <a:buNone/>
            </a:pPr>
            <a:r>
              <a:rPr b="0" i="0" lang="en" sz="2800" u="none" cap="none" strike="noStrike">
                <a:solidFill>
                  <a:srgbClr val="FF0000"/>
                </a:solidFill>
                <a:latin typeface="Arial"/>
                <a:ea typeface="Arial"/>
                <a:cs typeface="Arial"/>
                <a:sym typeface="Arial"/>
              </a:rPr>
              <a:t>Eps: </a:t>
            </a:r>
            <a:r>
              <a:rPr b="0" i="0" lang="en" sz="2800" u="none" cap="none" strike="noStrike">
                <a:solidFill>
                  <a:srgbClr val="000000"/>
                </a:solidFill>
                <a:latin typeface="Arial"/>
                <a:ea typeface="Arial"/>
                <a:cs typeface="Arial"/>
                <a:sym typeface="Arial"/>
              </a:rPr>
              <a:t>1</a:t>
            </a:r>
          </a:p>
        </p:txBody>
      </p:sp>
      <p:cxnSp>
        <p:nvCxnSpPr>
          <p:cNvPr id="318" name="Shape 318"/>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319" name="Shape 319"/>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DBSCAN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p:nvPr/>
        </p:nvSpPr>
        <p:spPr>
          <a:xfrm>
            <a:off x="3974339" y="3848657"/>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25" name="Shape 325"/>
          <p:cNvSpPr/>
          <p:nvPr/>
        </p:nvSpPr>
        <p:spPr>
          <a:xfrm>
            <a:off x="4667244" y="3352792"/>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26" name="Shape 326"/>
          <p:cNvSpPr/>
          <p:nvPr/>
        </p:nvSpPr>
        <p:spPr>
          <a:xfrm>
            <a:off x="3485576" y="2514226"/>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27" name="Shape 327"/>
          <p:cNvSpPr/>
          <p:nvPr/>
        </p:nvSpPr>
        <p:spPr>
          <a:xfrm>
            <a:off x="5900376" y="2027323"/>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28" name="Shape 328"/>
          <p:cNvSpPr/>
          <p:nvPr/>
        </p:nvSpPr>
        <p:spPr>
          <a:xfrm>
            <a:off x="4246723" y="1750638"/>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29" name="Shape 329"/>
          <p:cNvSpPr/>
          <p:nvPr/>
        </p:nvSpPr>
        <p:spPr>
          <a:xfrm>
            <a:off x="2635291" y="2307414"/>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0" name="Shape 330"/>
          <p:cNvSpPr/>
          <p:nvPr/>
        </p:nvSpPr>
        <p:spPr>
          <a:xfrm>
            <a:off x="5410969" y="2882725"/>
            <a:ext cx="95534"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1" name="Shape 331"/>
          <p:cNvSpPr/>
          <p:nvPr/>
        </p:nvSpPr>
        <p:spPr>
          <a:xfrm>
            <a:off x="4837557" y="2831188"/>
            <a:ext cx="95534"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2" name="Shape 332"/>
          <p:cNvSpPr/>
          <p:nvPr/>
        </p:nvSpPr>
        <p:spPr>
          <a:xfrm>
            <a:off x="5900376" y="3841796"/>
            <a:ext cx="95534"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3" name="Shape 333"/>
          <p:cNvSpPr/>
          <p:nvPr/>
        </p:nvSpPr>
        <p:spPr>
          <a:xfrm>
            <a:off x="6204037" y="3175142"/>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4" name="Shape 334"/>
          <p:cNvSpPr/>
          <p:nvPr/>
        </p:nvSpPr>
        <p:spPr>
          <a:xfrm>
            <a:off x="5468767" y="3507462"/>
            <a:ext cx="95534"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5" name="Shape 335"/>
          <p:cNvSpPr/>
          <p:nvPr/>
        </p:nvSpPr>
        <p:spPr>
          <a:xfrm>
            <a:off x="4342257" y="2900178"/>
            <a:ext cx="95534"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6" name="Shape 336"/>
          <p:cNvSpPr/>
          <p:nvPr/>
        </p:nvSpPr>
        <p:spPr>
          <a:xfrm>
            <a:off x="6108503" y="2674216"/>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7" name="Shape 337"/>
          <p:cNvSpPr/>
          <p:nvPr/>
        </p:nvSpPr>
        <p:spPr>
          <a:xfrm>
            <a:off x="7196907" y="2938809"/>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8" name="Shape 338"/>
          <p:cNvSpPr/>
          <p:nvPr/>
        </p:nvSpPr>
        <p:spPr>
          <a:xfrm>
            <a:off x="7090004" y="2259681"/>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39" name="Shape 339"/>
          <p:cNvSpPr/>
          <p:nvPr/>
        </p:nvSpPr>
        <p:spPr>
          <a:xfrm>
            <a:off x="3437810" y="1730205"/>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0" name="Shape 340"/>
          <p:cNvSpPr/>
          <p:nvPr/>
        </p:nvSpPr>
        <p:spPr>
          <a:xfrm>
            <a:off x="5125298" y="2346855"/>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1" name="Shape 341"/>
          <p:cNvSpPr/>
          <p:nvPr/>
        </p:nvSpPr>
        <p:spPr>
          <a:xfrm>
            <a:off x="2142409" y="3079838"/>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2" name="Shape 342"/>
          <p:cNvSpPr/>
          <p:nvPr/>
        </p:nvSpPr>
        <p:spPr>
          <a:xfrm>
            <a:off x="3770617" y="3161789"/>
            <a:ext cx="95534" cy="109182"/>
          </a:xfrm>
          <a:prstGeom prst="flowChartConnector">
            <a:avLst/>
          </a:prstGeom>
          <a:solidFill>
            <a:srgbClr val="FF00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3" name="Shape 343"/>
          <p:cNvSpPr/>
          <p:nvPr/>
        </p:nvSpPr>
        <p:spPr>
          <a:xfrm>
            <a:off x="4365573" y="2232942"/>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4" name="Shape 344"/>
          <p:cNvSpPr/>
          <p:nvPr/>
        </p:nvSpPr>
        <p:spPr>
          <a:xfrm>
            <a:off x="2594066" y="1682438"/>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5" name="Shape 345"/>
          <p:cNvSpPr txBox="1"/>
          <p:nvPr/>
        </p:nvSpPr>
        <p:spPr>
          <a:xfrm>
            <a:off x="6013528" y="3732257"/>
            <a:ext cx="494949"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q</a:t>
            </a:r>
          </a:p>
        </p:txBody>
      </p:sp>
      <p:sp>
        <p:nvSpPr>
          <p:cNvPr id="346" name="Shape 346"/>
          <p:cNvSpPr txBox="1"/>
          <p:nvPr/>
        </p:nvSpPr>
        <p:spPr>
          <a:xfrm>
            <a:off x="3381514" y="2982265"/>
            <a:ext cx="331462"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p</a:t>
            </a:r>
          </a:p>
        </p:txBody>
      </p:sp>
      <p:sp>
        <p:nvSpPr>
          <p:cNvPr id="347" name="Shape 347"/>
          <p:cNvSpPr/>
          <p:nvPr/>
        </p:nvSpPr>
        <p:spPr>
          <a:xfrm>
            <a:off x="4246723" y="2259681"/>
            <a:ext cx="1269809"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8" name="Shape 348"/>
          <p:cNvSpPr txBox="1"/>
          <p:nvPr/>
        </p:nvSpPr>
        <p:spPr>
          <a:xfrm>
            <a:off x="1009933" y="4948903"/>
            <a:ext cx="9676262" cy="95410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p is density-reachable from o, p is density-reachable from o</a:t>
            </a:r>
          </a:p>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p and q are density-connected</a:t>
            </a:r>
          </a:p>
        </p:txBody>
      </p:sp>
      <p:sp>
        <p:nvSpPr>
          <p:cNvPr id="349" name="Shape 349"/>
          <p:cNvSpPr/>
          <p:nvPr/>
        </p:nvSpPr>
        <p:spPr>
          <a:xfrm>
            <a:off x="5203662" y="1516154"/>
            <a:ext cx="95534" cy="109182"/>
          </a:xfrm>
          <a:prstGeom prst="flowChartConnector">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50" name="Shape 350"/>
          <p:cNvSpPr/>
          <p:nvPr/>
        </p:nvSpPr>
        <p:spPr>
          <a:xfrm>
            <a:off x="4875650" y="2937316"/>
            <a:ext cx="1269809"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51" name="Shape 351"/>
          <p:cNvSpPr/>
          <p:nvPr/>
        </p:nvSpPr>
        <p:spPr>
          <a:xfrm>
            <a:off x="3756114" y="2314272"/>
            <a:ext cx="1269809"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52" name="Shape 352"/>
          <p:cNvSpPr/>
          <p:nvPr/>
        </p:nvSpPr>
        <p:spPr>
          <a:xfrm>
            <a:off x="3157183" y="2616559"/>
            <a:ext cx="1269809"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53" name="Shape 353"/>
          <p:cNvSpPr/>
          <p:nvPr/>
        </p:nvSpPr>
        <p:spPr>
          <a:xfrm>
            <a:off x="4807562" y="2315565"/>
            <a:ext cx="1269809"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54" name="Shape 354"/>
          <p:cNvSpPr/>
          <p:nvPr/>
        </p:nvSpPr>
        <p:spPr>
          <a:xfrm>
            <a:off x="5307987" y="3279357"/>
            <a:ext cx="1269809" cy="1247780"/>
          </a:xfrm>
          <a:prstGeom prst="flowChartConnector">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55" name="Shape 355"/>
          <p:cNvSpPr txBox="1"/>
          <p:nvPr/>
        </p:nvSpPr>
        <p:spPr>
          <a:xfrm>
            <a:off x="4501050" y="2537402"/>
            <a:ext cx="316022"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o</a:t>
            </a:r>
          </a:p>
        </p:txBody>
      </p:sp>
      <p:sp>
        <p:nvSpPr>
          <p:cNvPr id="356" name="Shape 356"/>
          <p:cNvSpPr txBox="1"/>
          <p:nvPr/>
        </p:nvSpPr>
        <p:spPr>
          <a:xfrm>
            <a:off x="8759010" y="1674840"/>
            <a:ext cx="2404858" cy="138499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 sz="2800" u="none" cap="none" strike="noStrike">
                <a:solidFill>
                  <a:srgbClr val="FF0000"/>
                </a:solidFill>
                <a:latin typeface="Arial"/>
                <a:ea typeface="Arial"/>
                <a:cs typeface="Arial"/>
                <a:sym typeface="Arial"/>
              </a:rPr>
              <a:t>MinPoints: </a:t>
            </a:r>
            <a:r>
              <a:rPr b="0" i="0" lang="en" sz="2800" u="none" cap="none" strike="noStrike">
                <a:solidFill>
                  <a:srgbClr val="000000"/>
                </a:solidFill>
                <a:latin typeface="Arial"/>
                <a:ea typeface="Arial"/>
                <a:cs typeface="Arial"/>
                <a:sym typeface="Arial"/>
              </a:rPr>
              <a:t>3</a:t>
            </a:r>
          </a:p>
          <a:p>
            <a:pPr indent="0" lvl="0" marL="0" marR="0" rtl="0" algn="l">
              <a:lnSpc>
                <a:spcPct val="100000"/>
              </a:lnSpc>
              <a:spcBef>
                <a:spcPts val="0"/>
              </a:spcBef>
              <a:spcAft>
                <a:spcPts val="0"/>
              </a:spcAft>
              <a:buClr>
                <a:srgbClr val="000000"/>
              </a:buClr>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ct val="25000"/>
              <a:buFont typeface="Arial"/>
              <a:buNone/>
            </a:pPr>
            <a:r>
              <a:rPr b="0" i="0" lang="en" sz="2800" u="none" cap="none" strike="noStrike">
                <a:solidFill>
                  <a:srgbClr val="FF0000"/>
                </a:solidFill>
                <a:latin typeface="Arial"/>
                <a:ea typeface="Arial"/>
                <a:cs typeface="Arial"/>
                <a:sym typeface="Arial"/>
              </a:rPr>
              <a:t>Eps: </a:t>
            </a:r>
            <a:r>
              <a:rPr b="0" i="0" lang="en" sz="2800" u="none" cap="none" strike="noStrike">
                <a:solidFill>
                  <a:srgbClr val="000000"/>
                </a:solidFill>
                <a:latin typeface="Arial"/>
                <a:ea typeface="Arial"/>
                <a:cs typeface="Arial"/>
                <a:sym typeface="Arial"/>
              </a:rPr>
              <a:t>1</a:t>
            </a:r>
          </a:p>
        </p:txBody>
      </p:sp>
      <p:cxnSp>
        <p:nvCxnSpPr>
          <p:cNvPr id="357" name="Shape 357"/>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358" name="Shape 358"/>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DBSCAN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pic>
        <p:nvPicPr>
          <p:cNvPr id="363" name="Shape 363"/>
          <p:cNvPicPr preferRelativeResize="0"/>
          <p:nvPr>
            <p:ph idx="1" type="body"/>
          </p:nvPr>
        </p:nvPicPr>
        <p:blipFill rotWithShape="1">
          <a:blip r:embed="rId3">
            <a:alphaModFix/>
          </a:blip>
          <a:srcRect b="0" l="0" r="0" t="0"/>
          <a:stretch/>
        </p:blipFill>
        <p:spPr>
          <a:xfrm>
            <a:off x="838200" y="1595154"/>
            <a:ext cx="7898857" cy="4432880"/>
          </a:xfrm>
          <a:prstGeom prst="rect">
            <a:avLst/>
          </a:prstGeom>
          <a:noFill/>
          <a:ln>
            <a:noFill/>
          </a:ln>
        </p:spPr>
      </p:pic>
      <p:cxnSp>
        <p:nvCxnSpPr>
          <p:cNvPr id="364" name="Shape 364"/>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365" name="Shape 365"/>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DBSCAN-like Line Segment Clustering</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pic>
        <p:nvPicPr>
          <p:cNvPr id="370" name="Shape 370"/>
          <p:cNvPicPr preferRelativeResize="0"/>
          <p:nvPr/>
        </p:nvPicPr>
        <p:blipFill rotWithShape="1">
          <a:blip r:embed="rId3">
            <a:alphaModFix/>
          </a:blip>
          <a:srcRect b="0" l="0" r="0" t="0"/>
          <a:stretch/>
        </p:blipFill>
        <p:spPr>
          <a:xfrm>
            <a:off x="838200" y="2067350"/>
            <a:ext cx="8499378" cy="3623765"/>
          </a:xfrm>
          <a:prstGeom prst="rect">
            <a:avLst/>
          </a:prstGeom>
          <a:noFill/>
          <a:ln>
            <a:noFill/>
          </a:ln>
        </p:spPr>
      </p:pic>
      <p:sp>
        <p:nvSpPr>
          <p:cNvPr id="371" name="Shape 371"/>
          <p:cNvSpPr txBox="1"/>
          <p:nvPr/>
        </p:nvSpPr>
        <p:spPr>
          <a:xfrm>
            <a:off x="838200" y="1544130"/>
            <a:ext cx="7727140"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1" lang="en" sz="2800" u="none" cap="none" strike="noStrike">
                <a:solidFill>
                  <a:srgbClr val="000000"/>
                </a:solidFill>
                <a:latin typeface="Arial"/>
                <a:ea typeface="Arial"/>
                <a:cs typeface="Arial"/>
                <a:sym typeface="Arial"/>
              </a:rPr>
              <a:t>Influence of a very short line segment on clustering</a:t>
            </a:r>
          </a:p>
        </p:txBody>
      </p:sp>
      <p:sp>
        <p:nvSpPr>
          <p:cNvPr id="372" name="Shape 372"/>
          <p:cNvSpPr txBox="1"/>
          <p:nvPr/>
        </p:nvSpPr>
        <p:spPr>
          <a:xfrm>
            <a:off x="838200" y="6067780"/>
            <a:ext cx="6578221"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 sz="2800" u="none" cap="none" strike="noStrike">
                <a:solidFill>
                  <a:srgbClr val="FF0000"/>
                </a:solidFill>
                <a:latin typeface="Arial"/>
                <a:ea typeface="Arial"/>
                <a:cs typeface="Arial"/>
                <a:sym typeface="Arial"/>
              </a:rPr>
              <a:t>Increase the length of line segment!</a:t>
            </a:r>
          </a:p>
        </p:txBody>
      </p:sp>
      <p:cxnSp>
        <p:nvCxnSpPr>
          <p:cNvPr id="373" name="Shape 373"/>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374" name="Shape 374"/>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Modification (1)</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p:nvPr/>
        </p:nvSpPr>
        <p:spPr>
          <a:xfrm>
            <a:off x="838200" y="1690688"/>
            <a:ext cx="3258136"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1" lang="en" sz="2800" u="none" cap="none" strike="noStrike">
                <a:solidFill>
                  <a:srgbClr val="000000"/>
                </a:solidFill>
                <a:latin typeface="Arial"/>
                <a:ea typeface="Arial"/>
                <a:cs typeface="Arial"/>
                <a:sym typeface="Arial"/>
              </a:rPr>
              <a:t>Trajectory cardinality</a:t>
            </a:r>
          </a:p>
        </p:txBody>
      </p:sp>
      <p:cxnSp>
        <p:nvCxnSpPr>
          <p:cNvPr id="380" name="Shape 380"/>
          <p:cNvCxnSpPr/>
          <p:nvPr/>
        </p:nvCxnSpPr>
        <p:spPr>
          <a:xfrm>
            <a:off x="4481294" y="3280921"/>
            <a:ext cx="1737359" cy="0"/>
          </a:xfrm>
          <a:prstGeom prst="straightConnector1">
            <a:avLst/>
          </a:prstGeom>
          <a:noFill/>
          <a:ln cap="flat" cmpd="sng" w="38100">
            <a:solidFill>
              <a:schemeClr val="accent1"/>
            </a:solidFill>
            <a:prstDash val="solid"/>
            <a:miter/>
            <a:headEnd len="med" w="med" type="none"/>
            <a:tailEnd len="lg" w="lg" type="triangle"/>
          </a:ln>
        </p:spPr>
      </p:cxnSp>
      <p:cxnSp>
        <p:nvCxnSpPr>
          <p:cNvPr id="381" name="Shape 381"/>
          <p:cNvCxnSpPr/>
          <p:nvPr/>
        </p:nvCxnSpPr>
        <p:spPr>
          <a:xfrm rot="10800000">
            <a:off x="4796718" y="3453198"/>
            <a:ext cx="1737359" cy="0"/>
          </a:xfrm>
          <a:prstGeom prst="straightConnector1">
            <a:avLst/>
          </a:prstGeom>
          <a:noFill/>
          <a:ln cap="flat" cmpd="sng" w="38100">
            <a:solidFill>
              <a:schemeClr val="accent1"/>
            </a:solidFill>
            <a:prstDash val="solid"/>
            <a:miter/>
            <a:headEnd len="med" w="med" type="none"/>
            <a:tailEnd len="lg" w="lg" type="triangle"/>
          </a:ln>
        </p:spPr>
      </p:cxnSp>
      <p:cxnSp>
        <p:nvCxnSpPr>
          <p:cNvPr id="382" name="Shape 382"/>
          <p:cNvCxnSpPr/>
          <p:nvPr/>
        </p:nvCxnSpPr>
        <p:spPr>
          <a:xfrm rot="10800000">
            <a:off x="4361720" y="3066441"/>
            <a:ext cx="1737359" cy="0"/>
          </a:xfrm>
          <a:prstGeom prst="straightConnector1">
            <a:avLst/>
          </a:prstGeom>
          <a:noFill/>
          <a:ln cap="flat" cmpd="sng" w="38100">
            <a:solidFill>
              <a:schemeClr val="accent1"/>
            </a:solidFill>
            <a:prstDash val="solid"/>
            <a:miter/>
            <a:headEnd len="med" w="med" type="none"/>
            <a:tailEnd len="lg" w="lg" type="triangle"/>
          </a:ln>
        </p:spPr>
      </p:cxnSp>
      <p:cxnSp>
        <p:nvCxnSpPr>
          <p:cNvPr id="383" name="Shape 383"/>
          <p:cNvCxnSpPr/>
          <p:nvPr/>
        </p:nvCxnSpPr>
        <p:spPr>
          <a:xfrm>
            <a:off x="4633694" y="3663057"/>
            <a:ext cx="1737359" cy="0"/>
          </a:xfrm>
          <a:prstGeom prst="straightConnector1">
            <a:avLst/>
          </a:prstGeom>
          <a:noFill/>
          <a:ln cap="flat" cmpd="sng" w="38100">
            <a:solidFill>
              <a:schemeClr val="accent1"/>
            </a:solidFill>
            <a:prstDash val="solid"/>
            <a:miter/>
            <a:headEnd len="med" w="med" type="none"/>
            <a:tailEnd len="lg" w="lg" type="triangle"/>
          </a:ln>
        </p:spPr>
      </p:cxnSp>
      <p:sp>
        <p:nvSpPr>
          <p:cNvPr id="384" name="Shape 384"/>
          <p:cNvSpPr/>
          <p:nvPr/>
        </p:nvSpPr>
        <p:spPr>
          <a:xfrm>
            <a:off x="3812344" y="2574388"/>
            <a:ext cx="3207433" cy="1674054"/>
          </a:xfrm>
          <a:prstGeom prst="ellipse">
            <a:avLst/>
          </a:prstGeom>
          <a:noFill/>
          <a:ln cap="flat" cmpd="sng" w="12700">
            <a:solidFill>
              <a:srgbClr val="FF00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85" name="Shape 385"/>
          <p:cNvSpPr txBox="1"/>
          <p:nvPr/>
        </p:nvSpPr>
        <p:spPr>
          <a:xfrm>
            <a:off x="7891974" y="2213908"/>
            <a:ext cx="2616590" cy="95410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May only from one trajectory</a:t>
            </a:r>
          </a:p>
        </p:txBody>
      </p:sp>
      <p:sp>
        <p:nvSpPr>
          <p:cNvPr id="386" name="Shape 386"/>
          <p:cNvSpPr/>
          <p:nvPr/>
        </p:nvSpPr>
        <p:spPr>
          <a:xfrm flipH="1" rot="-1982583">
            <a:off x="6994015" y="2886210"/>
            <a:ext cx="883164" cy="167475"/>
          </a:xfrm>
          <a:prstGeom prst="rightArrow">
            <a:avLst>
              <a:gd fmla="val 50000" name="adj1"/>
              <a:gd fmla="val 50000" name="adj2"/>
            </a:avLst>
          </a:prstGeom>
          <a:solidFill>
            <a:schemeClr val="accent1"/>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87" name="Shape 387"/>
          <p:cNvSpPr txBox="1"/>
          <p:nvPr/>
        </p:nvSpPr>
        <p:spPr>
          <a:xfrm>
            <a:off x="838200" y="5317587"/>
            <a:ext cx="10143977"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2800" u="none" cap="none" strike="noStrike">
                <a:solidFill>
                  <a:srgbClr val="000000"/>
                </a:solidFill>
                <a:latin typeface="Arial"/>
                <a:ea typeface="Arial"/>
                <a:cs typeface="Arial"/>
                <a:sym typeface="Arial"/>
              </a:rPr>
              <a:t>Take trajectory cardinality into consideration when deciding a cluster</a:t>
            </a:r>
          </a:p>
        </p:txBody>
      </p:sp>
      <p:cxnSp>
        <p:nvCxnSpPr>
          <p:cNvPr id="388" name="Shape 388"/>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389" name="Shape 389"/>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Modification (2)</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pic>
        <p:nvPicPr>
          <p:cNvPr id="394" name="Shape 394"/>
          <p:cNvPicPr preferRelativeResize="0"/>
          <p:nvPr>
            <p:ph idx="1" type="body"/>
          </p:nvPr>
        </p:nvPicPr>
        <p:blipFill rotWithShape="1">
          <a:blip r:embed="rId3">
            <a:alphaModFix/>
          </a:blip>
          <a:srcRect b="0" l="0" r="0" t="0"/>
          <a:stretch/>
        </p:blipFill>
        <p:spPr>
          <a:xfrm>
            <a:off x="838200" y="2179881"/>
            <a:ext cx="9527968" cy="3531602"/>
          </a:xfrm>
          <a:prstGeom prst="rect">
            <a:avLst/>
          </a:prstGeom>
          <a:noFill/>
          <a:ln>
            <a:noFill/>
          </a:ln>
        </p:spPr>
      </p:pic>
      <p:cxnSp>
        <p:nvCxnSpPr>
          <p:cNvPr id="395" name="Shape 395"/>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396" name="Shape 396"/>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Representative Trajectory of a Cluster</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idx="1" type="body"/>
          </p:nvPr>
        </p:nvSpPr>
        <p:spPr>
          <a:xfrm>
            <a:off x="838200" y="1825625"/>
            <a:ext cx="10515599" cy="4351338"/>
          </a:xfrm>
          <a:prstGeom prst="rect">
            <a:avLst/>
          </a:prstGeom>
          <a:blipFill rotWithShape="1">
            <a:blip r:embed="rId3">
              <a:alphaModFix/>
            </a:blip>
            <a:stretch>
              <a:fillRect b="0" l="-1042" r="0" t="-2240"/>
            </a:stretch>
          </a:blip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i="0" lang="en" sz="2800" u="none" cap="none" strike="noStrike">
                <a:latin typeface="Calibri"/>
                <a:ea typeface="Calibri"/>
                <a:cs typeface="Calibri"/>
                <a:sym typeface="Calibri"/>
              </a:rPr>
              <a:t> </a:t>
            </a:r>
          </a:p>
        </p:txBody>
      </p:sp>
      <p:pic>
        <p:nvPicPr>
          <p:cNvPr id="402" name="Shape 402"/>
          <p:cNvPicPr preferRelativeResize="0"/>
          <p:nvPr/>
        </p:nvPicPr>
        <p:blipFill rotWithShape="1">
          <a:blip r:embed="rId4">
            <a:alphaModFix/>
          </a:blip>
          <a:srcRect b="0" l="0" r="0" t="0"/>
          <a:stretch/>
        </p:blipFill>
        <p:spPr>
          <a:xfrm>
            <a:off x="1901446" y="2471819"/>
            <a:ext cx="6702555" cy="1854520"/>
          </a:xfrm>
          <a:prstGeom prst="rect">
            <a:avLst/>
          </a:prstGeom>
          <a:noFill/>
          <a:ln>
            <a:noFill/>
          </a:ln>
        </p:spPr>
      </p:pic>
      <p:cxnSp>
        <p:nvCxnSpPr>
          <p:cNvPr id="403" name="Shape 403"/>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404" name="Shape 404"/>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Heuristic for Parameter Value Selection</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sp>
        <p:nvSpPr>
          <p:cNvPr id="409" name="Shape 409"/>
          <p:cNvSpPr txBox="1"/>
          <p:nvPr>
            <p:ph type="title"/>
          </p:nvPr>
        </p:nvSpPr>
        <p:spPr>
          <a:xfrm>
            <a:off x="400359" y="189306"/>
            <a:ext cx="11360700" cy="763500"/>
          </a:xfrm>
          <a:prstGeom prst="rect">
            <a:avLst/>
          </a:prstGeom>
          <a:noFill/>
          <a:ln>
            <a:noFill/>
          </a:ln>
        </p:spPr>
        <p:txBody>
          <a:bodyPr anchorCtr="0" anchor="t" bIns="121900" lIns="121900" rIns="121900" tIns="121900">
            <a:noAutofit/>
          </a:bodyPr>
          <a:lstStyle/>
          <a:p>
            <a:pPr indent="0" lvl="0" marL="0" marR="0" rtl="0" algn="ctr">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Contents</a:t>
            </a:r>
          </a:p>
        </p:txBody>
      </p:sp>
      <p:sp>
        <p:nvSpPr>
          <p:cNvPr id="410" name="Shape 410"/>
          <p:cNvSpPr txBox="1"/>
          <p:nvPr>
            <p:ph idx="1" type="body"/>
          </p:nvPr>
        </p:nvSpPr>
        <p:spPr>
          <a:xfrm>
            <a:off x="527533" y="1536633"/>
            <a:ext cx="11248799" cy="4555199"/>
          </a:xfrm>
          <a:prstGeom prst="rect">
            <a:avLst/>
          </a:prstGeom>
          <a:noFill/>
          <a:ln>
            <a:noFill/>
          </a:ln>
        </p:spPr>
        <p:txBody>
          <a:bodyPr anchorCtr="0" anchor="t" bIns="121900" lIns="121900" rIns="121900" tIns="121900">
            <a:noAutofit/>
          </a:bodyPr>
          <a:lstStyle/>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Introduction</a:t>
            </a:r>
          </a:p>
          <a:p>
            <a:pPr indent="-596884" lvl="0" marL="609584" marR="0" rtl="0" algn="l">
              <a:lnSpc>
                <a:spcPct val="115000"/>
              </a:lnSpc>
              <a:spcBef>
                <a:spcPts val="0"/>
              </a:spcBef>
              <a:spcAft>
                <a:spcPts val="0"/>
              </a:spcAft>
              <a:buClr>
                <a:srgbClr val="000000"/>
              </a:buClr>
              <a:buSzPct val="100000"/>
              <a:buFont typeface="Arial"/>
              <a:buAutoNum type="arabicPeriod"/>
            </a:pPr>
            <a:r>
              <a:rPr b="0" i="0" lang="en" sz="3000" u="none" cap="none" strike="noStrike">
                <a:solidFill>
                  <a:srgbClr val="000000"/>
                </a:solidFill>
                <a:latin typeface="Calibri"/>
                <a:ea typeface="Calibri"/>
                <a:cs typeface="Calibri"/>
                <a:sym typeface="Calibri"/>
              </a:rPr>
              <a:t>Design Overview</a:t>
            </a:r>
          </a:p>
          <a:p>
            <a:pPr indent="-596884" lvl="0" marL="609584" marR="0" rtl="0" algn="l">
              <a:lnSpc>
                <a:spcPct val="115000"/>
              </a:lnSpc>
              <a:spcBef>
                <a:spcPts val="0"/>
              </a:spcBef>
              <a:spcAft>
                <a:spcPts val="0"/>
              </a:spcAft>
              <a:buClr>
                <a:schemeClr val="dk1"/>
              </a:buClr>
              <a:buSzPct val="93750"/>
              <a:buFont typeface="Arial"/>
              <a:buAutoNum type="arabicPeriod"/>
            </a:pPr>
            <a:r>
              <a:rPr b="0" i="0" lang="en" sz="3000" u="none" cap="none" strike="noStrike">
                <a:solidFill>
                  <a:schemeClr val="dk1"/>
                </a:solidFill>
                <a:latin typeface="Calibri"/>
                <a:ea typeface="Calibri"/>
                <a:cs typeface="Calibri"/>
                <a:sym typeface="Calibri"/>
              </a:rPr>
              <a:t>Trajectory Partition</a:t>
            </a:r>
          </a:p>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Line Segment Clustering</a:t>
            </a:r>
          </a:p>
          <a:p>
            <a:pPr indent="-596884" lvl="0" marL="609584" marR="0" rtl="0" algn="l">
              <a:lnSpc>
                <a:spcPct val="115000"/>
              </a:lnSpc>
              <a:spcBef>
                <a:spcPts val="0"/>
              </a:spcBef>
              <a:spcAft>
                <a:spcPts val="0"/>
              </a:spcAft>
              <a:buClr>
                <a:schemeClr val="dk1"/>
              </a:buClr>
              <a:buSzPct val="100000"/>
              <a:buFont typeface="Arial"/>
              <a:buAutoNum type="arabicPeriod"/>
            </a:pPr>
            <a:r>
              <a:rPr b="1" i="0" lang="en" sz="3600" u="none" cap="none" strike="noStrike">
                <a:solidFill>
                  <a:schemeClr val="dk1"/>
                </a:solidFill>
                <a:latin typeface="Calibri"/>
                <a:ea typeface="Calibri"/>
                <a:cs typeface="Calibri"/>
                <a:sym typeface="Calibri"/>
              </a:rPr>
              <a:t>Results and Conclusions</a:t>
            </a:r>
          </a:p>
        </p:txBody>
      </p:sp>
      <p:cxnSp>
        <p:nvCxnSpPr>
          <p:cNvPr id="411" name="Shape 411"/>
          <p:cNvCxnSpPr/>
          <p:nvPr/>
        </p:nvCxnSpPr>
        <p:spPr>
          <a:xfrm>
            <a:off x="0" y="833287"/>
            <a:ext cx="12161400" cy="0"/>
          </a:xfrm>
          <a:prstGeom prst="straightConnector1">
            <a:avLst/>
          </a:prstGeom>
          <a:noFill/>
          <a:ln cap="flat" cmpd="sng" w="57150">
            <a:solidFill>
              <a:srgbClr val="9F5900"/>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Two Datasets</a:t>
            </a:r>
          </a:p>
        </p:txBody>
      </p:sp>
      <p:cxnSp>
        <p:nvCxnSpPr>
          <p:cNvPr id="417" name="Shape 417"/>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418" name="Shape 418"/>
          <p:cNvSpPr txBox="1"/>
          <p:nvPr/>
        </p:nvSpPr>
        <p:spPr>
          <a:xfrm>
            <a:off x="777922" y="1303675"/>
            <a:ext cx="9248452" cy="4564861"/>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Calibri"/>
              <a:buNone/>
            </a:pPr>
            <a:r>
              <a:rPr b="1" i="0" lang="en" sz="2800" u="none" cap="none" strike="noStrike">
                <a:solidFill>
                  <a:schemeClr val="dk1"/>
                </a:solidFill>
                <a:latin typeface="Calibri"/>
                <a:ea typeface="Calibri"/>
                <a:cs typeface="Calibri"/>
                <a:sym typeface="Calibri"/>
              </a:rPr>
              <a:t>The hurricane track data set</a:t>
            </a:r>
          </a:p>
          <a:p>
            <a:pPr indent="0" lvl="0" marL="457200" marR="0" rtl="0" algn="l">
              <a:lnSpc>
                <a:spcPct val="10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Contains the hurricane’s latitude, longitude, maximum sustained surface wind, and minimum sea-level pressure at 6-hourly intervals.</a:t>
            </a:r>
          </a:p>
          <a:p>
            <a:pPr indent="0" lvl="0" marL="457200" marR="0" rtl="0" algn="l">
              <a:lnSpc>
                <a:spcPct val="100000"/>
              </a:lnSpc>
              <a:spcBef>
                <a:spcPts val="0"/>
              </a:spcBef>
              <a:spcAft>
                <a:spcPts val="0"/>
              </a:spcAft>
              <a:buClr>
                <a:srgbClr val="000000"/>
              </a:buClr>
              <a:buFont typeface="Arial"/>
              <a:buNone/>
            </a:pPr>
            <a:r>
              <a:t/>
            </a:r>
            <a:endParaRPr b="0" i="0" sz="2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Font typeface="Arial"/>
              <a:buNone/>
            </a:pPr>
            <a:r>
              <a:t/>
            </a:r>
            <a:endParaRPr b="0" i="0" sz="28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1" i="0" lang="en" sz="2800" u="none" cap="none" strike="noStrike">
                <a:solidFill>
                  <a:schemeClr val="dk1"/>
                </a:solidFill>
                <a:latin typeface="Calibri"/>
                <a:ea typeface="Calibri"/>
                <a:cs typeface="Calibri"/>
                <a:sym typeface="Calibri"/>
              </a:rPr>
              <a:t>The animal movement data set</a:t>
            </a:r>
          </a:p>
          <a:p>
            <a:pPr indent="0" lvl="0" marL="457200" marR="0" rtl="0" algn="l">
              <a:lnSpc>
                <a:spcPct val="10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Contains the radio-telemetry locations (with other information) of elk, deer, and cattle from the years 1993 through 1996.</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Introduction</a:t>
            </a:r>
          </a:p>
        </p:txBody>
      </p:sp>
      <p:cxnSp>
        <p:nvCxnSpPr>
          <p:cNvPr id="106" name="Shape 106"/>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pic>
        <p:nvPicPr>
          <p:cNvPr descr="Screen Shot 2016-11-01 at 9.58.19 PM.png" id="107" name="Shape 107"/>
          <p:cNvPicPr preferRelativeResize="0"/>
          <p:nvPr/>
        </p:nvPicPr>
        <p:blipFill rotWithShape="1">
          <a:blip r:embed="rId3">
            <a:alphaModFix/>
          </a:blip>
          <a:srcRect b="0" l="0" r="0" t="0"/>
          <a:stretch/>
        </p:blipFill>
        <p:spPr>
          <a:xfrm>
            <a:off x="708264" y="1248619"/>
            <a:ext cx="3481598" cy="1908348"/>
          </a:xfrm>
          <a:prstGeom prst="rect">
            <a:avLst/>
          </a:prstGeom>
          <a:noFill/>
          <a:ln>
            <a:noFill/>
          </a:ln>
        </p:spPr>
      </p:pic>
      <p:pic>
        <p:nvPicPr>
          <p:cNvPr descr="Screen Shot 2016-11-01 at 10.01.14 PM.png" id="108" name="Shape 108"/>
          <p:cNvPicPr preferRelativeResize="0"/>
          <p:nvPr/>
        </p:nvPicPr>
        <p:blipFill rotWithShape="1">
          <a:blip r:embed="rId4">
            <a:alphaModFix/>
          </a:blip>
          <a:srcRect b="0" l="0" r="0" t="0"/>
          <a:stretch/>
        </p:blipFill>
        <p:spPr>
          <a:xfrm>
            <a:off x="7311581" y="1248617"/>
            <a:ext cx="3611275" cy="1908350"/>
          </a:xfrm>
          <a:prstGeom prst="rect">
            <a:avLst/>
          </a:prstGeom>
          <a:noFill/>
          <a:ln>
            <a:noFill/>
          </a:ln>
        </p:spPr>
      </p:pic>
      <p:pic>
        <p:nvPicPr>
          <p:cNvPr descr="Screen Shot 2016-11-01 at 10.03.59 PM.png" id="109" name="Shape 109"/>
          <p:cNvPicPr preferRelativeResize="0"/>
          <p:nvPr/>
        </p:nvPicPr>
        <p:blipFill rotWithShape="1">
          <a:blip r:embed="rId5">
            <a:alphaModFix/>
          </a:blip>
          <a:srcRect b="0" l="0" r="0" t="0"/>
          <a:stretch/>
        </p:blipFill>
        <p:spPr>
          <a:xfrm>
            <a:off x="708264" y="4140158"/>
            <a:ext cx="3481599" cy="1908350"/>
          </a:xfrm>
          <a:prstGeom prst="rect">
            <a:avLst/>
          </a:prstGeom>
          <a:noFill/>
          <a:ln>
            <a:noFill/>
          </a:ln>
        </p:spPr>
      </p:pic>
      <p:pic>
        <p:nvPicPr>
          <p:cNvPr descr="Screen Shot 2016-11-01 at 10.07.33 PM.png" id="110" name="Shape 110"/>
          <p:cNvPicPr preferRelativeResize="0"/>
          <p:nvPr/>
        </p:nvPicPr>
        <p:blipFill rotWithShape="1">
          <a:blip r:embed="rId6">
            <a:alphaModFix/>
          </a:blip>
          <a:srcRect b="0" l="0" r="0" t="0"/>
          <a:stretch/>
        </p:blipFill>
        <p:spPr>
          <a:xfrm>
            <a:off x="7407114" y="4202451"/>
            <a:ext cx="3611276" cy="1908348"/>
          </a:xfrm>
          <a:prstGeom prst="rect">
            <a:avLst/>
          </a:prstGeom>
          <a:noFill/>
          <a:ln>
            <a:noFill/>
          </a:ln>
        </p:spPr>
      </p:pic>
      <p:sp>
        <p:nvSpPr>
          <p:cNvPr id="111" name="Shape 111"/>
          <p:cNvSpPr txBox="1"/>
          <p:nvPr/>
        </p:nvSpPr>
        <p:spPr>
          <a:xfrm>
            <a:off x="1077533" y="3309162"/>
            <a:ext cx="2743059" cy="46166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 sz="2400" u="none" cap="none" strike="noStrike">
                <a:solidFill>
                  <a:schemeClr val="dk1"/>
                </a:solidFill>
                <a:latin typeface="Calibri"/>
                <a:ea typeface="Calibri"/>
                <a:cs typeface="Calibri"/>
                <a:sym typeface="Calibri"/>
              </a:rPr>
              <a:t>Connectivity Models</a:t>
            </a:r>
          </a:p>
        </p:txBody>
      </p:sp>
      <p:sp>
        <p:nvSpPr>
          <p:cNvPr id="112" name="Shape 112"/>
          <p:cNvSpPr txBox="1"/>
          <p:nvPr/>
        </p:nvSpPr>
        <p:spPr>
          <a:xfrm>
            <a:off x="7944460" y="3313573"/>
            <a:ext cx="2345513" cy="492122"/>
          </a:xfrm>
          <a:prstGeom prst="rect">
            <a:avLst/>
          </a:prstGeom>
          <a:noFill/>
          <a:ln>
            <a:noFill/>
          </a:ln>
        </p:spPr>
        <p:txBody>
          <a:bodyPr anchorCtr="0" anchor="t" bIns="45700" lIns="91425" rIns="91425" tIns="45700">
            <a:noAutofit/>
          </a:bodyPr>
          <a:lstStyle/>
          <a:p>
            <a:pPr indent="0" lvl="0" marL="76200" marR="0" rtl="0" algn="l">
              <a:lnSpc>
                <a:spcPct val="115000"/>
              </a:lnSpc>
              <a:spcBef>
                <a:spcPts val="0"/>
              </a:spcBef>
              <a:spcAft>
                <a:spcPts val="0"/>
              </a:spcAft>
              <a:buClr>
                <a:srgbClr val="FFFFFF"/>
              </a:buClr>
              <a:buSzPct val="25000"/>
              <a:buFont typeface="Calibri"/>
              <a:buNone/>
            </a:pPr>
            <a:r>
              <a:rPr b="0" i="0" lang="en" sz="2400" u="none" cap="none" strike="noStrike">
                <a:solidFill>
                  <a:schemeClr val="dk1"/>
                </a:solidFill>
                <a:latin typeface="Calibri"/>
                <a:ea typeface="Calibri"/>
                <a:cs typeface="Calibri"/>
                <a:sym typeface="Calibri"/>
              </a:rPr>
              <a:t>Centroid Models</a:t>
            </a:r>
          </a:p>
        </p:txBody>
      </p:sp>
      <p:sp>
        <p:nvSpPr>
          <p:cNvPr id="113" name="Shape 113"/>
          <p:cNvSpPr txBox="1"/>
          <p:nvPr/>
        </p:nvSpPr>
        <p:spPr>
          <a:xfrm>
            <a:off x="1077533" y="6048507"/>
            <a:ext cx="3127779" cy="492122"/>
          </a:xfrm>
          <a:prstGeom prst="rect">
            <a:avLst/>
          </a:prstGeom>
          <a:noFill/>
          <a:ln>
            <a:noFill/>
          </a:ln>
        </p:spPr>
        <p:txBody>
          <a:bodyPr anchorCtr="0" anchor="t" bIns="45700" lIns="91425" rIns="91425" tIns="45700">
            <a:noAutofit/>
          </a:bodyPr>
          <a:lstStyle/>
          <a:p>
            <a:pPr indent="-381000" lvl="0" marL="457200" marR="0" rtl="0" algn="l">
              <a:lnSpc>
                <a:spcPct val="115000"/>
              </a:lnSpc>
              <a:spcBef>
                <a:spcPts val="0"/>
              </a:spcBef>
              <a:spcAft>
                <a:spcPts val="0"/>
              </a:spcAft>
              <a:buClr>
                <a:srgbClr val="FFFFFF"/>
              </a:buClr>
              <a:buSzPct val="100000"/>
              <a:buFont typeface="Calibri"/>
              <a:buChar char="●"/>
            </a:pPr>
            <a:r>
              <a:rPr b="0" i="0" lang="en" sz="2400" u="none" cap="none" strike="noStrike">
                <a:solidFill>
                  <a:schemeClr val="dk1"/>
                </a:solidFill>
                <a:latin typeface="Calibri"/>
                <a:ea typeface="Calibri"/>
                <a:cs typeface="Calibri"/>
                <a:sym typeface="Calibri"/>
              </a:rPr>
              <a:t>Distribution Models</a:t>
            </a:r>
          </a:p>
        </p:txBody>
      </p:sp>
      <p:sp>
        <p:nvSpPr>
          <p:cNvPr id="114" name="Shape 114"/>
          <p:cNvSpPr txBox="1"/>
          <p:nvPr/>
        </p:nvSpPr>
        <p:spPr>
          <a:xfrm>
            <a:off x="8112932" y="6114478"/>
            <a:ext cx="2199640" cy="492122"/>
          </a:xfrm>
          <a:prstGeom prst="rect">
            <a:avLst/>
          </a:prstGeom>
          <a:noFill/>
          <a:ln>
            <a:noFill/>
          </a:ln>
        </p:spPr>
        <p:txBody>
          <a:bodyPr anchorCtr="0" anchor="t" bIns="45700" lIns="91425" rIns="91425" tIns="45700">
            <a:noAutofit/>
          </a:bodyPr>
          <a:lstStyle/>
          <a:p>
            <a:pPr indent="0" lvl="0" marL="76200" marR="0" rtl="0" algn="l">
              <a:lnSpc>
                <a:spcPct val="115000"/>
              </a:lnSpc>
              <a:spcBef>
                <a:spcPts val="0"/>
              </a:spcBef>
              <a:spcAft>
                <a:spcPts val="0"/>
              </a:spcAft>
              <a:buClr>
                <a:srgbClr val="FFFFFF"/>
              </a:buClr>
              <a:buSzPct val="25000"/>
              <a:buFont typeface="Calibri"/>
              <a:buNone/>
            </a:pPr>
            <a:r>
              <a:rPr b="0" i="0" lang="en" sz="2400" u="none" cap="none" strike="noStrike">
                <a:solidFill>
                  <a:schemeClr val="dk1"/>
                </a:solidFill>
                <a:latin typeface="Calibri"/>
                <a:ea typeface="Calibri"/>
                <a:cs typeface="Calibri"/>
                <a:sym typeface="Calibri"/>
              </a:rPr>
              <a:t>Density Models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Result for parameter choosing</a:t>
            </a:r>
          </a:p>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cxnSp>
        <p:nvCxnSpPr>
          <p:cNvPr id="424" name="Shape 424"/>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425" name="Shape 425"/>
          <p:cNvSpPr txBox="1"/>
          <p:nvPr/>
        </p:nvSpPr>
        <p:spPr>
          <a:xfrm>
            <a:off x="165925" y="4888875"/>
            <a:ext cx="10938599" cy="1792500"/>
          </a:xfrm>
          <a:prstGeom prst="rect">
            <a:avLst/>
          </a:prstGeom>
          <a:noFill/>
          <a:ln>
            <a:noFill/>
          </a:ln>
        </p:spPr>
        <p:txBody>
          <a:bodyPr anchorCtr="0" anchor="t" bIns="91425" lIns="91425" rIns="91425" tIns="91425">
            <a:noAutofit/>
          </a:bodyPr>
          <a:lstStyle/>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In figure 16, according to heuristic, the Eps = 31 and MinLns = 5-7, the real optimal Eps is 30 and MinLns is 6. </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In figure 19, according to heuristic, the Eps = 21 and MinLns is about 8, the real optimal Eps is 27 and MinLns is 9. </a:t>
            </a:r>
          </a:p>
        </p:txBody>
      </p:sp>
      <p:sp>
        <p:nvSpPr>
          <p:cNvPr id="426" name="Shape 426"/>
          <p:cNvSpPr txBox="1"/>
          <p:nvPr/>
        </p:nvSpPr>
        <p:spPr>
          <a:xfrm>
            <a:off x="400350" y="1048450"/>
            <a:ext cx="6219599" cy="4890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3000" u="none" cap="none" strike="noStrike">
              <a:solidFill>
                <a:schemeClr val="dk1"/>
              </a:solidFill>
              <a:latin typeface="Calibri"/>
              <a:ea typeface="Calibri"/>
              <a:cs typeface="Calibri"/>
              <a:sym typeface="Calibri"/>
            </a:endParaRPr>
          </a:p>
        </p:txBody>
      </p:sp>
      <p:pic>
        <p:nvPicPr>
          <p:cNvPr id="427" name="Shape 427"/>
          <p:cNvPicPr preferRelativeResize="0"/>
          <p:nvPr/>
        </p:nvPicPr>
        <p:blipFill rotWithShape="1">
          <a:blip r:embed="rId3">
            <a:alphaModFix/>
          </a:blip>
          <a:srcRect b="0" l="0" r="0" t="0"/>
          <a:stretch/>
        </p:blipFill>
        <p:spPr>
          <a:xfrm>
            <a:off x="400337" y="1398724"/>
            <a:ext cx="10715118" cy="31282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3600" u="none" cap="none" strike="noStrike">
                <a:solidFill>
                  <a:schemeClr val="dk1"/>
                </a:solidFill>
                <a:latin typeface="Calibri"/>
                <a:ea typeface="Calibri"/>
                <a:cs typeface="Calibri"/>
                <a:sym typeface="Calibri"/>
              </a:rPr>
              <a:t>Clustering quality Measure</a:t>
            </a:r>
          </a:p>
          <a:p>
            <a:pPr indent="0" lvl="0" marL="0" marR="0" rtl="0" algn="l">
              <a:lnSpc>
                <a:spcPct val="100000"/>
              </a:lnSpc>
              <a:spcBef>
                <a:spcPts val="0"/>
              </a:spcBef>
              <a:spcAft>
                <a:spcPts val="0"/>
              </a:spcAft>
              <a:buClr>
                <a:schemeClr val="dk1"/>
              </a:buClr>
              <a:buSzPct val="25000"/>
              <a:buFont typeface="Arial"/>
              <a:buNone/>
            </a:pPr>
            <a:r>
              <a:t/>
            </a:r>
            <a:endParaRPr b="1"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cxnSp>
        <p:nvCxnSpPr>
          <p:cNvPr id="433" name="Shape 433"/>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434" name="Shape 434"/>
          <p:cNvSpPr txBox="1"/>
          <p:nvPr/>
        </p:nvSpPr>
        <p:spPr>
          <a:xfrm>
            <a:off x="217275" y="1072825"/>
            <a:ext cx="6219599" cy="4890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3000" u="none" cap="none" strike="noStrike">
              <a:solidFill>
                <a:schemeClr val="dk1"/>
              </a:solidFill>
              <a:latin typeface="Calibri"/>
              <a:ea typeface="Calibri"/>
              <a:cs typeface="Calibri"/>
              <a:sym typeface="Calibri"/>
            </a:endParaRPr>
          </a:p>
        </p:txBody>
      </p:sp>
      <p:pic>
        <p:nvPicPr>
          <p:cNvPr id="435" name="Shape 435"/>
          <p:cNvPicPr preferRelativeResize="0"/>
          <p:nvPr/>
        </p:nvPicPr>
        <p:blipFill rotWithShape="1">
          <a:blip r:embed="rId3">
            <a:alphaModFix/>
          </a:blip>
          <a:srcRect b="0" l="0" r="0" t="0"/>
          <a:stretch/>
        </p:blipFill>
        <p:spPr>
          <a:xfrm>
            <a:off x="551562" y="1597825"/>
            <a:ext cx="8562975" cy="2819400"/>
          </a:xfrm>
          <a:prstGeom prst="rect">
            <a:avLst/>
          </a:prstGeom>
          <a:noFill/>
          <a:ln>
            <a:noFill/>
          </a:ln>
        </p:spPr>
      </p:pic>
      <p:sp>
        <p:nvSpPr>
          <p:cNvPr id="436" name="Shape 436"/>
          <p:cNvSpPr txBox="1"/>
          <p:nvPr/>
        </p:nvSpPr>
        <p:spPr>
          <a:xfrm>
            <a:off x="165925" y="4888875"/>
            <a:ext cx="11595000" cy="1792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Since there is no well-defined measure for density-based clustering method. In this paper, authors defined QMeasure, which consists of two parts. The first part is Sum of Squared Error(SSE). In addition to the SSE, they also considered the noise penalty to penalize incorrectly classified noises.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Result for QMeasure</a:t>
            </a:r>
          </a:p>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cxnSp>
        <p:nvCxnSpPr>
          <p:cNvPr id="442" name="Shape 442"/>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pic>
        <p:nvPicPr>
          <p:cNvPr id="443" name="Shape 443"/>
          <p:cNvPicPr preferRelativeResize="0"/>
          <p:nvPr/>
        </p:nvPicPr>
        <p:blipFill rotWithShape="1">
          <a:blip r:embed="rId3">
            <a:alphaModFix/>
          </a:blip>
          <a:srcRect b="0" l="0" r="0" t="0"/>
          <a:stretch/>
        </p:blipFill>
        <p:spPr>
          <a:xfrm>
            <a:off x="165925" y="1287425"/>
            <a:ext cx="11608650" cy="3267150"/>
          </a:xfrm>
          <a:prstGeom prst="rect">
            <a:avLst/>
          </a:prstGeom>
          <a:noFill/>
          <a:ln>
            <a:noFill/>
          </a:ln>
        </p:spPr>
      </p:pic>
      <p:sp>
        <p:nvSpPr>
          <p:cNvPr id="444" name="Shape 444"/>
          <p:cNvSpPr txBox="1"/>
          <p:nvPr/>
        </p:nvSpPr>
        <p:spPr>
          <a:xfrm>
            <a:off x="291600" y="4805175"/>
            <a:ext cx="11608800" cy="13172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Above figures shows the QMeasure as Eps and MinLns are varied. We can observe that QMeasure becomes nearly minimal when the optimal parameter values are used. The correlation between the actual clustering quality and QMeasure, is shown to be strong.</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sp>
        <p:nvSpPr>
          <p:cNvPr id="449" name="Shape 449"/>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Clustering Results</a:t>
            </a:r>
          </a:p>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cxnSp>
        <p:nvCxnSpPr>
          <p:cNvPr id="450" name="Shape 450"/>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451" name="Shape 451"/>
          <p:cNvSpPr txBox="1"/>
          <p:nvPr/>
        </p:nvSpPr>
        <p:spPr>
          <a:xfrm>
            <a:off x="165850" y="4776450"/>
            <a:ext cx="11608800" cy="13172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Above figures shows the clustering result for the given dataset. The result is valid and reasonable according to visual inspection and domain knowledge. </a:t>
            </a:r>
          </a:p>
        </p:txBody>
      </p:sp>
      <p:pic>
        <p:nvPicPr>
          <p:cNvPr id="452" name="Shape 452"/>
          <p:cNvPicPr preferRelativeResize="0"/>
          <p:nvPr/>
        </p:nvPicPr>
        <p:blipFill rotWithShape="1">
          <a:blip r:embed="rId3">
            <a:alphaModFix/>
          </a:blip>
          <a:srcRect b="0" l="0" r="0" t="0"/>
          <a:stretch/>
        </p:blipFill>
        <p:spPr>
          <a:xfrm>
            <a:off x="217273" y="1555675"/>
            <a:ext cx="3348701" cy="2693524"/>
          </a:xfrm>
          <a:prstGeom prst="rect">
            <a:avLst/>
          </a:prstGeom>
          <a:noFill/>
          <a:ln>
            <a:noFill/>
          </a:ln>
        </p:spPr>
      </p:pic>
      <p:pic>
        <p:nvPicPr>
          <p:cNvPr id="453" name="Shape 453"/>
          <p:cNvPicPr preferRelativeResize="0"/>
          <p:nvPr/>
        </p:nvPicPr>
        <p:blipFill rotWithShape="1">
          <a:blip r:embed="rId4">
            <a:alphaModFix/>
          </a:blip>
          <a:srcRect b="0" l="0" r="0" t="0"/>
          <a:stretch/>
        </p:blipFill>
        <p:spPr>
          <a:xfrm>
            <a:off x="4295901" y="1555675"/>
            <a:ext cx="3348700" cy="2723084"/>
          </a:xfrm>
          <a:prstGeom prst="rect">
            <a:avLst/>
          </a:prstGeom>
          <a:noFill/>
          <a:ln>
            <a:noFill/>
          </a:ln>
        </p:spPr>
      </p:pic>
      <p:pic>
        <p:nvPicPr>
          <p:cNvPr id="454" name="Shape 454"/>
          <p:cNvPicPr preferRelativeResize="0"/>
          <p:nvPr/>
        </p:nvPicPr>
        <p:blipFill rotWithShape="1">
          <a:blip r:embed="rId5">
            <a:alphaModFix/>
          </a:blip>
          <a:srcRect b="0" l="0" r="0" t="0"/>
          <a:stretch/>
        </p:blipFill>
        <p:spPr>
          <a:xfrm>
            <a:off x="8374525" y="1570450"/>
            <a:ext cx="3462063" cy="2693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sp>
        <p:nvSpPr>
          <p:cNvPr id="459" name="Shape 459"/>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Conclusions</a:t>
            </a:r>
          </a:p>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cxnSp>
        <p:nvCxnSpPr>
          <p:cNvPr id="460" name="Shape 460"/>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461" name="Shape 461"/>
          <p:cNvSpPr txBox="1"/>
          <p:nvPr/>
        </p:nvSpPr>
        <p:spPr>
          <a:xfrm>
            <a:off x="516050" y="1335275"/>
            <a:ext cx="9818399" cy="4006199"/>
          </a:xfrm>
          <a:prstGeom prst="rect">
            <a:avLst/>
          </a:prstGeom>
          <a:noFill/>
          <a:ln>
            <a:noFill/>
          </a:ln>
        </p:spPr>
        <p:txBody>
          <a:bodyPr anchorCtr="0" anchor="t" bIns="91425" lIns="91425" rIns="91425" tIns="91425">
            <a:noAutofit/>
          </a:bodyPr>
          <a:lstStyle/>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Proposed a novel framework, the partition-and-group framework, for clustering trajectories.</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Designed a formal trajectory partitioning algorithm using the minimum description length(MDL) principle.</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Proposed a density-based line-segment clustering algorithm.</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Investigated for parameter value selection and clustering quality measure.</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Demonstrated, by using various real data sets, that TRACLUS algorithm is very effective.</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Future Work</a:t>
            </a:r>
          </a:p>
          <a:p>
            <a:pPr indent="0" lvl="0" marL="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1"/>
              </a:solidFill>
              <a:latin typeface="Arial"/>
              <a:ea typeface="Arial"/>
              <a:cs typeface="Arial"/>
              <a:sym typeface="Arial"/>
            </a:endParaRPr>
          </a:p>
        </p:txBody>
      </p:sp>
      <p:cxnSp>
        <p:nvCxnSpPr>
          <p:cNvPr id="467" name="Shape 467"/>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
        <p:nvSpPr>
          <p:cNvPr id="468" name="Shape 468"/>
          <p:cNvSpPr txBox="1"/>
          <p:nvPr/>
        </p:nvSpPr>
        <p:spPr>
          <a:xfrm>
            <a:off x="484150" y="1271475"/>
            <a:ext cx="9818399" cy="4474231"/>
          </a:xfrm>
          <a:prstGeom prst="rect">
            <a:avLst/>
          </a:prstGeom>
          <a:noFill/>
          <a:ln>
            <a:noFill/>
          </a:ln>
        </p:spPr>
        <p:txBody>
          <a:bodyPr anchorCtr="0" anchor="t" bIns="91425" lIns="91425" rIns="91425" tIns="91425">
            <a:noAutofit/>
          </a:bodyPr>
          <a:lstStyle/>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Extensibility: to support undirected or weighted trajectories.</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Parameter Insensitivity: to make the algorithm more insensitive to parameter values.</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Efficiency: to improve the clustering performance by using an index to execute an neighborhood query.</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Movement Patterns:to extend the algorithm to support various types of movement patterns, especially circular motion, now only support straight motion.</a:t>
            </a:r>
          </a:p>
          <a:p>
            <a:pPr indent="-342900" lvl="0" marL="419100" marR="0" rtl="0" algn="l">
              <a:lnSpc>
                <a:spcPct val="100000"/>
              </a:lnSpc>
              <a:spcBef>
                <a:spcPts val="0"/>
              </a:spcBef>
              <a:spcAft>
                <a:spcPts val="0"/>
              </a:spcAft>
              <a:buClr>
                <a:schemeClr val="dk1"/>
              </a:buClr>
              <a:buSzPct val="100000"/>
              <a:buFont typeface="Arial"/>
              <a:buChar char="•"/>
            </a:pPr>
            <a:r>
              <a:rPr b="0" i="0" lang="en" sz="2800" u="none" cap="none" strike="noStrike">
                <a:solidFill>
                  <a:schemeClr val="dk1"/>
                </a:solidFill>
                <a:latin typeface="Calibri"/>
                <a:ea typeface="Calibri"/>
                <a:cs typeface="Calibri"/>
                <a:sym typeface="Calibri"/>
              </a:rPr>
              <a:t>Temporal Information: to extend the algorithm to take account of temporal information during clustering.</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nvSpPr>
        <p:spPr>
          <a:xfrm>
            <a:off x="4135273" y="2320118"/>
            <a:ext cx="2906972" cy="707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4000" u="none" cap="none" strike="noStrike">
                <a:solidFill>
                  <a:srgbClr val="000000"/>
                </a:solidFill>
                <a:latin typeface="Arial"/>
                <a:ea typeface="Arial"/>
                <a:cs typeface="Arial"/>
                <a:sym typeface="Arial"/>
              </a:rPr>
              <a:t>Thank you !</a:t>
            </a:r>
          </a:p>
        </p:txBody>
      </p:sp>
      <p:sp>
        <p:nvSpPr>
          <p:cNvPr id="474" name="Shape 474"/>
          <p:cNvSpPr txBox="1"/>
          <p:nvPr/>
        </p:nvSpPr>
        <p:spPr>
          <a:xfrm>
            <a:off x="4599298" y="3373271"/>
            <a:ext cx="2634017" cy="707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4000" u="none" cap="none" strike="noStrike">
                <a:solidFill>
                  <a:srgbClr val="000000"/>
                </a:solidFill>
                <a:latin typeface="Arial"/>
                <a:ea typeface="Arial"/>
                <a:cs typeface="Arial"/>
                <a:sym typeface="Arial"/>
              </a:rPr>
              <a:t>Q&amp;A?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idx="1" type="body"/>
          </p:nvPr>
        </p:nvSpPr>
        <p:spPr>
          <a:xfrm>
            <a:off x="415600" y="1599983"/>
            <a:ext cx="11360700" cy="4555199"/>
          </a:xfrm>
          <a:prstGeom prst="rect">
            <a:avLst/>
          </a:prstGeom>
          <a:noFill/>
          <a:ln>
            <a:noFill/>
          </a:ln>
        </p:spPr>
        <p:txBody>
          <a:bodyPr anchorCtr="0" anchor="t" bIns="91425" lIns="91425" rIns="91425" tIns="91425">
            <a:noAutofit/>
          </a:bodyPr>
          <a:lstStyle/>
          <a:p>
            <a:pPr indent="-457200" lvl="0" marL="495300" marR="0" rtl="0" algn="l">
              <a:lnSpc>
                <a:spcPct val="115000"/>
              </a:lnSpc>
              <a:spcBef>
                <a:spcPts val="0"/>
              </a:spcBef>
              <a:spcAft>
                <a:spcPts val="0"/>
              </a:spcAft>
              <a:buClr>
                <a:schemeClr val="dk1"/>
              </a:buClr>
              <a:buSzPct val="100000"/>
              <a:buFont typeface="Arial"/>
              <a:buChar char="•"/>
            </a:pPr>
            <a:r>
              <a:rPr b="0" i="0" lang="en" sz="3000" u="none" cap="none" strike="noStrike">
                <a:solidFill>
                  <a:schemeClr val="dk1"/>
                </a:solidFill>
                <a:latin typeface="Calibri"/>
                <a:ea typeface="Calibri"/>
                <a:cs typeface="Calibri"/>
                <a:sym typeface="Calibri"/>
              </a:rPr>
              <a:t>Trajectory Clustering Algorithms</a:t>
            </a:r>
          </a:p>
          <a:p>
            <a:pPr indent="-457200" lvl="0" marL="495300" marR="0" rtl="0" algn="l">
              <a:lnSpc>
                <a:spcPct val="115000"/>
              </a:lnSpc>
              <a:spcBef>
                <a:spcPts val="600"/>
              </a:spcBef>
              <a:spcAft>
                <a:spcPts val="0"/>
              </a:spcAft>
              <a:buClr>
                <a:schemeClr val="dk1"/>
              </a:buClr>
              <a:buSzPct val="100000"/>
              <a:buFont typeface="Arial"/>
              <a:buChar char="•"/>
            </a:pPr>
            <a:r>
              <a:rPr b="0" i="0" lang="en" sz="3000" u="none" cap="none" strike="noStrike">
                <a:solidFill>
                  <a:schemeClr val="dk1"/>
                </a:solidFill>
                <a:latin typeface="Calibri"/>
                <a:ea typeface="Calibri"/>
                <a:cs typeface="Calibri"/>
                <a:sym typeface="Calibri"/>
              </a:rPr>
              <a:t>Sub-trajectories [</a:t>
            </a:r>
            <a:r>
              <a:rPr b="0" i="1" lang="en" sz="3000" u="none" cap="none" strike="noStrike">
                <a:solidFill>
                  <a:schemeClr val="dk1"/>
                </a:solidFill>
                <a:latin typeface="Calibri"/>
                <a:ea typeface="Calibri"/>
                <a:cs typeface="Calibri"/>
                <a:sym typeface="Calibri"/>
              </a:rPr>
              <a:t>Partition-and-group </a:t>
            </a:r>
            <a:r>
              <a:rPr b="0" i="0" lang="en" sz="3000" u="none" cap="none" strike="noStrike">
                <a:solidFill>
                  <a:schemeClr val="dk1"/>
                </a:solidFill>
                <a:latin typeface="Calibri"/>
                <a:ea typeface="Calibri"/>
                <a:cs typeface="Calibri"/>
                <a:sym typeface="Calibri"/>
              </a:rPr>
              <a:t>framework]</a:t>
            </a:r>
          </a:p>
          <a:p>
            <a:pPr indent="0" lvl="0" marL="0" marR="0" rtl="0" algn="l">
              <a:lnSpc>
                <a:spcPct val="115000"/>
              </a:lnSpc>
              <a:spcBef>
                <a:spcPts val="0"/>
              </a:spcBef>
              <a:spcAft>
                <a:spcPts val="0"/>
              </a:spcAft>
              <a:buClr>
                <a:schemeClr val="lt2"/>
              </a:buClr>
              <a:buSzPct val="25000"/>
              <a:buFont typeface="Arial"/>
              <a:buNone/>
            </a:pPr>
            <a:r>
              <a:t/>
            </a:r>
            <a:endParaRPr b="0" i="0" sz="1800" u="none" cap="none" strike="noStrike">
              <a:solidFill>
                <a:schemeClr val="dk1"/>
              </a:solidFill>
              <a:latin typeface="Arial"/>
              <a:ea typeface="Arial"/>
              <a:cs typeface="Arial"/>
              <a:sym typeface="Arial"/>
            </a:endParaRPr>
          </a:p>
        </p:txBody>
      </p:sp>
      <p:pic>
        <p:nvPicPr>
          <p:cNvPr id="121" name="Shape 121"/>
          <p:cNvPicPr preferRelativeResize="0"/>
          <p:nvPr/>
        </p:nvPicPr>
        <p:blipFill rotWithShape="1">
          <a:blip r:embed="rId3">
            <a:alphaModFix/>
          </a:blip>
          <a:srcRect b="0" l="0" r="0" t="0"/>
          <a:stretch/>
        </p:blipFill>
        <p:spPr>
          <a:xfrm>
            <a:off x="547300" y="3037350"/>
            <a:ext cx="4572000" cy="2727799"/>
          </a:xfrm>
          <a:prstGeom prst="rect">
            <a:avLst/>
          </a:prstGeom>
          <a:noFill/>
          <a:ln>
            <a:noFill/>
          </a:ln>
        </p:spPr>
      </p:pic>
      <p:pic>
        <p:nvPicPr>
          <p:cNvPr id="122" name="Shape 122"/>
          <p:cNvPicPr preferRelativeResize="0"/>
          <p:nvPr/>
        </p:nvPicPr>
        <p:blipFill rotWithShape="1">
          <a:blip r:embed="rId4">
            <a:alphaModFix/>
          </a:blip>
          <a:srcRect b="0" l="0" r="0" t="0"/>
          <a:stretch/>
        </p:blipFill>
        <p:spPr>
          <a:xfrm>
            <a:off x="5926350" y="2997749"/>
            <a:ext cx="4572000" cy="2727799"/>
          </a:xfrm>
          <a:prstGeom prst="rect">
            <a:avLst/>
          </a:prstGeom>
          <a:noFill/>
          <a:ln>
            <a:noFill/>
          </a:ln>
        </p:spPr>
      </p:pic>
      <p:sp>
        <p:nvSpPr>
          <p:cNvPr id="123" name="Shape 123"/>
          <p:cNvSpPr txBox="1"/>
          <p:nvPr>
            <p:ph type="title"/>
          </p:nvPr>
        </p:nvSpPr>
        <p:spPr>
          <a:xfrm>
            <a:off x="400360" y="273327"/>
            <a:ext cx="11360700" cy="7635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Introduction</a:t>
            </a:r>
          </a:p>
        </p:txBody>
      </p:sp>
      <p:cxnSp>
        <p:nvCxnSpPr>
          <p:cNvPr id="124" name="Shape 124"/>
          <p:cNvCxnSpPr/>
          <p:nvPr/>
        </p:nvCxnSpPr>
        <p:spPr>
          <a:xfrm>
            <a:off x="0" y="924729"/>
            <a:ext cx="12161400" cy="0"/>
          </a:xfrm>
          <a:prstGeom prst="straightConnector1">
            <a:avLst/>
          </a:prstGeom>
          <a:noFill/>
          <a:ln cap="flat" cmpd="sng" w="57150">
            <a:solidFill>
              <a:srgbClr val="9F590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00360" y="273327"/>
            <a:ext cx="11360800" cy="7635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Applications - Hurricane Forecasting</a:t>
            </a:r>
          </a:p>
        </p:txBody>
      </p:sp>
      <p:cxnSp>
        <p:nvCxnSpPr>
          <p:cNvPr id="130" name="Shape 130"/>
          <p:cNvCxnSpPr/>
          <p:nvPr/>
        </p:nvCxnSpPr>
        <p:spPr>
          <a:xfrm>
            <a:off x="0" y="924729"/>
            <a:ext cx="12161520" cy="0"/>
          </a:xfrm>
          <a:prstGeom prst="straightConnector1">
            <a:avLst/>
          </a:prstGeom>
          <a:noFill/>
          <a:ln cap="flat" cmpd="sng" w="57150">
            <a:solidFill>
              <a:srgbClr val="9F5900"/>
            </a:solidFill>
            <a:prstDash val="solid"/>
            <a:round/>
            <a:headEnd len="med" w="med" type="none"/>
            <a:tailEnd len="med" w="med" type="none"/>
          </a:ln>
        </p:spPr>
      </p:cxnSp>
      <p:sp>
        <p:nvSpPr>
          <p:cNvPr id="131" name="Shape 131" title="Typhoon Usagi Makes Landfall, Google Earth Cloud Animation">
            <a:hlinkClick r:id="rId3"/>
          </p:cNvPr>
          <p:cNvSpPr/>
          <p:nvPr/>
        </p:nvSpPr>
        <p:spPr>
          <a:xfrm>
            <a:off x="807737" y="1299825"/>
            <a:ext cx="10546023" cy="5207324"/>
          </a:xfrm>
          <a:prstGeom prst="rect">
            <a:avLst/>
          </a:prstGeom>
          <a:blipFill rotWithShape="1">
            <a:blip r:embed="rId4">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00360" y="273327"/>
            <a:ext cx="11360800" cy="7635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Applications - Bird Migration in North America</a:t>
            </a:r>
          </a:p>
        </p:txBody>
      </p:sp>
      <p:cxnSp>
        <p:nvCxnSpPr>
          <p:cNvPr id="137" name="Shape 137"/>
          <p:cNvCxnSpPr/>
          <p:nvPr/>
        </p:nvCxnSpPr>
        <p:spPr>
          <a:xfrm>
            <a:off x="0" y="924729"/>
            <a:ext cx="12161520" cy="0"/>
          </a:xfrm>
          <a:prstGeom prst="straightConnector1">
            <a:avLst/>
          </a:prstGeom>
          <a:noFill/>
          <a:ln cap="flat" cmpd="sng" w="57150">
            <a:solidFill>
              <a:srgbClr val="9F5900"/>
            </a:solidFill>
            <a:prstDash val="solid"/>
            <a:round/>
            <a:headEnd len="med" w="med" type="none"/>
            <a:tailEnd len="med" w="med" type="none"/>
          </a:ln>
        </p:spPr>
      </p:cxnSp>
      <p:sp>
        <p:nvSpPr>
          <p:cNvPr descr="Researchers track migrations of individual birds around the globe using satellite and GPS technology. This video, along with the video &quot;Bird migrations in Movebank: Eurasia&quot; shows the recorded movements of 1,654 individual birds that were tracked between 1992 and 2012. The data represent 58 species, over 2 million locations, and 276,800 tracking days. The movements are shown over the course of a single year—see the date in the lower left corner. The data used to make this video are stored at Movebank, an online database of animal tracking data (movebank.org). For more information contact support@movebank.org.  Species movements shown in this video, along with the video &quot;Bird migrations in Movebank: Eurasia&quot;, include Anas acuta, Anas clypeata, Anas crecca, Anas falcata, Anas formosa, Anas penelope, Anas platyrhynchos, Anas poecilorhyncha, Anas querquedula, Anas strepera, Anser albifrons, Anser cygnoides, Anser indicus, Aquila chrysaetos, Ardea alba, Asio flammeus, Aythya ferina, Branta leucopsis, Bubo bubo, Bucephala islandica, Calonectris diomedea, Cathartes aura, Ciconia ciconia, Clangula hyemalis, Coragyps atratus, Creagrus furcatus, Cygnus columbianus, Cygnus cygnus, Dendrocygna bicolor, Dendrocygna viduata, Eudyptes chrysocome, Falco peregrinus, Falco rusticolus, Grus canadensis, Gyps africanus, Gyps rueppellii, Haliaeetus leucocephalus, Larus brunnicephalus, Larus fuscus, Larus ichthyaetus, Neochen jubata, Netta rufina, Oenanthe oenanthe, Pandion haliaetus, Pelecanus erythrorhynchos, Phalacrocorax atriceps, Phalacrocorax carbo, Phoebastria irrorata, Phoenicopterus minor, Plectropterus gambensis, Pterodroma phaeopygia, Pygoscelis papua, Sarkidiornis melanotos, Somateria mollissima, Spheniscus magellanicus, Sula, Tadorna ferruginea, Torgos tracheliotus  Research leaders Emma Ådahl, S. Balanchandran, Yakup Sancar Baris, Nyambayar Batbayar, Peter Berthold, Richard Bierregaard, Keith Bildstein, Charles M. Bishop, Julio Blas, Sean Boyd, Patrick J. Butler, David Cabot, Sebastian M. Cruz, Peter Daszak, Lisa Davenport, Carlos DeMattos, Tim Dodman, Wolfgang Fiedler, Anna Gagliardo, Nicolas Gaidet, Andrei Gavrilov, Andrea Gehrold, Larry Griffin, Ward Hagemeijer, Everett E. Hanna, Nichola Hill, Richard Holland, Yuansheng Hou, Ausraful Islam, Sam A. Iverson, René Janssen, Weitao Ji, Michael Kaatz, Todd Katzner, Corinne Kendall, Tommy King, Bakary Kone, Andrea Kölzsch, Ulrich Köppen, Paul Leader, Fumin Lei, Steve Luby, Shiiwa Manu, Juan Masello, Carol McIntyre, Taej Mundkur, Tseveenmyadag Natsagodorjiin, Scott Newman, Peter Nye, Malik J. S. Peiris, Nikolai Petkov, Carolina B. Proaño, Diann Prosser, M.V. Subba Rao, Lu'ay El Sayed, Heiko Schmaljohann, Bena Smith, John Takekawa, Martin Wikelski, Xiangming Xiao, Zhi Xing, Mat Yamage, Baoping Yan, Kiraz Erciyas Yavuz, Ramunas Zydelis  Research supported by Arctic Goose Joint Venture, BBC, Busch Gardens and SeaWorld Conservation Fund, City of Lund Fund for the Protection of Animals, Conservation Food and Health Foundation, COWRIE, Department of Energy and Climate Change, Disney Worldwide Conservation Fund, Environment Canada, Femern A/S, Food and Agriculture Organization of the United Nations, Galapagos National Park, Hawk Mountain Sanctuary, Heritage Lottery Fund, Marie Curie Actions, Max Planck Institute for Ornithology, Microwave Telemetry, Inc., National Geographic Society, National Park Service, National Science Foundation, Netherlands Institute for Ecology, Ontario Federation of Anglers and Hunters, Princeton University, Provincie Limburg, Scottish Natural Heritage, Solway Coast Area of Outstanding Natural Beauty Sustainable Development Fund, Spanish Ministry of Science, State Science Foundation of Baden-Württemberg, Storchenhof Loburg, The Canadian Wildlife Service, The Explorer's Club, The Family of Sarkis and Bobbye Acopian, The Peregrine Fund, The Webless Migratory Game Bird Fund, US Fish and Wildlife Service, US Geological Survey, Washington State Department of Fish and Wildlife, Wildfowl and Wetlands Trust, Wildlife Habitat Canada  Created by Sarah Davidson and Bart Kranstauber.  Image credit: Blue Marble—Next Generation was produced by Reto Stöckli, NASA Earth Observatory (NASA Goddard Space Flight Center)." id="138" name="Shape 138" title="Bird migrations in Movebank: Americas">
            <a:hlinkClick r:id="rId3"/>
          </p:cNvPr>
          <p:cNvSpPr/>
          <p:nvPr/>
        </p:nvSpPr>
        <p:spPr>
          <a:xfrm>
            <a:off x="2387000" y="1166950"/>
            <a:ext cx="7417975" cy="5563475"/>
          </a:xfrm>
          <a:prstGeom prst="rect">
            <a:avLst/>
          </a:prstGeom>
          <a:blipFill rotWithShape="1">
            <a:blip r:embed="rId4">
              <a:alphaModFix/>
            </a:blip>
            <a:stretch>
              <a:fillRect b="0" l="0" r="0" t="0"/>
            </a:stretch>
          </a:blip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00359" y="189306"/>
            <a:ext cx="11360700" cy="763500"/>
          </a:xfrm>
          <a:prstGeom prst="rect">
            <a:avLst/>
          </a:prstGeom>
          <a:noFill/>
          <a:ln>
            <a:noFill/>
          </a:ln>
        </p:spPr>
        <p:txBody>
          <a:bodyPr anchorCtr="0" anchor="t" bIns="121900" lIns="121900" rIns="121900" tIns="121900">
            <a:noAutofit/>
          </a:bodyPr>
          <a:lstStyle/>
          <a:p>
            <a:pPr indent="0" lvl="0" marL="0" marR="0" rtl="0" algn="ctr">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Contents</a:t>
            </a:r>
          </a:p>
        </p:txBody>
      </p:sp>
      <p:sp>
        <p:nvSpPr>
          <p:cNvPr id="144" name="Shape 144"/>
          <p:cNvSpPr txBox="1"/>
          <p:nvPr>
            <p:ph idx="1" type="body"/>
          </p:nvPr>
        </p:nvSpPr>
        <p:spPr>
          <a:xfrm>
            <a:off x="527533" y="1536633"/>
            <a:ext cx="11248799" cy="4555199"/>
          </a:xfrm>
          <a:prstGeom prst="rect">
            <a:avLst/>
          </a:prstGeom>
          <a:noFill/>
          <a:ln>
            <a:noFill/>
          </a:ln>
        </p:spPr>
        <p:txBody>
          <a:bodyPr anchorCtr="0" anchor="t" bIns="121900" lIns="121900" rIns="121900" tIns="121900">
            <a:noAutofit/>
          </a:bodyPr>
          <a:lstStyle/>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Introduction</a:t>
            </a:r>
          </a:p>
          <a:p>
            <a:pPr indent="-596884" lvl="0" marL="609584" marR="0" rtl="0" algn="l">
              <a:lnSpc>
                <a:spcPct val="115000"/>
              </a:lnSpc>
              <a:spcBef>
                <a:spcPts val="0"/>
              </a:spcBef>
              <a:spcAft>
                <a:spcPts val="0"/>
              </a:spcAft>
              <a:buClr>
                <a:srgbClr val="000000"/>
              </a:buClr>
              <a:buSzPct val="100000"/>
              <a:buFont typeface="Arial"/>
              <a:buAutoNum type="arabicPeriod"/>
            </a:pPr>
            <a:r>
              <a:rPr b="1" i="0" lang="en" sz="3600" u="none" cap="none" strike="noStrike">
                <a:solidFill>
                  <a:schemeClr val="dk1"/>
                </a:solidFill>
                <a:latin typeface="Calibri"/>
                <a:ea typeface="Calibri"/>
                <a:cs typeface="Calibri"/>
                <a:sym typeface="Calibri"/>
              </a:rPr>
              <a:t>Design Overview</a:t>
            </a:r>
          </a:p>
          <a:p>
            <a:pPr indent="-596884" lvl="0" marL="609584" marR="0" rtl="0" algn="l">
              <a:lnSpc>
                <a:spcPct val="115000"/>
              </a:lnSpc>
              <a:spcBef>
                <a:spcPts val="0"/>
              </a:spcBef>
              <a:spcAft>
                <a:spcPts val="0"/>
              </a:spcAft>
              <a:buClr>
                <a:schemeClr val="dk1"/>
              </a:buClr>
              <a:buSzPct val="93750"/>
              <a:buFont typeface="Arial"/>
              <a:buAutoNum type="arabicPeriod"/>
            </a:pPr>
            <a:r>
              <a:rPr b="0" i="0" lang="en" sz="3000" u="none" cap="none" strike="noStrike">
                <a:solidFill>
                  <a:schemeClr val="dk1"/>
                </a:solidFill>
                <a:latin typeface="Calibri"/>
                <a:ea typeface="Calibri"/>
                <a:cs typeface="Calibri"/>
                <a:sym typeface="Calibri"/>
              </a:rPr>
              <a:t>Trajectory Partition</a:t>
            </a:r>
          </a:p>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Line Segment Clustering</a:t>
            </a:r>
          </a:p>
          <a:p>
            <a:pPr indent="-596884" lvl="0" marL="609584" marR="0" rtl="0" algn="l">
              <a:lnSpc>
                <a:spcPct val="115000"/>
              </a:lnSpc>
              <a:spcBef>
                <a:spcPts val="0"/>
              </a:spcBef>
              <a:spcAft>
                <a:spcPts val="0"/>
              </a:spcAft>
              <a:buClr>
                <a:schemeClr val="dk1"/>
              </a:buClr>
              <a:buSzPct val="100000"/>
              <a:buFont typeface="Arial"/>
              <a:buAutoNum type="arabicPeriod"/>
            </a:pPr>
            <a:r>
              <a:rPr b="0" i="0" lang="en" sz="3000" u="none" cap="none" strike="noStrike">
                <a:solidFill>
                  <a:schemeClr val="dk1"/>
                </a:solidFill>
                <a:latin typeface="Calibri"/>
                <a:ea typeface="Calibri"/>
                <a:cs typeface="Calibri"/>
                <a:sym typeface="Calibri"/>
              </a:rPr>
              <a:t>Results and Conclusions</a:t>
            </a:r>
          </a:p>
        </p:txBody>
      </p:sp>
      <p:cxnSp>
        <p:nvCxnSpPr>
          <p:cNvPr id="145" name="Shape 145"/>
          <p:cNvCxnSpPr/>
          <p:nvPr/>
        </p:nvCxnSpPr>
        <p:spPr>
          <a:xfrm>
            <a:off x="0" y="833287"/>
            <a:ext cx="12161400" cy="0"/>
          </a:xfrm>
          <a:prstGeom prst="straightConnector1">
            <a:avLst/>
          </a:prstGeom>
          <a:noFill/>
          <a:ln cap="flat" cmpd="sng" w="57150">
            <a:solidFill>
              <a:srgbClr val="9F5900"/>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00360" y="273327"/>
            <a:ext cx="11360800" cy="7635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Partition-and-Group Framework</a:t>
            </a:r>
          </a:p>
        </p:txBody>
      </p:sp>
      <p:pic>
        <p:nvPicPr>
          <p:cNvPr id="151" name="Shape 151"/>
          <p:cNvPicPr preferRelativeResize="0"/>
          <p:nvPr/>
        </p:nvPicPr>
        <p:blipFill rotWithShape="1">
          <a:blip r:embed="rId3">
            <a:alphaModFix/>
          </a:blip>
          <a:srcRect b="0" l="0" r="0" t="0"/>
          <a:stretch/>
        </p:blipFill>
        <p:spPr>
          <a:xfrm>
            <a:off x="1837426" y="1379220"/>
            <a:ext cx="8517143" cy="4719828"/>
          </a:xfrm>
          <a:prstGeom prst="rect">
            <a:avLst/>
          </a:prstGeom>
          <a:noFill/>
          <a:ln>
            <a:noFill/>
          </a:ln>
        </p:spPr>
      </p:pic>
      <p:cxnSp>
        <p:nvCxnSpPr>
          <p:cNvPr id="152" name="Shape 152"/>
          <p:cNvCxnSpPr/>
          <p:nvPr/>
        </p:nvCxnSpPr>
        <p:spPr>
          <a:xfrm>
            <a:off x="0" y="924729"/>
            <a:ext cx="12161520" cy="0"/>
          </a:xfrm>
          <a:prstGeom prst="straightConnector1">
            <a:avLst/>
          </a:prstGeom>
          <a:noFill/>
          <a:ln cap="flat" cmpd="sng" w="57150">
            <a:solidFill>
              <a:srgbClr val="9F5900"/>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00360" y="273327"/>
            <a:ext cx="11360800" cy="7635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3600" u="none" cap="none" strike="noStrike">
                <a:solidFill>
                  <a:schemeClr val="dk1"/>
                </a:solidFill>
                <a:latin typeface="Calibri"/>
                <a:ea typeface="Calibri"/>
                <a:cs typeface="Calibri"/>
                <a:sym typeface="Calibri"/>
              </a:rPr>
              <a:t>TRACLUS</a:t>
            </a:r>
          </a:p>
        </p:txBody>
      </p:sp>
      <p:cxnSp>
        <p:nvCxnSpPr>
          <p:cNvPr id="158" name="Shape 158"/>
          <p:cNvCxnSpPr/>
          <p:nvPr/>
        </p:nvCxnSpPr>
        <p:spPr>
          <a:xfrm>
            <a:off x="0" y="924729"/>
            <a:ext cx="12161520" cy="0"/>
          </a:xfrm>
          <a:prstGeom prst="straightConnector1">
            <a:avLst/>
          </a:prstGeom>
          <a:noFill/>
          <a:ln cap="flat" cmpd="sng" w="57150">
            <a:solidFill>
              <a:srgbClr val="9F5900"/>
            </a:solidFill>
            <a:prstDash val="solid"/>
            <a:round/>
            <a:headEnd len="med" w="med" type="none"/>
            <a:tailEnd len="med" w="med" type="none"/>
          </a:ln>
        </p:spPr>
      </p:cxnSp>
      <p:grpSp>
        <p:nvGrpSpPr>
          <p:cNvPr id="159" name="Shape 159"/>
          <p:cNvGrpSpPr/>
          <p:nvPr/>
        </p:nvGrpSpPr>
        <p:grpSpPr>
          <a:xfrm>
            <a:off x="1295865" y="2047290"/>
            <a:ext cx="9600262" cy="4726850"/>
            <a:chOff x="4024" y="634070"/>
            <a:chExt cx="9600262" cy="4726850"/>
          </a:xfrm>
        </p:grpSpPr>
        <p:sp>
          <p:nvSpPr>
            <p:cNvPr id="160" name="Shape 160"/>
            <p:cNvSpPr/>
            <p:nvPr/>
          </p:nvSpPr>
          <p:spPr>
            <a:xfrm>
              <a:off x="4024" y="1940655"/>
              <a:ext cx="2667270" cy="2199939"/>
            </a:xfrm>
            <a:prstGeom prst="roundRect">
              <a:avLst>
                <a:gd fmla="val 10000" name="adj"/>
              </a:avLst>
            </a:prstGeom>
            <a:solidFill>
              <a:schemeClr val="lt1">
                <a:alpha val="89411"/>
              </a:schemeClr>
            </a:solidFill>
            <a:ln cap="flat" cmpd="sng" w="25400">
              <a:solidFill>
                <a:schemeClr val="accent5"/>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
          <p:nvSpPr>
            <p:cNvPr id="161" name="Shape 161"/>
            <p:cNvSpPr txBox="1"/>
            <p:nvPr/>
          </p:nvSpPr>
          <p:spPr>
            <a:xfrm>
              <a:off x="54651" y="1991282"/>
              <a:ext cx="2566016" cy="1627269"/>
            </a:xfrm>
            <a:prstGeom prst="rect">
              <a:avLst/>
            </a:prstGeom>
            <a:noFill/>
            <a:ln>
              <a:noFill/>
            </a:ln>
          </p:spPr>
          <p:txBody>
            <a:bodyPr anchorCtr="0" anchor="t" bIns="51425" lIns="51425" rIns="51425" tIns="51425">
              <a:noAutofit/>
            </a:bodyPr>
            <a:lstStyle/>
            <a:p>
              <a:pPr indent="-228600" lvl="1" marL="228600" marR="0" rtl="0" algn="l">
                <a:lnSpc>
                  <a:spcPct val="90000"/>
                </a:lnSpc>
                <a:spcBef>
                  <a:spcPts val="0"/>
                </a:spcBef>
                <a:spcAft>
                  <a:spcPts val="0"/>
                </a:spcAft>
                <a:buClr>
                  <a:schemeClr val="dk1"/>
                </a:buClr>
                <a:buSzPct val="100000"/>
                <a:buFont typeface="Arial"/>
                <a:buChar char="•"/>
              </a:pPr>
              <a:r>
                <a:rPr b="0" i="0" lang="en" sz="2800" u="none" cap="none" strike="noStrike">
                  <a:solidFill>
                    <a:schemeClr val="dk1"/>
                  </a:solidFill>
                  <a:latin typeface="Arial"/>
                  <a:ea typeface="Arial"/>
                  <a:cs typeface="Arial"/>
                  <a:sym typeface="Arial"/>
                </a:rPr>
                <a:t>MDL Cost</a:t>
              </a:r>
            </a:p>
            <a:p>
              <a:pPr indent="-228600" lvl="1" marL="228600" marR="0" rtl="0" algn="l">
                <a:lnSpc>
                  <a:spcPct val="90000"/>
                </a:lnSpc>
                <a:spcBef>
                  <a:spcPts val="405"/>
                </a:spcBef>
                <a:spcAft>
                  <a:spcPts val="0"/>
                </a:spcAft>
                <a:buClr>
                  <a:schemeClr val="dk1"/>
                </a:buClr>
                <a:buSzPct val="100000"/>
                <a:buFont typeface="Arial"/>
                <a:buChar char="•"/>
              </a:pPr>
              <a:r>
                <a:rPr b="0" i="0" lang="en" sz="2800" u="none" cap="none" strike="noStrike">
                  <a:solidFill>
                    <a:schemeClr val="dk1"/>
                  </a:solidFill>
                  <a:latin typeface="Arial"/>
                  <a:ea typeface="Arial"/>
                  <a:cs typeface="Arial"/>
                  <a:sym typeface="Arial"/>
                </a:rPr>
                <a:t>Approx. Trajectory Partitioning</a:t>
              </a:r>
            </a:p>
          </p:txBody>
        </p:sp>
        <p:sp>
          <p:nvSpPr>
            <p:cNvPr id="162" name="Shape 162"/>
            <p:cNvSpPr/>
            <p:nvPr/>
          </p:nvSpPr>
          <p:spPr>
            <a:xfrm>
              <a:off x="1529324" y="2559300"/>
              <a:ext cx="2801620" cy="2801620"/>
            </a:xfrm>
            <a:custGeom>
              <a:pathLst>
                <a:path extrusionOk="0" h="120000" w="120000">
                  <a:moveTo>
                    <a:pt x="9675" y="88578"/>
                  </a:moveTo>
                  <a:lnTo>
                    <a:pt x="12450" y="87003"/>
                  </a:lnTo>
                  <a:lnTo>
                    <a:pt x="12450" y="87003"/>
                  </a:lnTo>
                  <a:cubicBezTo>
                    <a:pt x="21700" y="103291"/>
                    <a:pt x="38644" y="113711"/>
                    <a:pt x="57353" y="114618"/>
                  </a:cubicBezTo>
                  <a:cubicBezTo>
                    <a:pt x="76063" y="115524"/>
                    <a:pt x="93935" y="106791"/>
                    <a:pt x="104716" y="91473"/>
                  </a:cubicBezTo>
                  <a:lnTo>
                    <a:pt x="102873" y="90426"/>
                  </a:lnTo>
                  <a:lnTo>
                    <a:pt x="108937" y="87790"/>
                  </a:lnTo>
                  <a:lnTo>
                    <a:pt x="109347" y="94102"/>
                  </a:lnTo>
                  <a:lnTo>
                    <a:pt x="107503" y="93056"/>
                  </a:lnTo>
                  <a:lnTo>
                    <a:pt x="107503" y="93056"/>
                  </a:lnTo>
                  <a:cubicBezTo>
                    <a:pt x="96148" y="109373"/>
                    <a:pt x="77213" y="118721"/>
                    <a:pt x="57354" y="117812"/>
                  </a:cubicBezTo>
                  <a:cubicBezTo>
                    <a:pt x="37495" y="116903"/>
                    <a:pt x="19492" y="105865"/>
                    <a:pt x="9675" y="88578"/>
                  </a:cubicBezTo>
                  <a:close/>
                </a:path>
              </a:pathLst>
            </a:custGeom>
            <a:solidFill>
              <a:schemeClr val="accent5"/>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
          <p:nvSpPr>
            <p:cNvPr id="163" name="Shape 163"/>
            <p:cNvSpPr/>
            <p:nvPr/>
          </p:nvSpPr>
          <p:spPr>
            <a:xfrm>
              <a:off x="596750" y="3669178"/>
              <a:ext cx="2370905" cy="942829"/>
            </a:xfrm>
            <a:prstGeom prst="roundRect">
              <a:avLst>
                <a:gd fmla="val 10000" name="adj"/>
              </a:avLst>
            </a:prstGeom>
            <a:solidFill>
              <a:schemeClr val="accent5"/>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
          <p:nvSpPr>
            <p:cNvPr id="164" name="Shape 164"/>
            <p:cNvSpPr txBox="1"/>
            <p:nvPr/>
          </p:nvSpPr>
          <p:spPr>
            <a:xfrm>
              <a:off x="624366" y="3696794"/>
              <a:ext cx="2315676" cy="887600"/>
            </a:xfrm>
            <a:prstGeom prst="rect">
              <a:avLst/>
            </a:prstGeom>
            <a:noFill/>
            <a:ln>
              <a:noFill/>
            </a:ln>
          </p:spPr>
          <p:txBody>
            <a:bodyPr anchorCtr="0" anchor="ctr" bIns="31750" lIns="47625" rIns="47625" tIns="31750">
              <a:noAutofit/>
            </a:bodyPr>
            <a:lstStyle/>
            <a:p>
              <a:pPr indent="0" lvl="0" marL="0" marR="0" rtl="0" algn="ctr">
                <a:lnSpc>
                  <a:spcPct val="90000"/>
                </a:lnSpc>
                <a:spcBef>
                  <a:spcPts val="0"/>
                </a:spcBef>
                <a:spcAft>
                  <a:spcPts val="0"/>
                </a:spcAft>
                <a:buClr>
                  <a:schemeClr val="dk1"/>
                </a:buClr>
                <a:buSzPct val="25000"/>
                <a:buFont typeface="Arial"/>
                <a:buNone/>
              </a:pPr>
              <a:r>
                <a:rPr b="0" i="0" lang="en" sz="2800" u="none" cap="none" strike="noStrike">
                  <a:solidFill>
                    <a:schemeClr val="dk1"/>
                  </a:solidFill>
                  <a:latin typeface="Arial"/>
                  <a:ea typeface="Arial"/>
                  <a:cs typeface="Arial"/>
                  <a:sym typeface="Arial"/>
                </a:rPr>
                <a:t>Partitioning Phase</a:t>
              </a:r>
            </a:p>
          </p:txBody>
        </p:sp>
        <p:sp>
          <p:nvSpPr>
            <p:cNvPr id="165" name="Shape 165"/>
            <p:cNvSpPr/>
            <p:nvPr/>
          </p:nvSpPr>
          <p:spPr>
            <a:xfrm>
              <a:off x="3322339" y="1940655"/>
              <a:ext cx="2667270" cy="2199939"/>
            </a:xfrm>
            <a:prstGeom prst="roundRect">
              <a:avLst>
                <a:gd fmla="val 10000" name="adj"/>
              </a:avLst>
            </a:prstGeom>
            <a:solidFill>
              <a:schemeClr val="lt1">
                <a:alpha val="89411"/>
              </a:schemeClr>
            </a:solidFill>
            <a:ln cap="flat" cmpd="sng" w="25400">
              <a:solidFill>
                <a:srgbClr val="46EF57"/>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
          <p:nvSpPr>
            <p:cNvPr id="166" name="Shape 166"/>
            <p:cNvSpPr txBox="1"/>
            <p:nvPr/>
          </p:nvSpPr>
          <p:spPr>
            <a:xfrm>
              <a:off x="3372966" y="2462698"/>
              <a:ext cx="2566016" cy="1627269"/>
            </a:xfrm>
            <a:prstGeom prst="rect">
              <a:avLst/>
            </a:prstGeom>
            <a:noFill/>
            <a:ln>
              <a:noFill/>
            </a:ln>
          </p:spPr>
          <p:txBody>
            <a:bodyPr anchorCtr="0" anchor="t" bIns="51425" lIns="51425" rIns="51425" tIns="51425">
              <a:noAutofit/>
            </a:bodyPr>
            <a:lstStyle/>
            <a:p>
              <a:pPr indent="-228600" lvl="1" marL="228600" marR="0" rtl="0" algn="l">
                <a:lnSpc>
                  <a:spcPct val="90000"/>
                </a:lnSpc>
                <a:spcBef>
                  <a:spcPts val="0"/>
                </a:spcBef>
                <a:spcAft>
                  <a:spcPts val="0"/>
                </a:spcAft>
                <a:buClr>
                  <a:schemeClr val="dk1"/>
                </a:buClr>
                <a:buSzPct val="100000"/>
                <a:buFont typeface="Arial"/>
                <a:buChar char="•"/>
              </a:pPr>
              <a:r>
                <a:rPr b="0" i="0" lang="en" sz="2800" u="none" cap="none" strike="noStrike">
                  <a:solidFill>
                    <a:schemeClr val="dk1"/>
                  </a:solidFill>
                  <a:latin typeface="Arial"/>
                  <a:ea typeface="Arial"/>
                  <a:cs typeface="Arial"/>
                  <a:sym typeface="Arial"/>
                </a:rPr>
                <a:t>DBSCAN</a:t>
              </a:r>
            </a:p>
            <a:p>
              <a:pPr indent="-228600" lvl="1" marL="228600" marR="0" rtl="0" algn="l">
                <a:lnSpc>
                  <a:spcPct val="90000"/>
                </a:lnSpc>
                <a:spcBef>
                  <a:spcPts val="405"/>
                </a:spcBef>
                <a:spcAft>
                  <a:spcPts val="0"/>
                </a:spcAft>
                <a:buClr>
                  <a:schemeClr val="dk1"/>
                </a:buClr>
                <a:buSzPct val="100000"/>
                <a:buFont typeface="Arial"/>
                <a:buChar char="•"/>
              </a:pPr>
              <a:r>
                <a:rPr b="0" i="0" lang="en" sz="2800" u="none" cap="none" strike="noStrike">
                  <a:solidFill>
                    <a:schemeClr val="dk1"/>
                  </a:solidFill>
                  <a:latin typeface="Arial"/>
                  <a:ea typeface="Arial"/>
                  <a:cs typeface="Arial"/>
                  <a:sym typeface="Arial"/>
                </a:rPr>
                <a:t>Line Segment Clustering</a:t>
              </a:r>
            </a:p>
          </p:txBody>
        </p:sp>
        <p:sp>
          <p:nvSpPr>
            <p:cNvPr id="167" name="Shape 167"/>
            <p:cNvSpPr/>
            <p:nvPr/>
          </p:nvSpPr>
          <p:spPr>
            <a:xfrm>
              <a:off x="4825412" y="634070"/>
              <a:ext cx="3142438" cy="3142438"/>
            </a:xfrm>
            <a:custGeom>
              <a:pathLst>
                <a:path extrusionOk="0" h="120000" w="120000">
                  <a:moveTo>
                    <a:pt x="9474" y="31307"/>
                  </a:moveTo>
                  <a:lnTo>
                    <a:pt x="9474" y="31307"/>
                  </a:lnTo>
                  <a:cubicBezTo>
                    <a:pt x="19382" y="13859"/>
                    <a:pt x="37591" y="2759"/>
                    <a:pt x="57639" y="1943"/>
                  </a:cubicBezTo>
                  <a:cubicBezTo>
                    <a:pt x="77687" y="1128"/>
                    <a:pt x="96737" y="10714"/>
                    <a:pt x="108029" y="27300"/>
                  </a:cubicBezTo>
                  <a:lnTo>
                    <a:pt x="109673" y="26366"/>
                  </a:lnTo>
                  <a:lnTo>
                    <a:pt x="109288" y="32009"/>
                  </a:lnTo>
                  <a:lnTo>
                    <a:pt x="103903" y="29643"/>
                  </a:lnTo>
                  <a:lnTo>
                    <a:pt x="105547" y="28709"/>
                  </a:lnTo>
                  <a:lnTo>
                    <a:pt x="105547" y="28709"/>
                  </a:lnTo>
                  <a:cubicBezTo>
                    <a:pt x="94765" y="13015"/>
                    <a:pt x="76663" y="3977"/>
                    <a:pt x="57639" y="4790"/>
                  </a:cubicBezTo>
                  <a:cubicBezTo>
                    <a:pt x="38615" y="5603"/>
                    <a:pt x="21350" y="16154"/>
                    <a:pt x="11947" y="32711"/>
                  </a:cubicBezTo>
                  <a:close/>
                </a:path>
              </a:pathLst>
            </a:custGeom>
            <a:solidFill>
              <a:srgbClr val="ECFE40"/>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
          <p:nvSpPr>
            <p:cNvPr id="168" name="Shape 168"/>
            <p:cNvSpPr/>
            <p:nvPr/>
          </p:nvSpPr>
          <p:spPr>
            <a:xfrm>
              <a:off x="3915066" y="1469237"/>
              <a:ext cx="2370905" cy="942829"/>
            </a:xfrm>
            <a:prstGeom prst="roundRect">
              <a:avLst>
                <a:gd fmla="val 10000" name="adj"/>
              </a:avLst>
            </a:prstGeom>
            <a:solidFill>
              <a:srgbClr val="46EF57"/>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
          <p:nvSpPr>
            <p:cNvPr id="169" name="Shape 169"/>
            <p:cNvSpPr txBox="1"/>
            <p:nvPr/>
          </p:nvSpPr>
          <p:spPr>
            <a:xfrm>
              <a:off x="3942680" y="1496854"/>
              <a:ext cx="2315676" cy="887600"/>
            </a:xfrm>
            <a:prstGeom prst="rect">
              <a:avLst/>
            </a:prstGeom>
            <a:noFill/>
            <a:ln>
              <a:noFill/>
            </a:ln>
          </p:spPr>
          <p:txBody>
            <a:bodyPr anchorCtr="0" anchor="ctr" bIns="31750" lIns="47625" rIns="47625" tIns="31750">
              <a:noAutofit/>
            </a:bodyPr>
            <a:lstStyle/>
            <a:p>
              <a:pPr indent="0" lvl="0" marL="0" marR="0" rtl="0" algn="ctr">
                <a:lnSpc>
                  <a:spcPct val="90000"/>
                </a:lnSpc>
                <a:spcBef>
                  <a:spcPts val="0"/>
                </a:spcBef>
                <a:spcAft>
                  <a:spcPts val="0"/>
                </a:spcAft>
                <a:buClr>
                  <a:schemeClr val="dk1"/>
                </a:buClr>
                <a:buSzPct val="25000"/>
                <a:buFont typeface="Arial"/>
                <a:buNone/>
              </a:pPr>
              <a:r>
                <a:rPr b="0" i="0" lang="en" sz="2800" u="none" cap="none" strike="noStrike">
                  <a:solidFill>
                    <a:schemeClr val="dk1"/>
                  </a:solidFill>
                  <a:latin typeface="Arial"/>
                  <a:ea typeface="Arial"/>
                  <a:cs typeface="Arial"/>
                  <a:sym typeface="Arial"/>
                </a:rPr>
                <a:t>Grouping Phase</a:t>
              </a:r>
            </a:p>
          </p:txBody>
        </p:sp>
        <p:sp>
          <p:nvSpPr>
            <p:cNvPr id="170" name="Shape 170"/>
            <p:cNvSpPr/>
            <p:nvPr/>
          </p:nvSpPr>
          <p:spPr>
            <a:xfrm>
              <a:off x="6640653" y="1940655"/>
              <a:ext cx="2667270" cy="2199939"/>
            </a:xfrm>
            <a:prstGeom prst="roundRect">
              <a:avLst>
                <a:gd fmla="val 10000" name="adj"/>
              </a:avLst>
            </a:prstGeom>
            <a:solidFill>
              <a:schemeClr val="lt1">
                <a:alpha val="89411"/>
              </a:schemeClr>
            </a:solidFill>
            <a:ln cap="flat" cmpd="sng" w="25400">
              <a:solidFill>
                <a:srgbClr val="ECFE4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
          <p:nvSpPr>
            <p:cNvPr id="171" name="Shape 171"/>
            <p:cNvSpPr txBox="1"/>
            <p:nvPr/>
          </p:nvSpPr>
          <p:spPr>
            <a:xfrm>
              <a:off x="6691282" y="1991282"/>
              <a:ext cx="2566016" cy="1627269"/>
            </a:xfrm>
            <a:prstGeom prst="rect">
              <a:avLst/>
            </a:prstGeom>
            <a:noFill/>
            <a:ln>
              <a:noFill/>
            </a:ln>
          </p:spPr>
          <p:txBody>
            <a:bodyPr anchorCtr="0" anchor="t" bIns="51425" lIns="51425" rIns="51425" tIns="51425">
              <a:noAutofit/>
            </a:bodyPr>
            <a:lstStyle/>
            <a:p>
              <a:pPr indent="-228600" lvl="1" marL="228600" marR="0" rtl="0" algn="l">
                <a:lnSpc>
                  <a:spcPct val="90000"/>
                </a:lnSpc>
                <a:spcBef>
                  <a:spcPts val="0"/>
                </a:spcBef>
                <a:spcAft>
                  <a:spcPts val="0"/>
                </a:spcAft>
                <a:buClr>
                  <a:schemeClr val="dk1"/>
                </a:buClr>
                <a:buSzPct val="100000"/>
                <a:buFont typeface="Arial"/>
                <a:buChar char="•"/>
              </a:pPr>
              <a:r>
                <a:rPr b="0" i="0" lang="en" sz="2800" u="none" cap="none" strike="noStrike">
                  <a:solidFill>
                    <a:schemeClr val="dk1"/>
                  </a:solidFill>
                  <a:latin typeface="Arial"/>
                  <a:ea typeface="Arial"/>
                  <a:cs typeface="Arial"/>
                  <a:sym typeface="Arial"/>
                </a:rPr>
                <a:t>Avg. Direction Vector</a:t>
              </a:r>
            </a:p>
            <a:p>
              <a:pPr indent="-228600" lvl="1" marL="228600" marR="0" rtl="0" algn="l">
                <a:lnSpc>
                  <a:spcPct val="90000"/>
                </a:lnSpc>
                <a:spcBef>
                  <a:spcPts val="405"/>
                </a:spcBef>
                <a:spcAft>
                  <a:spcPts val="0"/>
                </a:spcAft>
                <a:buClr>
                  <a:schemeClr val="dk1"/>
                </a:buClr>
                <a:buSzPct val="100000"/>
                <a:buFont typeface="Arial"/>
                <a:buChar char="•"/>
              </a:pPr>
              <a:r>
                <a:rPr b="0" i="0" lang="en" sz="2800" u="none" cap="none" strike="noStrike">
                  <a:solidFill>
                    <a:schemeClr val="dk1"/>
                  </a:solidFill>
                  <a:latin typeface="Arial"/>
                  <a:ea typeface="Arial"/>
                  <a:cs typeface="Arial"/>
                  <a:sym typeface="Arial"/>
                </a:rPr>
                <a:t>Avg. Coordinate </a:t>
              </a:r>
            </a:p>
          </p:txBody>
        </p:sp>
        <p:sp>
          <p:nvSpPr>
            <p:cNvPr id="172" name="Shape 172"/>
            <p:cNvSpPr/>
            <p:nvPr/>
          </p:nvSpPr>
          <p:spPr>
            <a:xfrm>
              <a:off x="7233381" y="3669178"/>
              <a:ext cx="2370905" cy="942829"/>
            </a:xfrm>
            <a:prstGeom prst="roundRect">
              <a:avLst>
                <a:gd fmla="val 10000" name="adj"/>
              </a:avLst>
            </a:prstGeom>
            <a:solidFill>
              <a:srgbClr val="ECFE40"/>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
          <p:nvSpPr>
            <p:cNvPr id="173" name="Shape 173"/>
            <p:cNvSpPr txBox="1"/>
            <p:nvPr/>
          </p:nvSpPr>
          <p:spPr>
            <a:xfrm>
              <a:off x="7260996" y="3696794"/>
              <a:ext cx="2315676" cy="887600"/>
            </a:xfrm>
            <a:prstGeom prst="rect">
              <a:avLst/>
            </a:prstGeom>
            <a:noFill/>
            <a:ln>
              <a:noFill/>
            </a:ln>
          </p:spPr>
          <p:txBody>
            <a:bodyPr anchorCtr="0" anchor="ctr" bIns="31750" lIns="47625" rIns="47625" tIns="31750">
              <a:noAutofit/>
            </a:bodyPr>
            <a:lstStyle/>
            <a:p>
              <a:pPr indent="0" lvl="0" marL="0" marR="0" rtl="0" algn="ctr">
                <a:lnSpc>
                  <a:spcPct val="90000"/>
                </a:lnSpc>
                <a:spcBef>
                  <a:spcPts val="0"/>
                </a:spcBef>
                <a:spcAft>
                  <a:spcPts val="0"/>
                </a:spcAft>
                <a:buClr>
                  <a:schemeClr val="dk1"/>
                </a:buClr>
                <a:buSzPct val="25000"/>
                <a:buFont typeface="Arial"/>
                <a:buNone/>
              </a:pPr>
              <a:r>
                <a:rPr b="0" i="0" lang="en" sz="2800" u="none" cap="none" strike="noStrike">
                  <a:solidFill>
                    <a:schemeClr val="dk1"/>
                  </a:solidFill>
                  <a:latin typeface="Arial"/>
                  <a:ea typeface="Arial"/>
                  <a:cs typeface="Arial"/>
                  <a:sym typeface="Arial"/>
                </a:rPr>
                <a:t>Representative Trajectory</a:t>
              </a:r>
            </a:p>
          </p:txBody>
        </p:sp>
      </p:grpSp>
      <p:pic>
        <p:nvPicPr>
          <p:cNvPr id="174" name="Shape 174"/>
          <p:cNvPicPr preferRelativeResize="0"/>
          <p:nvPr/>
        </p:nvPicPr>
        <p:blipFill rotWithShape="1">
          <a:blip r:embed="rId3">
            <a:alphaModFix/>
          </a:blip>
          <a:srcRect b="0" l="0" r="0" t="0"/>
          <a:stretch/>
        </p:blipFill>
        <p:spPr>
          <a:xfrm>
            <a:off x="400360" y="1301023"/>
            <a:ext cx="5192936" cy="11312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