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7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8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22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Microsoft_Equation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33" r:id="rId3"/>
    <p:sldId id="394" r:id="rId4"/>
    <p:sldId id="397" r:id="rId5"/>
    <p:sldId id="398" r:id="rId6"/>
    <p:sldId id="399" r:id="rId7"/>
    <p:sldId id="400" r:id="rId8"/>
    <p:sldId id="401" r:id="rId9"/>
    <p:sldId id="376" r:id="rId10"/>
    <p:sldId id="414" r:id="rId11"/>
    <p:sldId id="404" r:id="rId12"/>
    <p:sldId id="405" r:id="rId13"/>
    <p:sldId id="417" r:id="rId14"/>
    <p:sldId id="418" r:id="rId15"/>
    <p:sldId id="420" r:id="rId16"/>
    <p:sldId id="421" r:id="rId17"/>
    <p:sldId id="415" r:id="rId18"/>
    <p:sldId id="377" r:id="rId19"/>
    <p:sldId id="407" r:id="rId20"/>
    <p:sldId id="409" r:id="rId21"/>
    <p:sldId id="411" r:id="rId22"/>
    <p:sldId id="422" r:id="rId23"/>
    <p:sldId id="423" r:id="rId24"/>
    <p:sldId id="424" r:id="rId25"/>
    <p:sldId id="425" r:id="rId26"/>
    <p:sldId id="426" r:id="rId27"/>
    <p:sldId id="427" r:id="rId28"/>
    <p:sldId id="392" r:id="rId29"/>
    <p:sldId id="412" r:id="rId30"/>
    <p:sldId id="428" r:id="rId31"/>
    <p:sldId id="430" r:id="rId32"/>
    <p:sldId id="431" r:id="rId33"/>
    <p:sldId id="432" r:id="rId34"/>
    <p:sldId id="434" r:id="rId35"/>
    <p:sldId id="435" r:id="rId36"/>
    <p:sldId id="436" r:id="rId37"/>
    <p:sldId id="439" r:id="rId38"/>
    <p:sldId id="438" r:id="rId39"/>
    <p:sldId id="440" r:id="rId40"/>
    <p:sldId id="441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5A6"/>
    <a:srgbClr val="336699"/>
    <a:srgbClr val="3366CC"/>
    <a:srgbClr val="FF0000"/>
    <a:srgbClr val="0000FF"/>
    <a:srgbClr val="DDDDDD"/>
    <a:srgbClr val="F0CAC0"/>
    <a:srgbClr val="EDB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152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1" Type="http://schemas.openxmlformats.org/officeDocument/2006/relationships/image" Target="../media/image13.wmf"/><Relationship Id="rId2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34.wmf"/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Relationship Id="rId2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DC935CCE-E4CD-144A-A9FB-0AE3031A2C3E}" type="datetimeFigureOut">
              <a:rPr lang="en-US"/>
              <a:pPr>
                <a:defRPr/>
              </a:pPr>
              <a:t>10/11/13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C5898A1B-BF17-DC43-A421-1EFF89A91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89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Figure 10.3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74C3B4-2A90-7F4B-9E0B-15A3F35D2B18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ECE8C4-2AE4-2E41-881A-3D9180D05355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E8E262-60A7-0040-9EAB-E6FF8A308AF6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8BF416-7CEC-1D44-97BF-650E987A0B33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325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54E95BA-FBFD-1A4E-98F8-0E3CC264BFE4}" type="slidenum">
              <a:rPr lang="en-US" sz="1200"/>
              <a:pPr algn="r" eaLnBrk="1" hangingPunct="1"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52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87B90F4-AEEC-B042-99B4-3AF9499769F1}" type="slidenum">
              <a:rPr lang="en-US" sz="1200"/>
              <a:pPr algn="r" eaLnBrk="1" hangingPunct="1"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734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8A0CE26-4A3D-B943-8FDD-9205444C08D9}" type="slidenum">
              <a:rPr lang="en-US" sz="1200"/>
              <a:pPr algn="r"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939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4870712C-9C6E-0848-80A6-F95B51F0D3FC}" type="slidenum">
              <a:rPr lang="en-US" sz="1200"/>
              <a:pPr algn="r" eaLnBrk="1" hangingPunct="1"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144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D4A4CCA-EA83-AD4C-A0BC-7F53A5C0D072}" type="slidenum">
              <a:rPr lang="en-US" sz="1200"/>
              <a:pPr algn="r" eaLnBrk="1" hangingPunct="1"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349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D39EBDF-11EF-A24E-8941-B21FA409A9B9}" type="slidenum">
              <a:rPr lang="en-US" sz="1200"/>
              <a:pPr algn="r" eaLnBrk="1" hangingPunct="1"/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38A754-0E55-8548-A880-8052A3DAC86D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AB32A23-84C4-A24C-847C-33C5D423421E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686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126B013-57B9-A847-983A-6FB3D3995EAA}" type="slidenum">
              <a:rPr lang="en-US" sz="1200"/>
              <a:pPr algn="r" eaLnBrk="1" hangingPunct="1"/>
              <a:t>30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706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A6165EF-1F9B-384F-9053-7398E04E34CA}" type="slidenum">
              <a:rPr lang="en-US" sz="1200"/>
              <a:pPr algn="r" eaLnBrk="1" hangingPunct="1"/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7270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C4CB3FC-9942-024D-8E69-66E4638B9CA2}" type="slidenum">
              <a:rPr lang="en-US" sz="1200"/>
              <a:pPr algn="r" eaLnBrk="1" hangingPunct="1"/>
              <a:t>32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072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3A4FCD2-27F7-8448-B512-515B4BC525D6}" type="slidenum">
              <a:rPr lang="en-US" sz="1200"/>
              <a:pPr algn="r"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3BC887-253C-A048-B703-9043DC6F953C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584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55E9ED0-92DD-C64B-BCB2-5451C8B8C22E}" type="slidenum">
              <a:rPr lang="en-US" sz="1200"/>
              <a:pPr algn="r"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789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8860C9A-2028-0641-A3E9-C1E66EA8F144}" type="slidenum">
              <a:rPr lang="en-US" sz="1200"/>
              <a:pPr algn="r"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99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AA117B2-1C19-8E46-9115-FBCBA79C3852}" type="slidenum">
              <a:rPr lang="en-US" sz="1200"/>
              <a:pPr algn="r"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198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9D88F8C-FF11-3A47-9B3E-0576C0800109}" type="slidenum">
              <a:rPr lang="en-US" sz="1200"/>
              <a:pPr algn="r"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DB6C7B-A889-3247-B56F-0C9EC9B1DD03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58815-40EC-5E45-8EB7-CA8DD827B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6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3507A-F9D7-144A-87AC-BAA5DF5BF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4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C43F0-ABB3-5744-BF16-C6E60980E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17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B54A2-867F-4D4B-B699-E6FB9D4C2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06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97F0E-E365-FA4B-81DC-E09D523BB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89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89948-7984-3B48-B114-F4A17A53A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23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33AF4-CD20-4B4D-9778-4D842C6FC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D1DBC-B1C4-3E44-A734-264AAE3B3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3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3727D-AE21-F74C-84AE-AAB8D3037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1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A1631-EF6F-4D4C-B8B9-C84A9B4B5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2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71F02-0CCC-9F43-B202-52FDE56A6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82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7C722-4902-B048-A495-559696A46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6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00D46-EE95-444E-903C-9B94D7793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67CFA-4109-EB41-B650-EE06656C4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4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14CEF-0222-CD43-A642-B54D07402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4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36E539DC-9C7C-2244-BE1B-B84DB2174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emf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2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13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14.w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2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8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2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9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20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emf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wmf"/><Relationship Id="rId12" Type="http://schemas.openxmlformats.org/officeDocument/2006/relationships/image" Target="../media/image2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3.w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28.w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29.wmf"/><Relationship Id="rId10" Type="http://schemas.openxmlformats.org/officeDocument/2006/relationships/oleObject" Target="../embeddings/oleObject12.bin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image" Target="../media/image34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27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31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32.w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33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emf"/><Relationship Id="rId3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emf"/><Relationship Id="rId3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oleObject" Target="../embeddings/oleObject17.bin"/><Relationship Id="rId5" Type="http://schemas.openxmlformats.org/officeDocument/2006/relationships/image" Target="../media/image41.wmf"/><Relationship Id="rId6" Type="http://schemas.openxmlformats.org/officeDocument/2006/relationships/oleObject" Target="../embeddings/Microsoft_Equation6.bin"/><Relationship Id="rId7" Type="http://schemas.openxmlformats.org/officeDocument/2006/relationships/image" Target="../media/image4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2.w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4.wmf"/><Relationship Id="rId5" Type="http://schemas.openxmlformats.org/officeDocument/2006/relationships/oleObject" Target="../embeddings/Microsoft_Equation4.bin"/><Relationship Id="rId6" Type="http://schemas.openxmlformats.org/officeDocument/2006/relationships/image" Target="../media/image5.wmf"/><Relationship Id="rId7" Type="http://schemas.openxmlformats.org/officeDocument/2006/relationships/oleObject" Target="../embeddings/Microsoft_Equation5.bin"/><Relationship Id="rId8" Type="http://schemas.openxmlformats.org/officeDocument/2006/relationships/image" Target="../media/image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Chapter 10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Refrigeration and Heat Pump Systems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4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sz="3200" b="1" u="sng">
                <a:latin typeface="Arial" charset="0"/>
              </a:rPr>
              <a:t>Features of </a:t>
            </a:r>
            <a:br>
              <a:rPr lang="en-US" sz="3200" b="1" u="sng">
                <a:latin typeface="Arial" charset="0"/>
              </a:rPr>
            </a:br>
            <a:r>
              <a:rPr lang="en-US" sz="3200" b="1" u="sng">
                <a:latin typeface="Arial" charset="0"/>
              </a:rPr>
              <a:t>Actual Vapor-Compression Cycle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03488"/>
            <a:ext cx="4081463" cy="305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699" name="Content Placeholder 3"/>
          <p:cNvSpPr>
            <a:spLocks noGrp="1"/>
          </p:cNvSpPr>
          <p:nvPr>
            <p:ph sz="half" idx="4294967295"/>
          </p:nvPr>
        </p:nvSpPr>
        <p:spPr>
          <a:xfrm>
            <a:off x="381000" y="1295400"/>
            <a:ext cx="8583613" cy="762000"/>
          </a:xfrm>
        </p:spPr>
        <p:txBody>
          <a:bodyPr/>
          <a:lstStyle/>
          <a:p>
            <a:pPr>
              <a:buClr>
                <a:srgbClr val="FF0000"/>
              </a:buClr>
              <a:buFont typeface="Arial" charset="0"/>
              <a:buChar char="►"/>
            </a:pPr>
            <a:r>
              <a:rPr lang="en-US" sz="2800">
                <a:latin typeface="Arial" charset="0"/>
              </a:rPr>
              <a:t>The COP decreases – primarily due to increasing compressor work input – as the</a:t>
            </a:r>
          </a:p>
        </p:txBody>
      </p:sp>
      <p:sp>
        <p:nvSpPr>
          <p:cNvPr id="67589" name="Content Placeholder 3"/>
          <p:cNvSpPr>
            <a:spLocks noGrp="1"/>
          </p:cNvSpPr>
          <p:nvPr>
            <p:ph sz="half" idx="4294967295"/>
          </p:nvPr>
        </p:nvSpPr>
        <p:spPr>
          <a:xfrm>
            <a:off x="304800" y="2209800"/>
            <a:ext cx="4724400" cy="3124200"/>
          </a:xfrm>
        </p:spPr>
        <p:txBody>
          <a:bodyPr/>
          <a:lstStyle/>
          <a:p>
            <a:pPr lvl="1">
              <a:buClr>
                <a:srgbClr val="0000FF"/>
              </a:buClr>
              <a:buFont typeface="Arial" charset="0"/>
              <a:buChar char="►"/>
            </a:pPr>
            <a:r>
              <a:rPr lang="en-US" sz="2600">
                <a:solidFill>
                  <a:srgbClr val="0000FF"/>
                </a:solidFill>
                <a:latin typeface="Arial" charset="0"/>
              </a:rPr>
              <a:t>temperature of the refrigerant</a:t>
            </a:r>
            <a:r>
              <a:rPr lang="en-US" sz="2600">
                <a:latin typeface="Arial" charset="0"/>
              </a:rPr>
              <a:t> passing through the evaporator </a:t>
            </a:r>
            <a:r>
              <a:rPr lang="en-US" sz="2600" b="1" i="1">
                <a:solidFill>
                  <a:srgbClr val="0000FF"/>
                </a:solidFill>
                <a:latin typeface="Arial" charset="0"/>
              </a:rPr>
              <a:t>is reduced</a:t>
            </a:r>
            <a:r>
              <a:rPr lang="en-US" sz="2600">
                <a:latin typeface="Arial" charset="0"/>
              </a:rPr>
              <a:t> relative to the temperature of the cold region, </a:t>
            </a:r>
            <a:r>
              <a:rPr lang="en-US" sz="2600" b="1" i="1">
                <a:latin typeface="Times New Roman" charset="0"/>
              </a:rPr>
              <a:t>T</a:t>
            </a:r>
            <a:r>
              <a:rPr lang="en-US" sz="2600" b="1" baseline="-25000">
                <a:latin typeface="Times New Roman" charset="0"/>
              </a:rPr>
              <a:t>C</a:t>
            </a:r>
            <a:r>
              <a:rPr lang="en-US" sz="2600">
                <a:latin typeface="Arial" charset="0"/>
              </a:rPr>
              <a:t>.</a:t>
            </a:r>
            <a:endParaRPr lang="en-US" sz="2600" baseline="-25000">
              <a:latin typeface="Arial" charset="0"/>
            </a:endParaRPr>
          </a:p>
          <a:p>
            <a:pPr lvl="1">
              <a:buClr>
                <a:srgbClr val="0000FF"/>
              </a:buClr>
              <a:buFont typeface="Arial" charset="0"/>
              <a:buChar char="►"/>
            </a:pPr>
            <a:r>
              <a:rPr lang="en-US" sz="2600">
                <a:solidFill>
                  <a:srgbClr val="0000FF"/>
                </a:solidFill>
                <a:latin typeface="Arial" charset="0"/>
              </a:rPr>
              <a:t>temperature of the refrigerant</a:t>
            </a:r>
            <a:r>
              <a:rPr lang="en-US" sz="2600">
                <a:latin typeface="Arial" charset="0"/>
              </a:rPr>
              <a:t> passing</a:t>
            </a:r>
            <a:endParaRPr lang="en-US" sz="2600" baseline="-25000">
              <a:latin typeface="Arial" charset="0"/>
            </a:endParaRP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1066800" y="5486400"/>
            <a:ext cx="79248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600">
                <a:cs typeface="+mn-cs"/>
              </a:rPr>
              <a:t>through the condenser </a:t>
            </a:r>
            <a:r>
              <a:rPr lang="en-US" sz="2600" b="1" i="1">
                <a:solidFill>
                  <a:srgbClr val="0000FF"/>
                </a:solidFill>
                <a:cs typeface="+mn-cs"/>
              </a:rPr>
              <a:t>is increased</a:t>
            </a:r>
            <a:r>
              <a:rPr lang="en-US" sz="2600">
                <a:cs typeface="+mn-cs"/>
              </a:rPr>
              <a:t> relative to the temperature of the warm region, </a:t>
            </a:r>
            <a:r>
              <a:rPr lang="en-US" sz="2600" b="1" i="1">
                <a:latin typeface="Times New Roman" charset="0"/>
                <a:cs typeface="+mn-cs"/>
              </a:rPr>
              <a:t>T</a:t>
            </a:r>
            <a:r>
              <a:rPr lang="en-US" sz="2600" b="1" baseline="-25000">
                <a:latin typeface="Times New Roman" charset="0"/>
                <a:cs typeface="+mn-cs"/>
              </a:rPr>
              <a:t>H</a:t>
            </a:r>
            <a:r>
              <a:rPr lang="en-US" sz="2600">
                <a:cs typeface="+mn-cs"/>
              </a:rPr>
              <a:t>.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6096000" y="5013325"/>
            <a:ext cx="1309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i="1">
                <a:solidFill>
                  <a:srgbClr val="0000FF"/>
                </a:solidFill>
                <a:latin typeface="Times New Roman" charset="0"/>
                <a:cs typeface="+mn-cs"/>
              </a:rPr>
              <a:t>T</a:t>
            </a:r>
            <a:r>
              <a:rPr lang="en-US" sz="2000" b="1" baseline="-25000">
                <a:solidFill>
                  <a:srgbClr val="0000FF"/>
                </a:solidFill>
                <a:latin typeface="Times New Roman" charset="0"/>
                <a:cs typeface="+mn-cs"/>
              </a:rPr>
              <a:t>refrigerant</a:t>
            </a:r>
            <a:r>
              <a:rPr lang="en-US" sz="2000" b="1">
                <a:solidFill>
                  <a:srgbClr val="0000FF"/>
                </a:solidFill>
                <a:latin typeface="Times New Roman" charset="0"/>
                <a:cs typeface="+mn-cs"/>
              </a:rPr>
              <a:t> </a:t>
            </a:r>
            <a:r>
              <a:rPr lang="en-US" sz="2000" b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↓</a:t>
            </a:r>
            <a:endParaRPr lang="en-US" sz="2000" b="1" i="1">
              <a:solidFill>
                <a:srgbClr val="0000FF"/>
              </a:solidFill>
              <a:latin typeface="Times New Roman" charset="0"/>
              <a:cs typeface="+mn-cs"/>
            </a:endParaRPr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5029200" y="4648200"/>
            <a:ext cx="2895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>
            <a:off x="5029200" y="4800600"/>
            <a:ext cx="2362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5410200" y="2667000"/>
            <a:ext cx="130968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F0000"/>
                </a:solidFill>
                <a:latin typeface="Times New Roman" charset="0"/>
                <a:cs typeface="+mn-cs"/>
              </a:rPr>
              <a:t>T</a:t>
            </a:r>
            <a:r>
              <a:rPr lang="en-US" sz="2000" b="1" baseline="-25000">
                <a:solidFill>
                  <a:srgbClr val="FF0000"/>
                </a:solidFill>
                <a:latin typeface="Times New Roman" charset="0"/>
                <a:cs typeface="+mn-cs"/>
              </a:rPr>
              <a:t>refrigerant</a:t>
            </a:r>
            <a:r>
              <a:rPr lang="en-US" sz="2000" b="1">
                <a:solidFill>
                  <a:srgbClr val="FF0000"/>
                </a:solidFill>
                <a:latin typeface="Times New Roman" charset="0"/>
                <a:cs typeface="+mn-cs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↑</a:t>
            </a:r>
            <a:endParaRPr lang="en-US" sz="2000" b="1" i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>
            <a:off x="5029200" y="3810000"/>
            <a:ext cx="2514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>
            <a:off x="5029200" y="3657600"/>
            <a:ext cx="2362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7543800" y="3505200"/>
            <a:ext cx="1219200" cy="533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7924800" y="4419600"/>
            <a:ext cx="1143000" cy="5334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746E-6 L 3.33333E-6 0.03331 " pathEditMode="relative" ptsTypes="AA">
                                      <p:cBhvr>
                                        <p:cTn id="17" dur="3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-3.21999E-6 L -1.73472E-18 -0.07772 " pathEditMode="relative" ptsTypes="AA">
                                      <p:cBhvr>
                                        <p:cTn id="46" dur="30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/>
      <p:bldP spid="67592" grpId="0"/>
      <p:bldP spid="67592" grpId="1"/>
      <p:bldP spid="67595" grpId="0" animBg="1"/>
      <p:bldP spid="67598" grpId="0" animBg="1"/>
      <p:bldP spid="67598" grpId="1" animBg="1"/>
      <p:bldP spid="67598" grpId="2" animBg="1"/>
      <p:bldP spid="67599" grpId="0" animBg="1"/>
      <p:bldP spid="67599" grpId="1" animBg="1"/>
      <p:bldP spid="67599" grpId="2" animBg="1"/>
      <p:bldP spid="67599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sz="3200" b="1" u="sng">
                <a:latin typeface="Arial" charset="0"/>
              </a:rPr>
              <a:t>Features of </a:t>
            </a:r>
            <a:br>
              <a:rPr lang="en-US" sz="3200" b="1" u="sng">
                <a:latin typeface="Arial" charset="0"/>
              </a:rPr>
            </a:br>
            <a:r>
              <a:rPr lang="en-US" sz="3200" b="1" u="sng">
                <a:latin typeface="Arial" charset="0"/>
              </a:rPr>
              <a:t>Actual Vapor-Compression Cycle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51088"/>
            <a:ext cx="4081463" cy="305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47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8583613" cy="762000"/>
          </a:xfrm>
        </p:spPr>
        <p:txBody>
          <a:bodyPr/>
          <a:lstStyle/>
          <a:p>
            <a:pPr>
              <a:buClr>
                <a:srgbClr val="FF0000"/>
              </a:buClr>
              <a:buFont typeface="Arial" charset="0"/>
              <a:buChar char="►"/>
            </a:pPr>
            <a:r>
              <a:rPr lang="en-US">
                <a:latin typeface="Arial" charset="0"/>
              </a:rPr>
              <a:t>Irreversibilities during the compression process are suggested by dashed line from state </a:t>
            </a:r>
            <a:r>
              <a:rPr lang="en-US" b="1">
                <a:latin typeface="Times New Roman" charset="0"/>
              </a:rPr>
              <a:t>1</a:t>
            </a:r>
            <a:r>
              <a:rPr lang="en-US">
                <a:latin typeface="Arial" charset="0"/>
              </a:rPr>
              <a:t> to state </a:t>
            </a:r>
            <a:r>
              <a:rPr lang="en-US" b="1">
                <a:latin typeface="Times New Roman" charset="0"/>
              </a:rPr>
              <a:t>2</a:t>
            </a:r>
            <a:r>
              <a:rPr lang="en-US">
                <a:latin typeface="Arial" charset="0"/>
              </a:rPr>
              <a:t>.</a:t>
            </a:r>
          </a:p>
        </p:txBody>
      </p:sp>
      <p:sp>
        <p:nvSpPr>
          <p:cNvPr id="12293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86000"/>
            <a:ext cx="4953000" cy="3124200"/>
          </a:xfrm>
        </p:spPr>
        <p:txBody>
          <a:bodyPr/>
          <a:lstStyle/>
          <a:p>
            <a:pPr lvl="1">
              <a:buClr>
                <a:srgbClr val="0000FF"/>
              </a:buClr>
              <a:buFont typeface="Arial" charset="0"/>
              <a:buChar char="►"/>
            </a:pPr>
            <a:r>
              <a:rPr lang="en-US">
                <a:latin typeface="Arial" charset="0"/>
              </a:rPr>
              <a:t>An 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increase in specific entropy accompanies an adiabatic irreversible compression process</a:t>
            </a:r>
            <a:r>
              <a:rPr lang="en-US">
                <a:latin typeface="Arial" charset="0"/>
              </a:rPr>
              <a:t>.  The work input for compression process </a:t>
            </a:r>
            <a:r>
              <a:rPr lang="en-US" b="1">
                <a:solidFill>
                  <a:srgbClr val="0000FF"/>
                </a:solidFill>
                <a:latin typeface="Times New Roman" charset="0"/>
              </a:rPr>
              <a:t>1-2</a:t>
            </a:r>
            <a:r>
              <a:rPr lang="en-US">
                <a:latin typeface="Arial" charset="0"/>
              </a:rPr>
              <a:t> is greater than for the counterpart isentropic compression process </a:t>
            </a:r>
            <a:r>
              <a:rPr lang="en-US" b="1">
                <a:solidFill>
                  <a:srgbClr val="FF0000"/>
                </a:solidFill>
                <a:latin typeface="Times New Roman" charset="0"/>
              </a:rPr>
              <a:t>1-2s</a:t>
            </a:r>
            <a:r>
              <a:rPr lang="en-US">
                <a:latin typeface="Arial" charset="0"/>
              </a:rPr>
              <a:t>. </a:t>
            </a:r>
            <a:endParaRPr lang="en-US" baseline="-25000">
              <a:latin typeface="Arial" charset="0"/>
            </a:endParaRPr>
          </a:p>
        </p:txBody>
      </p:sp>
      <p:sp>
        <p:nvSpPr>
          <p:cNvPr id="12295" name="Content Placeholder 3"/>
          <p:cNvSpPr>
            <a:spLocks/>
          </p:cNvSpPr>
          <p:nvPr/>
        </p:nvSpPr>
        <p:spPr bwMode="auto">
          <a:xfrm>
            <a:off x="228600" y="5410200"/>
            <a:ext cx="822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rgbClr val="0000FF"/>
              </a:buClr>
              <a:buFont typeface="Arial" charset="0"/>
              <a:buChar char="►"/>
            </a:pPr>
            <a:r>
              <a:rPr lang="en-US" sz="2400"/>
              <a:t>Since process </a:t>
            </a:r>
            <a:r>
              <a:rPr lang="en-US" sz="2400" b="1">
                <a:latin typeface="Times New Roman" charset="0"/>
              </a:rPr>
              <a:t>4-1</a:t>
            </a:r>
            <a:r>
              <a:rPr lang="en-US" sz="2400"/>
              <a:t>, and thus the refrigeration capacity, is the same for cycles </a:t>
            </a:r>
            <a:r>
              <a:rPr lang="en-US" sz="2400" b="1">
                <a:latin typeface="Times New Roman" charset="0"/>
              </a:rPr>
              <a:t>1-2-3-4-1</a:t>
            </a:r>
            <a:r>
              <a:rPr lang="en-US" sz="2400"/>
              <a:t> and </a:t>
            </a:r>
            <a:r>
              <a:rPr lang="en-US" sz="2400" b="1">
                <a:latin typeface="Times New Roman" charset="0"/>
              </a:rPr>
              <a:t>1-2s-3-4-1</a:t>
            </a:r>
            <a:r>
              <a:rPr lang="en-US" sz="2400"/>
              <a:t>, </a:t>
            </a:r>
            <a:r>
              <a:rPr lang="en-US" sz="2400">
                <a:solidFill>
                  <a:srgbClr val="0000FF"/>
                </a:solidFill>
              </a:rPr>
              <a:t>cycle </a:t>
            </a:r>
            <a:r>
              <a:rPr lang="en-US" sz="2400" b="1">
                <a:solidFill>
                  <a:srgbClr val="0000FF"/>
                </a:solidFill>
                <a:latin typeface="Times New Roman" charset="0"/>
              </a:rPr>
              <a:t>1-2-3-4-1</a:t>
            </a:r>
            <a:r>
              <a:rPr lang="en-US" sz="2400">
                <a:solidFill>
                  <a:srgbClr val="0000FF"/>
                </a:solidFill>
              </a:rPr>
              <a:t> has the lower COP</a:t>
            </a:r>
            <a:r>
              <a:rPr lang="en-US" sz="2400"/>
              <a:t>.</a:t>
            </a:r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7391400" y="4572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7391400" y="4572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746E-6 L 3.33333E-6 -0.28869 " pathEditMode="relative" ptsTypes="AA">
                                      <p:cBhvr>
                                        <p:cTn id="15" dur="3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2.07495E-6 L 0.01406 -0.31044 " pathEditMode="relative" ptsTypes="AA">
                                      <p:cBhvr>
                                        <p:cTn id="17" dur="3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12296" grpId="1" animBg="1"/>
      <p:bldP spid="12296" grpId="2" animBg="1"/>
      <p:bldP spid="12297" grpId="0" animBg="1"/>
      <p:bldP spid="12297" grpId="1" animBg="1"/>
      <p:bldP spid="12297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200" b="1" u="sng">
                <a:latin typeface="Arial" charset="0"/>
              </a:rPr>
              <a:t>Isentropic Compressor Efficiency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8610600" cy="2057400"/>
          </a:xfrm>
        </p:spPr>
        <p:txBody>
          <a:bodyPr/>
          <a:lstStyle/>
          <a:p>
            <a:pPr>
              <a:buClr>
                <a:srgbClr val="FF0000"/>
              </a:buClr>
              <a:buFont typeface="Arial" charset="0"/>
              <a:buChar char="►"/>
            </a:pPr>
            <a:r>
              <a:rPr lang="en-US" sz="2800">
                <a:latin typeface="Arial" charset="0"/>
              </a:rPr>
              <a:t>The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isentropic compressor efficiency</a:t>
            </a:r>
            <a:r>
              <a:rPr lang="en-US" sz="2800">
                <a:latin typeface="Arial" charset="0"/>
              </a:rPr>
              <a:t> is the ratio of the minimum theoretical work input to the actual work input, each per unit of mass flowing:</a:t>
            </a:r>
          </a:p>
        </p:txBody>
      </p:sp>
      <p:pic>
        <p:nvPicPr>
          <p:cNvPr id="33795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276600"/>
            <a:ext cx="3081338" cy="3132138"/>
          </a:xfrm>
          <a:noFill/>
        </p:spPr>
      </p:pic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7543800" y="4495800"/>
            <a:ext cx="14462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(Eq. 6.48)</a:t>
            </a:r>
          </a:p>
        </p:txBody>
      </p:sp>
      <p:pic>
        <p:nvPicPr>
          <p:cNvPr id="33797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" r="5661"/>
          <a:stretch>
            <a:fillRect/>
          </a:stretch>
        </p:blipFill>
        <p:spPr>
          <a:xfrm>
            <a:off x="3886200" y="4191000"/>
            <a:ext cx="3581400" cy="1101725"/>
          </a:xfrm>
        </p:spPr>
      </p:pic>
      <p:grpSp>
        <p:nvGrpSpPr>
          <p:cNvPr id="13326" name="Group 14"/>
          <p:cNvGrpSpPr>
            <a:grpSpLocks/>
          </p:cNvGrpSpPr>
          <p:nvPr/>
        </p:nvGrpSpPr>
        <p:grpSpPr bwMode="auto">
          <a:xfrm>
            <a:off x="4479925" y="5181600"/>
            <a:ext cx="3521075" cy="1371600"/>
            <a:chOff x="2822" y="3264"/>
            <a:chExt cx="2218" cy="864"/>
          </a:xfrm>
        </p:grpSpPr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 flipV="1">
              <a:off x="3312" y="3264"/>
              <a:ext cx="96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2822" y="3539"/>
              <a:ext cx="2218" cy="5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>
                  <a:cs typeface="+mn-cs"/>
                </a:rPr>
                <a:t>work required in an actual compression from compressor inlet state to exit pressure</a:t>
              </a:r>
            </a:p>
          </p:txBody>
        </p:sp>
      </p:grpSp>
      <p:grpSp>
        <p:nvGrpSpPr>
          <p:cNvPr id="13327" name="Group 15"/>
          <p:cNvGrpSpPr>
            <a:grpSpLocks/>
          </p:cNvGrpSpPr>
          <p:nvPr/>
        </p:nvGrpSpPr>
        <p:grpSpPr bwMode="auto">
          <a:xfrm>
            <a:off x="3886200" y="2895600"/>
            <a:ext cx="3810000" cy="1371600"/>
            <a:chOff x="2448" y="1824"/>
            <a:chExt cx="2400" cy="864"/>
          </a:xfrm>
        </p:grpSpPr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>
              <a:off x="3264" y="2400"/>
              <a:ext cx="11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2448" y="1824"/>
              <a:ext cx="2400" cy="5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>
                  <a:cs typeface="+mn-cs"/>
                </a:rPr>
                <a:t>work required in an isentropic compression from compressor inlet state to the exit pressure</a:t>
              </a:r>
            </a:p>
          </p:txBody>
        </p:sp>
      </p:grpSp>
      <p:sp>
        <p:nvSpPr>
          <p:cNvPr id="13328" name="Line 16"/>
          <p:cNvSpPr>
            <a:spLocks noChangeShapeType="1"/>
          </p:cNvSpPr>
          <p:nvPr/>
        </p:nvSpPr>
        <p:spPr bwMode="auto">
          <a:xfrm flipH="1">
            <a:off x="2286000" y="3352800"/>
            <a:ext cx="16002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 flipV="1">
            <a:off x="2438400" y="5029200"/>
            <a:ext cx="20574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5"/>
          <a:stretch>
            <a:fillRect/>
          </a:stretch>
        </p:blipFill>
        <p:spPr bwMode="auto">
          <a:xfrm>
            <a:off x="5410200" y="2895600"/>
            <a:ext cx="35814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818" name="Title 4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r>
              <a:rPr lang="en-US" sz="3200" b="1" u="sng">
                <a:latin typeface="Arial" charset="0"/>
              </a:rPr>
              <a:t>Actual Vapor-Compression Cycle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136525" y="2743200"/>
            <a:ext cx="5654675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sz="2600" b="1" smtClean="0">
                <a:solidFill>
                  <a:srgbClr val="0000FF"/>
                </a:solidFill>
                <a:cs typeface="+mn-cs"/>
              </a:rPr>
              <a:t>(a)</a:t>
            </a:r>
            <a:r>
              <a:rPr lang="en-US" sz="2600" smtClean="0">
                <a:cs typeface="+mn-cs"/>
              </a:rPr>
              <a:t> </a:t>
            </a:r>
            <a:r>
              <a:rPr lang="en-US" sz="2600" smtClean="0">
                <a:solidFill>
                  <a:srgbClr val="0000FF"/>
                </a:solidFill>
                <a:cs typeface="+mn-cs"/>
              </a:rPr>
              <a:t>compressor power</a:t>
            </a:r>
            <a:r>
              <a:rPr lang="en-US" sz="2600" smtClean="0">
                <a:cs typeface="+mn-cs"/>
              </a:rPr>
              <a:t>, in </a:t>
            </a:r>
            <a:r>
              <a:rPr lang="en-US" sz="2600" b="1" smtClean="0">
                <a:latin typeface="Times New Roman" charset="0"/>
                <a:cs typeface="+mn-cs"/>
              </a:rPr>
              <a:t>kW</a:t>
            </a:r>
            <a:r>
              <a:rPr lang="en-US" sz="2600" smtClean="0">
                <a:cs typeface="+mn-cs"/>
              </a:rPr>
              <a:t>,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600" b="1" smtClean="0">
                <a:solidFill>
                  <a:srgbClr val="0000FF"/>
                </a:solidFill>
                <a:cs typeface="+mn-cs"/>
              </a:rPr>
              <a:t>(b)</a:t>
            </a:r>
            <a:r>
              <a:rPr lang="en-US" sz="2600" smtClean="0">
                <a:cs typeface="+mn-cs"/>
              </a:rPr>
              <a:t> </a:t>
            </a:r>
            <a:r>
              <a:rPr lang="en-US" sz="2600" smtClean="0">
                <a:solidFill>
                  <a:srgbClr val="0000FF"/>
                </a:solidFill>
                <a:cs typeface="+mn-cs"/>
              </a:rPr>
              <a:t>refrigeration capacity</a:t>
            </a:r>
            <a:r>
              <a:rPr lang="en-US" sz="2600" smtClean="0">
                <a:cs typeface="+mn-cs"/>
              </a:rPr>
              <a:t>, in </a:t>
            </a:r>
            <a:r>
              <a:rPr lang="en-US" sz="2600" b="1" smtClean="0">
                <a:latin typeface="Times New Roman" charset="0"/>
                <a:cs typeface="+mn-cs"/>
              </a:rPr>
              <a:t>tons</a:t>
            </a:r>
            <a:r>
              <a:rPr lang="en-US" sz="2600" smtClean="0">
                <a:cs typeface="+mn-cs"/>
              </a:rPr>
              <a:t>,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600" b="1" smtClean="0">
                <a:solidFill>
                  <a:srgbClr val="0000FF"/>
                </a:solidFill>
                <a:cs typeface="+mn-cs"/>
              </a:rPr>
              <a:t>(c)</a:t>
            </a:r>
            <a:r>
              <a:rPr lang="en-US" sz="2600" smtClean="0">
                <a:cs typeface="+mn-cs"/>
              </a:rPr>
              <a:t> </a:t>
            </a:r>
            <a:r>
              <a:rPr lang="en-US" sz="2600" smtClean="0">
                <a:solidFill>
                  <a:srgbClr val="0000FF"/>
                </a:solidFill>
                <a:cs typeface="+mn-cs"/>
              </a:rPr>
              <a:t>coefficient of performance</a:t>
            </a:r>
            <a:r>
              <a:rPr lang="en-US" sz="2600" smtClean="0">
                <a:cs typeface="+mn-cs"/>
              </a:rPr>
              <a:t>,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600" b="1" smtClean="0">
                <a:solidFill>
                  <a:srgbClr val="0000FF"/>
                </a:solidFill>
                <a:cs typeface="+mn-cs"/>
              </a:rPr>
              <a:t>(d)</a:t>
            </a:r>
            <a:r>
              <a:rPr lang="en-US" sz="2600" smtClean="0">
                <a:cs typeface="+mn-cs"/>
              </a:rPr>
              <a:t> </a:t>
            </a:r>
            <a:r>
              <a:rPr lang="en-US" sz="2600" smtClean="0">
                <a:solidFill>
                  <a:srgbClr val="0000FF"/>
                </a:solidFill>
                <a:cs typeface="+mn-cs"/>
              </a:rPr>
              <a:t>isentropic compressor efficiency</a:t>
            </a:r>
            <a:r>
              <a:rPr lang="en-US" sz="2600" smtClean="0">
                <a:cs typeface="+mn-cs"/>
              </a:rPr>
              <a:t>.</a:t>
            </a:r>
            <a:endParaRPr lang="en-US" sz="2600" smtClean="0">
              <a:solidFill>
                <a:srgbClr val="0000FF"/>
              </a:solidFill>
              <a:cs typeface="+mn-cs"/>
            </a:endParaRP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152400" y="990600"/>
            <a:ext cx="85502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00FF"/>
                </a:solidFill>
                <a:cs typeface="+mn-cs"/>
              </a:rPr>
              <a:t>Example</a:t>
            </a:r>
            <a:r>
              <a:rPr lang="en-US" sz="2800">
                <a:cs typeface="+mn-cs"/>
              </a:rPr>
              <a:t>:  The table provides steady-state operating data for a vapor-compression refrigeration cycle using </a:t>
            </a:r>
            <a:r>
              <a:rPr lang="en-US" sz="2800" b="1">
                <a:latin typeface="Times New Roman" charset="0"/>
                <a:cs typeface="+mn-cs"/>
              </a:rPr>
              <a:t>R-134a</a:t>
            </a:r>
            <a:r>
              <a:rPr lang="en-US" sz="2800">
                <a:cs typeface="+mn-cs"/>
              </a:rPr>
              <a:t> as the working fluid.  For a refrigerant mass flow rate of </a:t>
            </a:r>
            <a:r>
              <a:rPr lang="en-US" sz="2800" b="1">
                <a:latin typeface="Times New Roman" charset="0"/>
                <a:cs typeface="+mn-cs"/>
              </a:rPr>
              <a:t>0.08 kg/s</a:t>
            </a:r>
            <a:r>
              <a:rPr lang="en-US" sz="2800">
                <a:cs typeface="+mn-cs"/>
              </a:rPr>
              <a:t>, determine the</a:t>
            </a:r>
          </a:p>
        </p:txBody>
      </p:sp>
      <p:grpSp>
        <p:nvGrpSpPr>
          <p:cNvPr id="34821" name="Group 37"/>
          <p:cNvGrpSpPr>
            <a:grpSpLocks/>
          </p:cNvGrpSpPr>
          <p:nvPr/>
        </p:nvGrpSpPr>
        <p:grpSpPr bwMode="auto">
          <a:xfrm>
            <a:off x="381000" y="4876800"/>
            <a:ext cx="4965700" cy="862013"/>
            <a:chOff x="240" y="3648"/>
            <a:chExt cx="3128" cy="543"/>
          </a:xfrm>
        </p:grpSpPr>
        <p:sp>
          <p:nvSpPr>
            <p:cNvPr id="71694" name="Text Box 14"/>
            <p:cNvSpPr txBox="1">
              <a:spLocks noChangeArrowheads="1"/>
            </p:cNvSpPr>
            <p:nvPr/>
          </p:nvSpPr>
          <p:spPr bwMode="auto">
            <a:xfrm>
              <a:off x="240" y="3648"/>
              <a:ext cx="67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  <a:defRPr/>
              </a:pPr>
              <a:r>
                <a:rPr lang="en-US" b="1">
                  <a:cs typeface="+mn-cs"/>
                </a:rPr>
                <a:t>State</a:t>
              </a:r>
            </a:p>
            <a:p>
              <a:pPr>
                <a:lnSpc>
                  <a:spcPct val="140000"/>
                </a:lnSpc>
                <a:defRPr/>
              </a:pPr>
              <a:r>
                <a:rPr lang="en-US" b="1" i="1">
                  <a:latin typeface="Times New Roman" charset="0"/>
                  <a:cs typeface="+mn-cs"/>
                </a:rPr>
                <a:t>h</a:t>
              </a:r>
              <a:r>
                <a:rPr lang="en-US">
                  <a:cs typeface="+mn-cs"/>
                </a:rPr>
                <a:t> </a:t>
              </a:r>
              <a:r>
                <a:rPr lang="en-US" b="1">
                  <a:latin typeface="Times New Roman" charset="0"/>
                  <a:cs typeface="+mn-cs"/>
                </a:rPr>
                <a:t>(kJ/kg)</a:t>
              </a:r>
            </a:p>
          </p:txBody>
        </p:sp>
        <p:sp>
          <p:nvSpPr>
            <p:cNvPr id="71695" name="Text Box 15"/>
            <p:cNvSpPr txBox="1">
              <a:spLocks noChangeArrowheads="1"/>
            </p:cNvSpPr>
            <p:nvPr/>
          </p:nvSpPr>
          <p:spPr bwMode="auto">
            <a:xfrm>
              <a:off x="912" y="3649"/>
              <a:ext cx="512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1</a:t>
              </a:r>
            </a:p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241.35</a:t>
              </a:r>
              <a:endParaRPr lang="en-US">
                <a:cs typeface="+mn-cs"/>
              </a:endParaRPr>
            </a:p>
          </p:txBody>
        </p:sp>
        <p:sp>
          <p:nvSpPr>
            <p:cNvPr id="71696" name="Text Box 16"/>
            <p:cNvSpPr txBox="1">
              <a:spLocks noChangeArrowheads="1"/>
            </p:cNvSpPr>
            <p:nvPr/>
          </p:nvSpPr>
          <p:spPr bwMode="auto">
            <a:xfrm>
              <a:off x="1440" y="3648"/>
              <a:ext cx="512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2s</a:t>
              </a:r>
            </a:p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272.39</a:t>
              </a:r>
              <a:endParaRPr lang="en-US">
                <a:cs typeface="+mn-cs"/>
              </a:endParaRPr>
            </a:p>
          </p:txBody>
        </p:sp>
        <p:sp>
          <p:nvSpPr>
            <p:cNvPr id="71697" name="Text Box 17"/>
            <p:cNvSpPr txBox="1">
              <a:spLocks noChangeArrowheads="1"/>
            </p:cNvSpPr>
            <p:nvPr/>
          </p:nvSpPr>
          <p:spPr bwMode="auto">
            <a:xfrm>
              <a:off x="1968" y="3648"/>
              <a:ext cx="512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2</a:t>
              </a:r>
            </a:p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280.15</a:t>
              </a:r>
              <a:endParaRPr lang="en-US">
                <a:cs typeface="+mn-cs"/>
              </a:endParaRPr>
            </a:p>
          </p:txBody>
        </p:sp>
        <p:sp>
          <p:nvSpPr>
            <p:cNvPr id="71698" name="Text Box 18"/>
            <p:cNvSpPr txBox="1">
              <a:spLocks noChangeArrowheads="1"/>
            </p:cNvSpPr>
            <p:nvPr/>
          </p:nvSpPr>
          <p:spPr bwMode="auto">
            <a:xfrm>
              <a:off x="2496" y="3648"/>
              <a:ext cx="440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3</a:t>
              </a:r>
            </a:p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91.49</a:t>
              </a:r>
              <a:endParaRPr lang="en-US">
                <a:cs typeface="+mn-cs"/>
              </a:endParaRPr>
            </a:p>
          </p:txBody>
        </p:sp>
        <p:sp>
          <p:nvSpPr>
            <p:cNvPr id="71706" name="Text Box 26"/>
            <p:cNvSpPr txBox="1">
              <a:spLocks noChangeArrowheads="1"/>
            </p:cNvSpPr>
            <p:nvPr/>
          </p:nvSpPr>
          <p:spPr bwMode="auto">
            <a:xfrm>
              <a:off x="2928" y="3648"/>
              <a:ext cx="440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4</a:t>
              </a:r>
            </a:p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91.49</a:t>
              </a:r>
              <a:endParaRPr lang="en-US">
                <a:cs typeface="+mn-cs"/>
              </a:endParaRPr>
            </a:p>
          </p:txBody>
        </p:sp>
        <p:sp>
          <p:nvSpPr>
            <p:cNvPr id="71707" name="Line 27"/>
            <p:cNvSpPr>
              <a:spLocks noChangeShapeType="1"/>
            </p:cNvSpPr>
            <p:nvPr/>
          </p:nvSpPr>
          <p:spPr bwMode="auto">
            <a:xfrm>
              <a:off x="240" y="3936"/>
              <a:ext cx="312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711" name="Line 31"/>
            <p:cNvSpPr>
              <a:spLocks noChangeShapeType="1"/>
            </p:cNvSpPr>
            <p:nvPr/>
          </p:nvSpPr>
          <p:spPr bwMode="auto">
            <a:xfrm>
              <a:off x="2928" y="3696"/>
              <a:ext cx="0" cy="48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712" name="Rectangle 32"/>
            <p:cNvSpPr>
              <a:spLocks noChangeArrowheads="1"/>
            </p:cNvSpPr>
            <p:nvPr/>
          </p:nvSpPr>
          <p:spPr bwMode="auto">
            <a:xfrm>
              <a:off x="240" y="3696"/>
              <a:ext cx="3120" cy="48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713" name="Line 33"/>
            <p:cNvSpPr>
              <a:spLocks noChangeShapeType="1"/>
            </p:cNvSpPr>
            <p:nvPr/>
          </p:nvSpPr>
          <p:spPr bwMode="auto">
            <a:xfrm>
              <a:off x="912" y="3696"/>
              <a:ext cx="0" cy="48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714" name="Line 34"/>
            <p:cNvSpPr>
              <a:spLocks noChangeShapeType="1"/>
            </p:cNvSpPr>
            <p:nvPr/>
          </p:nvSpPr>
          <p:spPr bwMode="auto">
            <a:xfrm>
              <a:off x="1440" y="3696"/>
              <a:ext cx="0" cy="48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715" name="Line 35"/>
            <p:cNvSpPr>
              <a:spLocks noChangeShapeType="1"/>
            </p:cNvSpPr>
            <p:nvPr/>
          </p:nvSpPr>
          <p:spPr bwMode="auto">
            <a:xfrm>
              <a:off x="1968" y="3696"/>
              <a:ext cx="0" cy="48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716" name="Line 36"/>
            <p:cNvSpPr>
              <a:spLocks noChangeShapeType="1"/>
            </p:cNvSpPr>
            <p:nvPr/>
          </p:nvSpPr>
          <p:spPr bwMode="auto">
            <a:xfrm>
              <a:off x="2496" y="3696"/>
              <a:ext cx="0" cy="48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16"/>
          <a:stretch>
            <a:fillRect/>
          </a:stretch>
        </p:blipFill>
        <p:spPr bwMode="auto">
          <a:xfrm>
            <a:off x="5562600" y="838200"/>
            <a:ext cx="3227388" cy="270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866" name="Title 4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839200" cy="762000"/>
          </a:xfrm>
        </p:spPr>
        <p:txBody>
          <a:bodyPr/>
          <a:lstStyle/>
          <a:p>
            <a:r>
              <a:rPr lang="en-US" sz="3200" b="1" u="sng">
                <a:latin typeface="Arial" charset="0"/>
              </a:rPr>
              <a:t>Actual Vapor-Compression Cycle</a:t>
            </a:r>
          </a:p>
        </p:txBody>
      </p:sp>
      <p:sp>
        <p:nvSpPr>
          <p:cNvPr id="73746" name="Text Box 18"/>
          <p:cNvSpPr txBox="1">
            <a:spLocks noChangeArrowheads="1"/>
          </p:cNvSpPr>
          <p:nvPr/>
        </p:nvSpPr>
        <p:spPr bwMode="auto">
          <a:xfrm>
            <a:off x="441325" y="2133600"/>
            <a:ext cx="428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FF"/>
              </a:buClr>
              <a:defRPr/>
            </a:pPr>
            <a:r>
              <a:rPr lang="en-US" sz="2400" b="1" smtClean="0">
                <a:solidFill>
                  <a:srgbClr val="0000FF"/>
                </a:solidFill>
                <a:cs typeface="+mn-cs"/>
              </a:rPr>
              <a:t>(a)</a:t>
            </a:r>
            <a:r>
              <a:rPr lang="en-US" sz="2400" smtClean="0">
                <a:cs typeface="+mn-cs"/>
              </a:rPr>
              <a:t> The </a:t>
            </a:r>
            <a:r>
              <a:rPr lang="en-US" sz="2400" b="1" smtClean="0">
                <a:solidFill>
                  <a:srgbClr val="0000FF"/>
                </a:solidFill>
                <a:cs typeface="+mn-cs"/>
              </a:rPr>
              <a:t>compressor power</a:t>
            </a:r>
            <a:r>
              <a:rPr lang="en-US" sz="2400" smtClean="0">
                <a:cs typeface="+mn-cs"/>
              </a:rPr>
              <a:t> is</a:t>
            </a:r>
          </a:p>
        </p:txBody>
      </p:sp>
      <p:graphicFrame>
        <p:nvGraphicFramePr>
          <p:cNvPr id="73747" name="Object 19"/>
          <p:cNvGraphicFramePr>
            <a:graphicFrameLocks noChangeAspect="1"/>
          </p:cNvGraphicFramePr>
          <p:nvPr/>
        </p:nvGraphicFramePr>
        <p:xfrm>
          <a:off x="1371600" y="2667000"/>
          <a:ext cx="22098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7" name="Equation" r:id="rId5" imgW="863225" imgH="215806" progId="Equation.3">
                  <p:embed/>
                </p:oleObj>
              </mc:Choice>
              <mc:Fallback>
                <p:oleObj name="Equation" r:id="rId5" imgW="863225" imgH="215806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667000"/>
                        <a:ext cx="2209800" cy="5524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8" name="Object 20"/>
          <p:cNvGraphicFramePr>
            <a:graphicFrameLocks noChangeAspect="1"/>
          </p:cNvGraphicFramePr>
          <p:nvPr/>
        </p:nvGraphicFramePr>
        <p:xfrm>
          <a:off x="609600" y="3352800"/>
          <a:ext cx="5486400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8" name="Equation" r:id="rId7" imgW="2362200" imgH="393700" progId="Equation.3">
                  <p:embed/>
                </p:oleObj>
              </mc:Choice>
              <mc:Fallback>
                <p:oleObj name="Equation" r:id="rId7" imgW="2362200" imgH="3937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352800"/>
                        <a:ext cx="5486400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9" name="Text Box 21"/>
          <p:cNvSpPr txBox="1">
            <a:spLocks noChangeArrowheads="1"/>
          </p:cNvSpPr>
          <p:nvPr/>
        </p:nvSpPr>
        <p:spPr bwMode="auto">
          <a:xfrm>
            <a:off x="6096000" y="3587750"/>
            <a:ext cx="1116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00FF"/>
                </a:solidFill>
                <a:latin typeface="Times New Roman" charset="0"/>
                <a:cs typeface="+mn-cs"/>
              </a:rPr>
              <a:t>3.1 kW</a:t>
            </a:r>
          </a:p>
        </p:txBody>
      </p:sp>
      <p:sp>
        <p:nvSpPr>
          <p:cNvPr id="73750" name="Text Box 22"/>
          <p:cNvSpPr txBox="1">
            <a:spLocks noChangeArrowheads="1"/>
          </p:cNvSpPr>
          <p:nvPr/>
        </p:nvSpPr>
        <p:spPr bwMode="auto">
          <a:xfrm>
            <a:off x="457200" y="4421188"/>
            <a:ext cx="467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FF"/>
              </a:buClr>
              <a:defRPr/>
            </a:pPr>
            <a:r>
              <a:rPr lang="en-US" sz="2400" b="1" smtClean="0">
                <a:solidFill>
                  <a:srgbClr val="0000FF"/>
                </a:solidFill>
                <a:cs typeface="+mn-cs"/>
              </a:rPr>
              <a:t>(b)</a:t>
            </a:r>
            <a:r>
              <a:rPr lang="en-US" sz="2400" smtClean="0">
                <a:cs typeface="+mn-cs"/>
              </a:rPr>
              <a:t> The </a:t>
            </a:r>
            <a:r>
              <a:rPr lang="en-US" sz="2400" b="1" smtClean="0">
                <a:solidFill>
                  <a:srgbClr val="0000FF"/>
                </a:solidFill>
                <a:cs typeface="+mn-cs"/>
              </a:rPr>
              <a:t>refrigeration capacity</a:t>
            </a:r>
            <a:r>
              <a:rPr lang="en-US" sz="2400" smtClean="0">
                <a:cs typeface="+mn-cs"/>
              </a:rPr>
              <a:t> is</a:t>
            </a:r>
          </a:p>
        </p:txBody>
      </p:sp>
      <p:graphicFrame>
        <p:nvGraphicFramePr>
          <p:cNvPr id="73751" name="Object 23"/>
          <p:cNvGraphicFramePr>
            <a:graphicFrameLocks noChangeAspect="1"/>
          </p:cNvGraphicFramePr>
          <p:nvPr/>
        </p:nvGraphicFramePr>
        <p:xfrm>
          <a:off x="1355725" y="4991100"/>
          <a:ext cx="227488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9" name="Equation" r:id="rId9" imgW="888614" imgH="215806" progId="Equation.3">
                  <p:embed/>
                </p:oleObj>
              </mc:Choice>
              <mc:Fallback>
                <p:oleObj name="Equation" r:id="rId9" imgW="888614" imgH="215806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4991100"/>
                        <a:ext cx="2274888" cy="5524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52" name="Object 24"/>
          <p:cNvGraphicFramePr>
            <a:graphicFrameLocks noChangeAspect="1"/>
          </p:cNvGraphicFramePr>
          <p:nvPr/>
        </p:nvGraphicFramePr>
        <p:xfrm>
          <a:off x="533400" y="5738813"/>
          <a:ext cx="61833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0" name="Equation" r:id="rId11" imgW="2882900" imgH="393700" progId="Equation.3">
                  <p:embed/>
                </p:oleObj>
              </mc:Choice>
              <mc:Fallback>
                <p:oleObj name="Equation" r:id="rId11" imgW="2882900" imgH="3937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738813"/>
                        <a:ext cx="61833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53" name="Text Box 25"/>
          <p:cNvSpPr txBox="1">
            <a:spLocks noChangeArrowheads="1"/>
          </p:cNvSpPr>
          <p:nvPr/>
        </p:nvSpPr>
        <p:spPr bwMode="auto">
          <a:xfrm>
            <a:off x="6705600" y="5943600"/>
            <a:ext cx="133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00FF"/>
                </a:solidFill>
                <a:latin typeface="Times New Roman" charset="0"/>
                <a:cs typeface="+mn-cs"/>
              </a:rPr>
              <a:t>3.41 tons</a:t>
            </a:r>
          </a:p>
        </p:txBody>
      </p:sp>
      <p:grpSp>
        <p:nvGrpSpPr>
          <p:cNvPr id="36875" name="Group 26"/>
          <p:cNvGrpSpPr>
            <a:grpSpLocks/>
          </p:cNvGrpSpPr>
          <p:nvPr/>
        </p:nvGrpSpPr>
        <p:grpSpPr bwMode="auto">
          <a:xfrm>
            <a:off x="520700" y="990600"/>
            <a:ext cx="4965700" cy="862013"/>
            <a:chOff x="240" y="3648"/>
            <a:chExt cx="3128" cy="543"/>
          </a:xfrm>
        </p:grpSpPr>
        <p:sp>
          <p:nvSpPr>
            <p:cNvPr id="73755" name="Text Box 27"/>
            <p:cNvSpPr txBox="1">
              <a:spLocks noChangeArrowheads="1"/>
            </p:cNvSpPr>
            <p:nvPr/>
          </p:nvSpPr>
          <p:spPr bwMode="auto">
            <a:xfrm>
              <a:off x="240" y="3648"/>
              <a:ext cx="67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  <a:defRPr/>
              </a:pPr>
              <a:r>
                <a:rPr lang="en-US" b="1">
                  <a:cs typeface="+mn-cs"/>
                </a:rPr>
                <a:t>State</a:t>
              </a:r>
            </a:p>
            <a:p>
              <a:pPr>
                <a:lnSpc>
                  <a:spcPct val="140000"/>
                </a:lnSpc>
                <a:defRPr/>
              </a:pPr>
              <a:r>
                <a:rPr lang="en-US" b="1" i="1">
                  <a:latin typeface="Times New Roman" charset="0"/>
                  <a:cs typeface="+mn-cs"/>
                </a:rPr>
                <a:t>h</a:t>
              </a:r>
              <a:r>
                <a:rPr lang="en-US">
                  <a:cs typeface="+mn-cs"/>
                </a:rPr>
                <a:t> </a:t>
              </a:r>
              <a:r>
                <a:rPr lang="en-US" b="1">
                  <a:latin typeface="Times New Roman" charset="0"/>
                  <a:cs typeface="+mn-cs"/>
                </a:rPr>
                <a:t>(kJ/kg)</a:t>
              </a:r>
            </a:p>
          </p:txBody>
        </p:sp>
        <p:sp>
          <p:nvSpPr>
            <p:cNvPr id="73756" name="Text Box 28"/>
            <p:cNvSpPr txBox="1">
              <a:spLocks noChangeArrowheads="1"/>
            </p:cNvSpPr>
            <p:nvPr/>
          </p:nvSpPr>
          <p:spPr bwMode="auto">
            <a:xfrm>
              <a:off x="912" y="3649"/>
              <a:ext cx="512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1</a:t>
              </a:r>
            </a:p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241.35</a:t>
              </a:r>
              <a:endParaRPr lang="en-US">
                <a:cs typeface="+mn-cs"/>
              </a:endParaRPr>
            </a:p>
          </p:txBody>
        </p:sp>
        <p:sp>
          <p:nvSpPr>
            <p:cNvPr id="73757" name="Text Box 29"/>
            <p:cNvSpPr txBox="1">
              <a:spLocks noChangeArrowheads="1"/>
            </p:cNvSpPr>
            <p:nvPr/>
          </p:nvSpPr>
          <p:spPr bwMode="auto">
            <a:xfrm>
              <a:off x="1440" y="3648"/>
              <a:ext cx="512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2s</a:t>
              </a:r>
            </a:p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272.39</a:t>
              </a:r>
              <a:endParaRPr lang="en-US">
                <a:cs typeface="+mn-cs"/>
              </a:endParaRPr>
            </a:p>
          </p:txBody>
        </p:sp>
        <p:sp>
          <p:nvSpPr>
            <p:cNvPr id="73758" name="Text Box 30"/>
            <p:cNvSpPr txBox="1">
              <a:spLocks noChangeArrowheads="1"/>
            </p:cNvSpPr>
            <p:nvPr/>
          </p:nvSpPr>
          <p:spPr bwMode="auto">
            <a:xfrm>
              <a:off x="1968" y="3648"/>
              <a:ext cx="512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2</a:t>
              </a:r>
            </a:p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280.15</a:t>
              </a:r>
              <a:endParaRPr lang="en-US">
                <a:cs typeface="+mn-cs"/>
              </a:endParaRPr>
            </a:p>
          </p:txBody>
        </p:sp>
        <p:sp>
          <p:nvSpPr>
            <p:cNvPr id="73759" name="Text Box 31"/>
            <p:cNvSpPr txBox="1">
              <a:spLocks noChangeArrowheads="1"/>
            </p:cNvSpPr>
            <p:nvPr/>
          </p:nvSpPr>
          <p:spPr bwMode="auto">
            <a:xfrm>
              <a:off x="2496" y="3648"/>
              <a:ext cx="440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3</a:t>
              </a:r>
            </a:p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91.49</a:t>
              </a:r>
              <a:endParaRPr lang="en-US">
                <a:cs typeface="+mn-cs"/>
              </a:endParaRPr>
            </a:p>
          </p:txBody>
        </p:sp>
        <p:sp>
          <p:nvSpPr>
            <p:cNvPr id="73760" name="Text Box 32"/>
            <p:cNvSpPr txBox="1">
              <a:spLocks noChangeArrowheads="1"/>
            </p:cNvSpPr>
            <p:nvPr/>
          </p:nvSpPr>
          <p:spPr bwMode="auto">
            <a:xfrm>
              <a:off x="2928" y="3648"/>
              <a:ext cx="440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4</a:t>
              </a:r>
            </a:p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91.49</a:t>
              </a:r>
              <a:endParaRPr lang="en-US">
                <a:cs typeface="+mn-cs"/>
              </a:endParaRPr>
            </a:p>
          </p:txBody>
        </p:sp>
        <p:sp>
          <p:nvSpPr>
            <p:cNvPr id="73761" name="Line 33"/>
            <p:cNvSpPr>
              <a:spLocks noChangeShapeType="1"/>
            </p:cNvSpPr>
            <p:nvPr/>
          </p:nvSpPr>
          <p:spPr bwMode="auto">
            <a:xfrm>
              <a:off x="240" y="3936"/>
              <a:ext cx="312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3762" name="Line 34"/>
            <p:cNvSpPr>
              <a:spLocks noChangeShapeType="1"/>
            </p:cNvSpPr>
            <p:nvPr/>
          </p:nvSpPr>
          <p:spPr bwMode="auto">
            <a:xfrm>
              <a:off x="2928" y="3696"/>
              <a:ext cx="0" cy="48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3763" name="Rectangle 35"/>
            <p:cNvSpPr>
              <a:spLocks noChangeArrowheads="1"/>
            </p:cNvSpPr>
            <p:nvPr/>
          </p:nvSpPr>
          <p:spPr bwMode="auto">
            <a:xfrm>
              <a:off x="240" y="3696"/>
              <a:ext cx="3120" cy="48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3764" name="Line 36"/>
            <p:cNvSpPr>
              <a:spLocks noChangeShapeType="1"/>
            </p:cNvSpPr>
            <p:nvPr/>
          </p:nvSpPr>
          <p:spPr bwMode="auto">
            <a:xfrm>
              <a:off x="912" y="3696"/>
              <a:ext cx="0" cy="48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3765" name="Line 37"/>
            <p:cNvSpPr>
              <a:spLocks noChangeShapeType="1"/>
            </p:cNvSpPr>
            <p:nvPr/>
          </p:nvSpPr>
          <p:spPr bwMode="auto">
            <a:xfrm>
              <a:off x="1440" y="3696"/>
              <a:ext cx="0" cy="48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3766" name="Line 38"/>
            <p:cNvSpPr>
              <a:spLocks noChangeShapeType="1"/>
            </p:cNvSpPr>
            <p:nvPr/>
          </p:nvSpPr>
          <p:spPr bwMode="auto">
            <a:xfrm>
              <a:off x="1968" y="3696"/>
              <a:ext cx="0" cy="48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3767" name="Line 39"/>
            <p:cNvSpPr>
              <a:spLocks noChangeShapeType="1"/>
            </p:cNvSpPr>
            <p:nvPr/>
          </p:nvSpPr>
          <p:spPr bwMode="auto">
            <a:xfrm>
              <a:off x="2496" y="3696"/>
              <a:ext cx="0" cy="48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9" grpId="0"/>
      <p:bldP spid="73750" grpId="0"/>
      <p:bldP spid="737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16"/>
          <a:stretch>
            <a:fillRect/>
          </a:stretch>
        </p:blipFill>
        <p:spPr bwMode="auto">
          <a:xfrm>
            <a:off x="5562600" y="838200"/>
            <a:ext cx="3227388" cy="270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914" name="Title 4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839200" cy="762000"/>
          </a:xfrm>
        </p:spPr>
        <p:txBody>
          <a:bodyPr/>
          <a:lstStyle/>
          <a:p>
            <a:r>
              <a:rPr lang="en-US" sz="3200" b="1" u="sng">
                <a:latin typeface="Arial" charset="0"/>
              </a:rPr>
              <a:t>Actual Vapor-Compression Cycle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41325" y="2133600"/>
            <a:ext cx="538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FF"/>
              </a:buClr>
              <a:defRPr/>
            </a:pPr>
            <a:r>
              <a:rPr lang="en-US" sz="2400" b="1" smtClean="0">
                <a:solidFill>
                  <a:srgbClr val="0000FF"/>
                </a:solidFill>
                <a:cs typeface="+mn-cs"/>
              </a:rPr>
              <a:t>(c)</a:t>
            </a:r>
            <a:r>
              <a:rPr lang="en-US" sz="2400" smtClean="0">
                <a:cs typeface="+mn-cs"/>
              </a:rPr>
              <a:t> The </a:t>
            </a:r>
            <a:r>
              <a:rPr lang="en-US" sz="2400" b="1" smtClean="0">
                <a:solidFill>
                  <a:srgbClr val="0000FF"/>
                </a:solidFill>
                <a:cs typeface="+mn-cs"/>
              </a:rPr>
              <a:t>coefficient of performance</a:t>
            </a:r>
            <a:r>
              <a:rPr lang="en-US" sz="2400" smtClean="0">
                <a:cs typeface="+mn-cs"/>
              </a:rPr>
              <a:t> is</a:t>
            </a:r>
          </a:p>
        </p:txBody>
      </p:sp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2057400" y="2743200"/>
          <a:ext cx="188436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7" name="Equation" r:id="rId5" imgW="736600" imgH="381000" progId="Equation.3">
                  <p:embed/>
                </p:oleObj>
              </mc:Choice>
              <mc:Fallback>
                <p:oleObj name="Equation" r:id="rId5" imgW="736600" imgH="381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743200"/>
                        <a:ext cx="1884363" cy="9747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0" name="Object 6"/>
          <p:cNvGraphicFramePr>
            <a:graphicFrameLocks noChangeAspect="1"/>
          </p:cNvGraphicFramePr>
          <p:nvPr/>
        </p:nvGraphicFramePr>
        <p:xfrm>
          <a:off x="1447800" y="4038600"/>
          <a:ext cx="3657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8" name="Equation" r:id="rId7" imgW="1574800" imgH="381000" progId="Equation.3">
                  <p:embed/>
                </p:oleObj>
              </mc:Choice>
              <mc:Fallback>
                <p:oleObj name="Equation" r:id="rId7" imgW="1574800" imgH="381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038600"/>
                        <a:ext cx="3657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5105400" y="4267200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00FF"/>
                </a:solidFill>
                <a:latin typeface="Times New Roman" charset="0"/>
                <a:cs typeface="+mn-cs"/>
              </a:rPr>
              <a:t>3.86</a:t>
            </a:r>
          </a:p>
        </p:txBody>
      </p:sp>
      <p:grpSp>
        <p:nvGrpSpPr>
          <p:cNvPr id="38919" name="Group 12"/>
          <p:cNvGrpSpPr>
            <a:grpSpLocks/>
          </p:cNvGrpSpPr>
          <p:nvPr/>
        </p:nvGrpSpPr>
        <p:grpSpPr bwMode="auto">
          <a:xfrm>
            <a:off x="520700" y="990600"/>
            <a:ext cx="4965700" cy="862013"/>
            <a:chOff x="240" y="3648"/>
            <a:chExt cx="3128" cy="543"/>
          </a:xfrm>
        </p:grpSpPr>
        <p:sp>
          <p:nvSpPr>
            <p:cNvPr id="77837" name="Text Box 13"/>
            <p:cNvSpPr txBox="1">
              <a:spLocks noChangeArrowheads="1"/>
            </p:cNvSpPr>
            <p:nvPr/>
          </p:nvSpPr>
          <p:spPr bwMode="auto">
            <a:xfrm>
              <a:off x="240" y="3648"/>
              <a:ext cx="67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  <a:defRPr/>
              </a:pPr>
              <a:r>
                <a:rPr lang="en-US" b="1">
                  <a:cs typeface="+mn-cs"/>
                </a:rPr>
                <a:t>State</a:t>
              </a:r>
            </a:p>
            <a:p>
              <a:pPr>
                <a:lnSpc>
                  <a:spcPct val="140000"/>
                </a:lnSpc>
                <a:defRPr/>
              </a:pPr>
              <a:r>
                <a:rPr lang="en-US" b="1" i="1">
                  <a:latin typeface="Times New Roman" charset="0"/>
                  <a:cs typeface="+mn-cs"/>
                </a:rPr>
                <a:t>h</a:t>
              </a:r>
              <a:r>
                <a:rPr lang="en-US">
                  <a:cs typeface="+mn-cs"/>
                </a:rPr>
                <a:t> </a:t>
              </a:r>
              <a:r>
                <a:rPr lang="en-US" b="1">
                  <a:latin typeface="Times New Roman" charset="0"/>
                  <a:cs typeface="+mn-cs"/>
                </a:rPr>
                <a:t>(kJ/kg)</a:t>
              </a:r>
            </a:p>
          </p:txBody>
        </p:sp>
        <p:sp>
          <p:nvSpPr>
            <p:cNvPr id="77838" name="Text Box 14"/>
            <p:cNvSpPr txBox="1">
              <a:spLocks noChangeArrowheads="1"/>
            </p:cNvSpPr>
            <p:nvPr/>
          </p:nvSpPr>
          <p:spPr bwMode="auto">
            <a:xfrm>
              <a:off x="912" y="3649"/>
              <a:ext cx="512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1</a:t>
              </a:r>
            </a:p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241.35</a:t>
              </a:r>
              <a:endParaRPr lang="en-US">
                <a:cs typeface="+mn-cs"/>
              </a:endParaRPr>
            </a:p>
          </p:txBody>
        </p:sp>
        <p:sp>
          <p:nvSpPr>
            <p:cNvPr id="77839" name="Text Box 15"/>
            <p:cNvSpPr txBox="1">
              <a:spLocks noChangeArrowheads="1"/>
            </p:cNvSpPr>
            <p:nvPr/>
          </p:nvSpPr>
          <p:spPr bwMode="auto">
            <a:xfrm>
              <a:off x="1440" y="3648"/>
              <a:ext cx="512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2s</a:t>
              </a:r>
            </a:p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272.39</a:t>
              </a:r>
              <a:endParaRPr lang="en-US">
                <a:cs typeface="+mn-cs"/>
              </a:endParaRPr>
            </a:p>
          </p:txBody>
        </p:sp>
        <p:sp>
          <p:nvSpPr>
            <p:cNvPr id="77840" name="Text Box 16"/>
            <p:cNvSpPr txBox="1">
              <a:spLocks noChangeArrowheads="1"/>
            </p:cNvSpPr>
            <p:nvPr/>
          </p:nvSpPr>
          <p:spPr bwMode="auto">
            <a:xfrm>
              <a:off x="1968" y="3648"/>
              <a:ext cx="512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2</a:t>
              </a:r>
            </a:p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280.15</a:t>
              </a:r>
              <a:endParaRPr lang="en-US">
                <a:cs typeface="+mn-cs"/>
              </a:endParaRPr>
            </a:p>
          </p:txBody>
        </p:sp>
        <p:sp>
          <p:nvSpPr>
            <p:cNvPr id="77841" name="Text Box 17"/>
            <p:cNvSpPr txBox="1">
              <a:spLocks noChangeArrowheads="1"/>
            </p:cNvSpPr>
            <p:nvPr/>
          </p:nvSpPr>
          <p:spPr bwMode="auto">
            <a:xfrm>
              <a:off x="2496" y="3648"/>
              <a:ext cx="440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3</a:t>
              </a:r>
            </a:p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91.49</a:t>
              </a:r>
              <a:endParaRPr lang="en-US">
                <a:cs typeface="+mn-cs"/>
              </a:endParaRPr>
            </a:p>
          </p:txBody>
        </p:sp>
        <p:sp>
          <p:nvSpPr>
            <p:cNvPr id="77842" name="Text Box 18"/>
            <p:cNvSpPr txBox="1">
              <a:spLocks noChangeArrowheads="1"/>
            </p:cNvSpPr>
            <p:nvPr/>
          </p:nvSpPr>
          <p:spPr bwMode="auto">
            <a:xfrm>
              <a:off x="2928" y="3648"/>
              <a:ext cx="440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4</a:t>
              </a:r>
            </a:p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91.49</a:t>
              </a:r>
              <a:endParaRPr lang="en-US">
                <a:cs typeface="+mn-cs"/>
              </a:endParaRPr>
            </a:p>
          </p:txBody>
        </p:sp>
        <p:sp>
          <p:nvSpPr>
            <p:cNvPr id="77843" name="Line 19"/>
            <p:cNvSpPr>
              <a:spLocks noChangeShapeType="1"/>
            </p:cNvSpPr>
            <p:nvPr/>
          </p:nvSpPr>
          <p:spPr bwMode="auto">
            <a:xfrm>
              <a:off x="240" y="3936"/>
              <a:ext cx="312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7844" name="Line 20"/>
            <p:cNvSpPr>
              <a:spLocks noChangeShapeType="1"/>
            </p:cNvSpPr>
            <p:nvPr/>
          </p:nvSpPr>
          <p:spPr bwMode="auto">
            <a:xfrm>
              <a:off x="2928" y="3696"/>
              <a:ext cx="0" cy="48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7845" name="Rectangle 21"/>
            <p:cNvSpPr>
              <a:spLocks noChangeArrowheads="1"/>
            </p:cNvSpPr>
            <p:nvPr/>
          </p:nvSpPr>
          <p:spPr bwMode="auto">
            <a:xfrm>
              <a:off x="240" y="3696"/>
              <a:ext cx="3120" cy="48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7846" name="Line 22"/>
            <p:cNvSpPr>
              <a:spLocks noChangeShapeType="1"/>
            </p:cNvSpPr>
            <p:nvPr/>
          </p:nvSpPr>
          <p:spPr bwMode="auto">
            <a:xfrm>
              <a:off x="912" y="3696"/>
              <a:ext cx="0" cy="48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7847" name="Line 23"/>
            <p:cNvSpPr>
              <a:spLocks noChangeShapeType="1"/>
            </p:cNvSpPr>
            <p:nvPr/>
          </p:nvSpPr>
          <p:spPr bwMode="auto">
            <a:xfrm>
              <a:off x="1440" y="3696"/>
              <a:ext cx="0" cy="48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7848" name="Line 24"/>
            <p:cNvSpPr>
              <a:spLocks noChangeShapeType="1"/>
            </p:cNvSpPr>
            <p:nvPr/>
          </p:nvSpPr>
          <p:spPr bwMode="auto">
            <a:xfrm>
              <a:off x="1968" y="3696"/>
              <a:ext cx="0" cy="48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7849" name="Line 25"/>
            <p:cNvSpPr>
              <a:spLocks noChangeShapeType="1"/>
            </p:cNvSpPr>
            <p:nvPr/>
          </p:nvSpPr>
          <p:spPr bwMode="auto">
            <a:xfrm>
              <a:off x="2496" y="3696"/>
              <a:ext cx="0" cy="48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16"/>
          <a:stretch>
            <a:fillRect/>
          </a:stretch>
        </p:blipFill>
        <p:spPr bwMode="auto">
          <a:xfrm>
            <a:off x="5562600" y="838200"/>
            <a:ext cx="3227388" cy="270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0962" name="Title 4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839200" cy="762000"/>
          </a:xfrm>
        </p:spPr>
        <p:txBody>
          <a:bodyPr/>
          <a:lstStyle/>
          <a:p>
            <a:r>
              <a:rPr lang="en-US" sz="3200" b="1" u="sng">
                <a:latin typeface="Arial" charset="0"/>
              </a:rPr>
              <a:t>Actual Vapor-Compression Cycle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57200" y="21336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FF"/>
              </a:buClr>
              <a:defRPr/>
            </a:pPr>
            <a:r>
              <a:rPr lang="en-US" sz="2400" b="1" smtClean="0">
                <a:solidFill>
                  <a:srgbClr val="0000FF"/>
                </a:solidFill>
                <a:cs typeface="+mn-cs"/>
              </a:rPr>
              <a:t>(d)</a:t>
            </a:r>
            <a:r>
              <a:rPr lang="en-US" sz="2400" smtClean="0">
                <a:cs typeface="+mn-cs"/>
              </a:rPr>
              <a:t> The </a:t>
            </a:r>
            <a:r>
              <a:rPr lang="en-US" sz="2400" b="1" smtClean="0">
                <a:solidFill>
                  <a:srgbClr val="0000FF"/>
                </a:solidFill>
                <a:cs typeface="+mn-cs"/>
              </a:rPr>
              <a:t>isentropic compressor</a:t>
            </a:r>
            <a:endParaRPr lang="en-US" sz="2400" smtClean="0">
              <a:cs typeface="+mn-cs"/>
            </a:endParaRPr>
          </a:p>
        </p:txBody>
      </p:sp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1143000" y="3200400"/>
          <a:ext cx="363855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6" name="Equation" r:id="rId5" imgW="1422400" imgH="406400" progId="Equation.3">
                  <p:embed/>
                </p:oleObj>
              </mc:Choice>
              <mc:Fallback>
                <p:oleObj name="Equation" r:id="rId5" imgW="1422400" imgH="40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00400"/>
                        <a:ext cx="3638550" cy="10398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8" name="Object 6"/>
          <p:cNvGraphicFramePr>
            <a:graphicFrameLocks noChangeAspect="1"/>
          </p:cNvGraphicFramePr>
          <p:nvPr/>
        </p:nvGraphicFramePr>
        <p:xfrm>
          <a:off x="1066800" y="4648200"/>
          <a:ext cx="37465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7" name="Equation" r:id="rId7" imgW="1612900" imgH="381000" progId="Equation.3">
                  <p:embed/>
                </p:oleObj>
              </mc:Choice>
              <mc:Fallback>
                <p:oleObj name="Equation" r:id="rId7" imgW="1612900" imgH="381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648200"/>
                        <a:ext cx="37465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4800600" y="4876800"/>
            <a:ext cx="1500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00FF"/>
                </a:solidFill>
                <a:latin typeface="Times New Roman" charset="0"/>
                <a:cs typeface="+mn-cs"/>
              </a:rPr>
              <a:t>0.8 = 80%</a:t>
            </a:r>
          </a:p>
        </p:txBody>
      </p:sp>
      <p:grpSp>
        <p:nvGrpSpPr>
          <p:cNvPr id="40967" name="Group 8"/>
          <p:cNvGrpSpPr>
            <a:grpSpLocks/>
          </p:cNvGrpSpPr>
          <p:nvPr/>
        </p:nvGrpSpPr>
        <p:grpSpPr bwMode="auto">
          <a:xfrm>
            <a:off x="520700" y="990600"/>
            <a:ext cx="4965700" cy="862013"/>
            <a:chOff x="240" y="3648"/>
            <a:chExt cx="3128" cy="543"/>
          </a:xfrm>
        </p:grpSpPr>
        <p:sp>
          <p:nvSpPr>
            <p:cNvPr id="79881" name="Text Box 9"/>
            <p:cNvSpPr txBox="1">
              <a:spLocks noChangeArrowheads="1"/>
            </p:cNvSpPr>
            <p:nvPr/>
          </p:nvSpPr>
          <p:spPr bwMode="auto">
            <a:xfrm>
              <a:off x="240" y="3648"/>
              <a:ext cx="67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  <a:defRPr/>
              </a:pPr>
              <a:r>
                <a:rPr lang="en-US" b="1">
                  <a:cs typeface="+mn-cs"/>
                </a:rPr>
                <a:t>State</a:t>
              </a:r>
            </a:p>
            <a:p>
              <a:pPr>
                <a:lnSpc>
                  <a:spcPct val="140000"/>
                </a:lnSpc>
                <a:defRPr/>
              </a:pPr>
              <a:r>
                <a:rPr lang="en-US" b="1" i="1">
                  <a:latin typeface="Times New Roman" charset="0"/>
                  <a:cs typeface="+mn-cs"/>
                </a:rPr>
                <a:t>h</a:t>
              </a:r>
              <a:r>
                <a:rPr lang="en-US">
                  <a:cs typeface="+mn-cs"/>
                </a:rPr>
                <a:t> </a:t>
              </a:r>
              <a:r>
                <a:rPr lang="en-US" b="1">
                  <a:latin typeface="Times New Roman" charset="0"/>
                  <a:cs typeface="+mn-cs"/>
                </a:rPr>
                <a:t>(kJ/kg)</a:t>
              </a:r>
            </a:p>
          </p:txBody>
        </p:sp>
        <p:sp>
          <p:nvSpPr>
            <p:cNvPr id="79882" name="Text Box 10"/>
            <p:cNvSpPr txBox="1">
              <a:spLocks noChangeArrowheads="1"/>
            </p:cNvSpPr>
            <p:nvPr/>
          </p:nvSpPr>
          <p:spPr bwMode="auto">
            <a:xfrm>
              <a:off x="912" y="3649"/>
              <a:ext cx="512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1</a:t>
              </a:r>
            </a:p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241.35</a:t>
              </a:r>
              <a:endParaRPr lang="en-US">
                <a:cs typeface="+mn-cs"/>
              </a:endParaRPr>
            </a:p>
          </p:txBody>
        </p:sp>
        <p:sp>
          <p:nvSpPr>
            <p:cNvPr id="79883" name="Text Box 11"/>
            <p:cNvSpPr txBox="1">
              <a:spLocks noChangeArrowheads="1"/>
            </p:cNvSpPr>
            <p:nvPr/>
          </p:nvSpPr>
          <p:spPr bwMode="auto">
            <a:xfrm>
              <a:off x="1440" y="3648"/>
              <a:ext cx="512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2s</a:t>
              </a:r>
            </a:p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272.39</a:t>
              </a:r>
              <a:endParaRPr lang="en-US">
                <a:cs typeface="+mn-cs"/>
              </a:endParaRPr>
            </a:p>
          </p:txBody>
        </p:sp>
        <p:sp>
          <p:nvSpPr>
            <p:cNvPr id="79884" name="Text Box 12"/>
            <p:cNvSpPr txBox="1">
              <a:spLocks noChangeArrowheads="1"/>
            </p:cNvSpPr>
            <p:nvPr/>
          </p:nvSpPr>
          <p:spPr bwMode="auto">
            <a:xfrm>
              <a:off x="1968" y="3648"/>
              <a:ext cx="512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2</a:t>
              </a:r>
            </a:p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280.15</a:t>
              </a:r>
              <a:endParaRPr lang="en-US">
                <a:cs typeface="+mn-cs"/>
              </a:endParaRPr>
            </a:p>
          </p:txBody>
        </p:sp>
        <p:sp>
          <p:nvSpPr>
            <p:cNvPr id="79885" name="Text Box 13"/>
            <p:cNvSpPr txBox="1">
              <a:spLocks noChangeArrowheads="1"/>
            </p:cNvSpPr>
            <p:nvPr/>
          </p:nvSpPr>
          <p:spPr bwMode="auto">
            <a:xfrm>
              <a:off x="2496" y="3648"/>
              <a:ext cx="440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3</a:t>
              </a:r>
            </a:p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91.49</a:t>
              </a:r>
              <a:endParaRPr lang="en-US">
                <a:cs typeface="+mn-cs"/>
              </a:endParaRPr>
            </a:p>
          </p:txBody>
        </p:sp>
        <p:sp>
          <p:nvSpPr>
            <p:cNvPr id="79886" name="Text Box 14"/>
            <p:cNvSpPr txBox="1">
              <a:spLocks noChangeArrowheads="1"/>
            </p:cNvSpPr>
            <p:nvPr/>
          </p:nvSpPr>
          <p:spPr bwMode="auto">
            <a:xfrm>
              <a:off x="2928" y="3648"/>
              <a:ext cx="440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4</a:t>
              </a:r>
            </a:p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91.49</a:t>
              </a:r>
              <a:endParaRPr lang="en-US">
                <a:cs typeface="+mn-cs"/>
              </a:endParaRPr>
            </a:p>
          </p:txBody>
        </p:sp>
        <p:sp>
          <p:nvSpPr>
            <p:cNvPr id="79887" name="Line 15"/>
            <p:cNvSpPr>
              <a:spLocks noChangeShapeType="1"/>
            </p:cNvSpPr>
            <p:nvPr/>
          </p:nvSpPr>
          <p:spPr bwMode="auto">
            <a:xfrm>
              <a:off x="240" y="3936"/>
              <a:ext cx="312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888" name="Line 16"/>
            <p:cNvSpPr>
              <a:spLocks noChangeShapeType="1"/>
            </p:cNvSpPr>
            <p:nvPr/>
          </p:nvSpPr>
          <p:spPr bwMode="auto">
            <a:xfrm>
              <a:off x="2928" y="3696"/>
              <a:ext cx="0" cy="48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889" name="Rectangle 17"/>
            <p:cNvSpPr>
              <a:spLocks noChangeArrowheads="1"/>
            </p:cNvSpPr>
            <p:nvPr/>
          </p:nvSpPr>
          <p:spPr bwMode="auto">
            <a:xfrm>
              <a:off x="240" y="3696"/>
              <a:ext cx="3120" cy="48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890" name="Line 18"/>
            <p:cNvSpPr>
              <a:spLocks noChangeShapeType="1"/>
            </p:cNvSpPr>
            <p:nvPr/>
          </p:nvSpPr>
          <p:spPr bwMode="auto">
            <a:xfrm>
              <a:off x="912" y="3696"/>
              <a:ext cx="0" cy="48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891" name="Line 19"/>
            <p:cNvSpPr>
              <a:spLocks noChangeShapeType="1"/>
            </p:cNvSpPr>
            <p:nvPr/>
          </p:nvSpPr>
          <p:spPr bwMode="auto">
            <a:xfrm>
              <a:off x="1440" y="3696"/>
              <a:ext cx="0" cy="48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892" name="Line 20"/>
            <p:cNvSpPr>
              <a:spLocks noChangeShapeType="1"/>
            </p:cNvSpPr>
            <p:nvPr/>
          </p:nvSpPr>
          <p:spPr bwMode="auto">
            <a:xfrm>
              <a:off x="1968" y="3696"/>
              <a:ext cx="0" cy="48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893" name="Line 21"/>
            <p:cNvSpPr>
              <a:spLocks noChangeShapeType="1"/>
            </p:cNvSpPr>
            <p:nvPr/>
          </p:nvSpPr>
          <p:spPr bwMode="auto">
            <a:xfrm>
              <a:off x="2496" y="3696"/>
              <a:ext cx="0" cy="48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9894" name="Text Box 22"/>
          <p:cNvSpPr txBox="1">
            <a:spLocks noChangeArrowheads="1"/>
          </p:cNvSpPr>
          <p:nvPr/>
        </p:nvSpPr>
        <p:spPr bwMode="auto">
          <a:xfrm>
            <a:off x="457200" y="25146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FF"/>
              </a:buClr>
              <a:defRPr/>
            </a:pPr>
            <a:r>
              <a:rPr lang="en-US" sz="2400" b="1" smtClean="0">
                <a:solidFill>
                  <a:srgbClr val="0000FF"/>
                </a:solidFill>
                <a:cs typeface="+mn-cs"/>
              </a:rPr>
              <a:t>efficiency</a:t>
            </a:r>
            <a:r>
              <a:rPr lang="en-US" sz="2400" smtClean="0">
                <a:cs typeface="+mn-cs"/>
              </a:rPr>
              <a:t> 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b="1" i="1" u="sng">
                <a:latin typeface="Times New Roman" charset="0"/>
              </a:rPr>
              <a:t>p</a:t>
            </a:r>
            <a:r>
              <a:rPr lang="en-US" sz="3600" b="1" u="sng">
                <a:latin typeface="Times New Roman" charset="0"/>
              </a:rPr>
              <a:t>-</a:t>
            </a:r>
            <a:r>
              <a:rPr lang="en-US" sz="3600" b="1" i="1" u="sng">
                <a:latin typeface="Times New Roman" charset="0"/>
              </a:rPr>
              <a:t>h</a:t>
            </a:r>
            <a:r>
              <a:rPr lang="en-US" sz="3600" b="1" u="sng">
                <a:latin typeface="Arial" charset="0"/>
              </a:rPr>
              <a:t> </a:t>
            </a:r>
            <a:r>
              <a:rPr lang="en-US" sz="3200" b="1" u="sng">
                <a:latin typeface="Arial" charset="0"/>
              </a:rPr>
              <a:t>Diagram</a:t>
            </a:r>
          </a:p>
        </p:txBody>
      </p:sp>
      <p:sp>
        <p:nvSpPr>
          <p:cNvPr id="43010" name="Content Placeholder 3"/>
          <p:cNvSpPr>
            <a:spLocks noGrp="1"/>
          </p:cNvSpPr>
          <p:nvPr>
            <p:ph sz="half" idx="4294967295"/>
          </p:nvPr>
        </p:nvSpPr>
        <p:spPr>
          <a:xfrm>
            <a:off x="304800" y="1143000"/>
            <a:ext cx="8583613" cy="762000"/>
          </a:xfrm>
        </p:spPr>
        <p:txBody>
          <a:bodyPr/>
          <a:lstStyle/>
          <a:p>
            <a:pPr>
              <a:buClr>
                <a:srgbClr val="FF0000"/>
              </a:buClr>
              <a:buFont typeface="Arial" charset="0"/>
              <a:buChar char="►"/>
            </a:pPr>
            <a:r>
              <a:rPr lang="en-US" sz="2800">
                <a:latin typeface="Arial" charset="0"/>
              </a:rPr>
              <a:t>The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pressure-enthalpy (</a:t>
            </a:r>
            <a:r>
              <a:rPr lang="en-US" sz="2800" b="1" i="1">
                <a:solidFill>
                  <a:srgbClr val="FF0000"/>
                </a:solidFill>
                <a:latin typeface="Times New Roman" charset="0"/>
              </a:rPr>
              <a:t>p</a:t>
            </a:r>
            <a:r>
              <a:rPr lang="en-US" sz="2800" b="1">
                <a:solidFill>
                  <a:srgbClr val="FF0000"/>
                </a:solidFill>
                <a:latin typeface="Times New Roman" charset="0"/>
              </a:rPr>
              <a:t>-</a:t>
            </a:r>
            <a:r>
              <a:rPr lang="en-US" sz="2800" b="1" i="1">
                <a:solidFill>
                  <a:srgbClr val="FF0000"/>
                </a:solidFill>
                <a:latin typeface="Times New Roman" charset="0"/>
              </a:rPr>
              <a:t>h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) diagram</a:t>
            </a:r>
            <a:r>
              <a:rPr lang="en-US" sz="2800">
                <a:latin typeface="Arial" charset="0"/>
              </a:rPr>
              <a:t> is a thermodynamic property diagram commonly used in the refrigeration field.</a:t>
            </a: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5715000" cy="391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sz="3600" b="1" u="sng">
                <a:latin typeface="Arial" charset="0"/>
              </a:rPr>
              <a:t>Selecting </a:t>
            </a:r>
            <a:r>
              <a:rPr lang="en-US" sz="3200" b="1" u="sng">
                <a:latin typeface="Arial" charset="0"/>
              </a:rPr>
              <a:t>Refrigerants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533400" y="1066800"/>
            <a:ext cx="8077200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►"/>
              <a:defRPr/>
            </a:pPr>
            <a:r>
              <a:rPr lang="en-US" sz="2800" smtClean="0">
                <a:cs typeface="+mn-cs"/>
              </a:rPr>
              <a:t>Refrigerant selection is based on </a:t>
            </a:r>
            <a:r>
              <a:rPr lang="en-US" sz="2800" smtClean="0">
                <a:solidFill>
                  <a:srgbClr val="FF0000"/>
                </a:solidFill>
                <a:cs typeface="+mn-cs"/>
              </a:rPr>
              <a:t>several factors</a:t>
            </a:r>
            <a:r>
              <a:rPr lang="en-US" sz="2800" smtClean="0">
                <a:cs typeface="+mn-cs"/>
              </a:rPr>
              <a:t>:</a:t>
            </a:r>
          </a:p>
          <a:p>
            <a:pPr lvl="1" eaLnBrk="1" hangingPunct="1">
              <a:spcBef>
                <a:spcPct val="20000"/>
              </a:spcBef>
              <a:buClr>
                <a:srgbClr val="0000FF"/>
              </a:buClr>
              <a:buFont typeface="Arial" charset="0"/>
              <a:buChar char="►"/>
              <a:defRPr/>
            </a:pPr>
            <a:r>
              <a:rPr lang="en-US" sz="2800" smtClean="0">
                <a:solidFill>
                  <a:srgbClr val="0000FF"/>
                </a:solidFill>
                <a:cs typeface="+mn-cs"/>
              </a:rPr>
              <a:t>Performance:</a:t>
            </a:r>
            <a:r>
              <a:rPr lang="en-US" sz="2800" smtClean="0">
                <a:cs typeface="+mn-cs"/>
              </a:rPr>
              <a:t>  provides adequate cooling capacity cost-effectively. </a:t>
            </a:r>
          </a:p>
          <a:p>
            <a:pPr lvl="1" eaLnBrk="1" hangingPunct="1">
              <a:spcBef>
                <a:spcPct val="20000"/>
              </a:spcBef>
              <a:buClr>
                <a:srgbClr val="0000FF"/>
              </a:buClr>
              <a:buFont typeface="Arial" charset="0"/>
              <a:buChar char="►"/>
              <a:defRPr/>
            </a:pPr>
            <a:r>
              <a:rPr lang="en-US" sz="2800" smtClean="0">
                <a:solidFill>
                  <a:srgbClr val="0000FF"/>
                </a:solidFill>
                <a:cs typeface="+mn-cs"/>
              </a:rPr>
              <a:t>Safety:</a:t>
            </a:r>
            <a:r>
              <a:rPr lang="en-US" sz="2800" smtClean="0">
                <a:cs typeface="+mn-cs"/>
              </a:rPr>
              <a:t>  avoids hazards (i.e., toxicity).</a:t>
            </a:r>
          </a:p>
          <a:p>
            <a:pPr lvl="1" eaLnBrk="1" hangingPunct="1">
              <a:spcBef>
                <a:spcPct val="20000"/>
              </a:spcBef>
              <a:buClr>
                <a:srgbClr val="0000FF"/>
              </a:buClr>
              <a:buFont typeface="Arial" charset="0"/>
              <a:buChar char="►"/>
              <a:defRPr/>
            </a:pPr>
            <a:r>
              <a:rPr lang="en-US" sz="2800" smtClean="0">
                <a:solidFill>
                  <a:srgbClr val="0000FF"/>
                </a:solidFill>
                <a:cs typeface="+mn-cs"/>
              </a:rPr>
              <a:t>Environmental impact:</a:t>
            </a:r>
            <a:r>
              <a:rPr lang="en-US" sz="2800" smtClean="0">
                <a:cs typeface="+mn-cs"/>
              </a:rPr>
              <a:t>  minimizes harm to stratospheric ozone layer and reduces negative impact to global climate change.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sz="3200" b="1" u="sng">
                <a:latin typeface="Arial" charset="0"/>
              </a:rPr>
              <a:t>Refrigerant Types and Characteristics</a:t>
            </a:r>
          </a:p>
        </p:txBody>
      </p:sp>
      <p:sp>
        <p:nvSpPr>
          <p:cNvPr id="20487" name="Text Box 21"/>
          <p:cNvSpPr txBox="1">
            <a:spLocks noChangeArrowheads="1"/>
          </p:cNvSpPr>
          <p:nvPr/>
        </p:nvSpPr>
        <p:spPr bwMode="auto">
          <a:xfrm>
            <a:off x="228600" y="5837238"/>
            <a:ext cx="87630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None/>
              <a:defRPr/>
            </a:pPr>
            <a:r>
              <a:rPr lang="en-US" b="1" smtClean="0">
                <a:solidFill>
                  <a:srgbClr val="FF0000"/>
                </a:solidFill>
                <a:cs typeface="+mn-cs"/>
              </a:rPr>
              <a:t>Global Warming Potential (GWP)</a:t>
            </a:r>
            <a:r>
              <a:rPr lang="en-US" smtClean="0">
                <a:cs typeface="+mn-cs"/>
              </a:rPr>
              <a:t> is a simplified index that estimates the </a:t>
            </a:r>
            <a:r>
              <a:rPr lang="en-US" b="1" i="1" smtClean="0">
                <a:solidFill>
                  <a:srgbClr val="0000FF"/>
                </a:solidFill>
                <a:cs typeface="+mn-cs"/>
              </a:rPr>
              <a:t>potential future influence on global warming</a:t>
            </a:r>
            <a:r>
              <a:rPr lang="en-US" smtClean="0">
                <a:cs typeface="+mn-cs"/>
              </a:rPr>
              <a:t> associated with different gases when released to the atmosphere.</a:t>
            </a:r>
            <a:endParaRPr lang="en-US" smtClean="0">
              <a:solidFill>
                <a:srgbClr val="FF0000"/>
              </a:solidFill>
              <a:cs typeface="+mn-cs"/>
            </a:endParaRPr>
          </a:p>
        </p:txBody>
      </p:sp>
      <p:grpSp>
        <p:nvGrpSpPr>
          <p:cNvPr id="46083" name="Group 11"/>
          <p:cNvGrpSpPr>
            <a:grpSpLocks/>
          </p:cNvGrpSpPr>
          <p:nvPr/>
        </p:nvGrpSpPr>
        <p:grpSpPr bwMode="auto">
          <a:xfrm>
            <a:off x="304800" y="838200"/>
            <a:ext cx="8545513" cy="4953000"/>
            <a:chOff x="192" y="528"/>
            <a:chExt cx="5383" cy="3120"/>
          </a:xfrm>
        </p:grpSpPr>
        <p:grpSp>
          <p:nvGrpSpPr>
            <p:cNvPr id="46084" name="Group 6"/>
            <p:cNvGrpSpPr>
              <a:grpSpLocks/>
            </p:cNvGrpSpPr>
            <p:nvPr/>
          </p:nvGrpSpPr>
          <p:grpSpPr bwMode="auto">
            <a:xfrm>
              <a:off x="192" y="576"/>
              <a:ext cx="5383" cy="3072"/>
              <a:chOff x="288" y="1056"/>
              <a:chExt cx="5383" cy="3072"/>
            </a:xfrm>
          </p:grpSpPr>
          <p:pic>
            <p:nvPicPr>
              <p:cNvPr id="2048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1056"/>
                <a:ext cx="5383" cy="30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20485" name="Rectangle 5"/>
              <p:cNvSpPr>
                <a:spLocks noChangeArrowheads="1"/>
              </p:cNvSpPr>
              <p:nvPr/>
            </p:nvSpPr>
            <p:spPr bwMode="auto">
              <a:xfrm>
                <a:off x="5568" y="1296"/>
                <a:ext cx="48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240" y="528"/>
              <a:ext cx="5280" cy="312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>
              <a:off x="240" y="2784"/>
              <a:ext cx="528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>
              <a:off x="240" y="1824"/>
              <a:ext cx="528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u="sng">
                <a:latin typeface="Arial" charset="0"/>
              </a:rPr>
              <a:t>Learning Outcomes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82000" cy="4525963"/>
          </a:xfrm>
        </p:spPr>
        <p:txBody>
          <a:bodyPr/>
          <a:lstStyle/>
          <a:p>
            <a:pPr eaLnBrk="1" hangingPunct="1">
              <a:buFont typeface="Arial" charset="0"/>
              <a:buChar char="►"/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Demonstrate understanding</a:t>
            </a:r>
            <a:r>
              <a:rPr lang="en-US" sz="2800">
                <a:latin typeface="Arial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of basic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vapor-compression refrigeration and heat pump</a:t>
            </a:r>
            <a:r>
              <a:rPr lang="en-US" sz="280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systems</a:t>
            </a:r>
            <a:r>
              <a:rPr lang="en-US" sz="2800">
                <a:latin typeface="Arial" charset="0"/>
              </a:rPr>
              <a:t>.</a:t>
            </a:r>
          </a:p>
          <a:p>
            <a:pPr eaLnBrk="1" hangingPunct="1">
              <a:buFont typeface="Arial" charset="0"/>
              <a:buChar char="►"/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Develop</a:t>
            </a:r>
            <a:r>
              <a:rPr lang="en-US" sz="2800">
                <a:latin typeface="Arial" charset="0"/>
              </a:rPr>
              <a:t> and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analyze</a:t>
            </a:r>
            <a:r>
              <a:rPr lang="en-US" sz="2800">
                <a:latin typeface="Arial" charset="0"/>
              </a:rPr>
              <a:t> thermodynamic models of vapor-compression systems and their modifications, including</a:t>
            </a:r>
          </a:p>
          <a:p>
            <a:pPr lvl="1" eaLnBrk="1" hangingPunct="1">
              <a:buFont typeface="Arial" charset="0"/>
              <a:buChar char="►"/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sketching </a:t>
            </a:r>
            <a:r>
              <a:rPr lang="en-US" sz="2400">
                <a:latin typeface="Arial" charset="0"/>
              </a:rPr>
              <a:t>schematic and accompanying </a:t>
            </a:r>
            <a:r>
              <a:rPr lang="en-US" sz="2400" b="1" i="1">
                <a:latin typeface="Times New Roman" charset="0"/>
              </a:rPr>
              <a:t>T</a:t>
            </a:r>
            <a:r>
              <a:rPr lang="en-US" sz="2400" b="1">
                <a:latin typeface="Times New Roman" charset="0"/>
              </a:rPr>
              <a:t>-</a:t>
            </a:r>
            <a:r>
              <a:rPr lang="en-US" sz="2400" b="1" i="1">
                <a:latin typeface="Times New Roman" charset="0"/>
              </a:rPr>
              <a:t>s</a:t>
            </a:r>
            <a:r>
              <a:rPr lang="en-US" sz="2400">
                <a:latin typeface="Arial" charset="0"/>
              </a:rPr>
              <a:t> diagrams.</a:t>
            </a:r>
          </a:p>
          <a:p>
            <a:pPr lvl="1" eaLnBrk="1" hangingPunct="1">
              <a:buFont typeface="Arial" charset="0"/>
              <a:buChar char="►"/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evaluating </a:t>
            </a:r>
            <a:r>
              <a:rPr lang="en-US" sz="2400">
                <a:latin typeface="Arial" charset="0"/>
              </a:rPr>
              <a:t>property data at principal states of the systems.</a:t>
            </a:r>
          </a:p>
          <a:p>
            <a:pPr lvl="1" eaLnBrk="1" hangingPunct="1">
              <a:buFont typeface="Arial" charset="0"/>
              <a:buChar char="►"/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applying </a:t>
            </a:r>
            <a:r>
              <a:rPr lang="en-US" sz="2400">
                <a:latin typeface="Arial" charset="0"/>
              </a:rPr>
              <a:t>mass, energy, and entropy  balances for the basic processes.</a:t>
            </a:r>
          </a:p>
          <a:p>
            <a:pPr lvl="1" eaLnBrk="1" hangingPunct="1">
              <a:buFont typeface="Arial" charset="0"/>
              <a:buChar char="►"/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determining </a:t>
            </a:r>
            <a:r>
              <a:rPr lang="en-US" sz="2400">
                <a:latin typeface="Arial" charset="0"/>
              </a:rPr>
              <a:t>refrigeration and heat pump system performance, coefficient of performance, and capacity.</a:t>
            </a:r>
            <a:endParaRPr lang="en-U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90600"/>
          </a:xfrm>
        </p:spPr>
        <p:txBody>
          <a:bodyPr/>
          <a:lstStyle/>
          <a:p>
            <a:r>
              <a:rPr lang="en-US" sz="3200" b="1" u="sng">
                <a:latin typeface="Arial" charset="0"/>
              </a:rPr>
              <a:t>Refrigerant Types and Characteristics</a:t>
            </a:r>
          </a:p>
        </p:txBody>
      </p:sp>
      <p:sp>
        <p:nvSpPr>
          <p:cNvPr id="18435" name="Text Box 21"/>
          <p:cNvSpPr txBox="1">
            <a:spLocks noChangeArrowheads="1"/>
          </p:cNvSpPr>
          <p:nvPr/>
        </p:nvSpPr>
        <p:spPr bwMode="auto">
          <a:xfrm>
            <a:off x="381000" y="990600"/>
            <a:ext cx="853440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Font typeface="Arial" charset="0"/>
              <a:buChar char="►"/>
              <a:defRPr/>
            </a:pPr>
            <a:r>
              <a:rPr lang="en-US" sz="2200" b="1" smtClean="0">
                <a:solidFill>
                  <a:srgbClr val="FF0000"/>
                </a:solidFill>
                <a:cs typeface="+mn-cs"/>
              </a:rPr>
              <a:t>Chlorofluorocarbons (CFCs) and Hydrochlorofluorocarbons (HCFCs)</a:t>
            </a:r>
            <a:r>
              <a:rPr lang="en-US" sz="2200" smtClean="0">
                <a:cs typeface="+mn-cs"/>
              </a:rPr>
              <a:t> are early synthetic refrigerants each containing chlorine.  Because of the adverse effect of chlorine on Earth</a:t>
            </a:r>
            <a:r>
              <a:rPr lang="ja-JP" altLang="en-US" sz="2200" smtClean="0">
                <a:cs typeface="+mn-cs"/>
              </a:rPr>
              <a:t>’</a:t>
            </a:r>
            <a:r>
              <a:rPr lang="en-US" sz="2200" smtClean="0">
                <a:cs typeface="+mn-cs"/>
              </a:rPr>
              <a:t>s stratospheric ozone layer, </a:t>
            </a:r>
            <a:r>
              <a:rPr lang="en-US" sz="2200" smtClean="0">
                <a:solidFill>
                  <a:srgbClr val="FF0000"/>
                </a:solidFill>
                <a:cs typeface="+mn-cs"/>
              </a:rPr>
              <a:t>use</a:t>
            </a:r>
            <a:r>
              <a:rPr lang="en-US" sz="2200" smtClean="0">
                <a:cs typeface="+mn-cs"/>
              </a:rPr>
              <a:t> of these refrigerants </a:t>
            </a:r>
            <a:r>
              <a:rPr lang="en-US" sz="2200" smtClean="0">
                <a:solidFill>
                  <a:srgbClr val="FF0000"/>
                </a:solidFill>
                <a:cs typeface="+mn-cs"/>
              </a:rPr>
              <a:t>is regulated by international agreement</a:t>
            </a:r>
            <a:r>
              <a:rPr lang="en-US" sz="2200" smtClean="0">
                <a:cs typeface="+mn-cs"/>
              </a:rPr>
              <a:t>.</a:t>
            </a:r>
            <a:endParaRPr lang="en-US" sz="220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Font typeface="Arial" charset="0"/>
              <a:buChar char="►"/>
              <a:defRPr/>
            </a:pPr>
            <a:r>
              <a:rPr lang="en-US" sz="2200" b="1" smtClean="0">
                <a:solidFill>
                  <a:srgbClr val="FF0000"/>
                </a:solidFill>
                <a:cs typeface="+mn-cs"/>
              </a:rPr>
              <a:t>Hydrofluorocarbons (HFCs) and HFC blends</a:t>
            </a:r>
            <a:r>
              <a:rPr lang="en-US" sz="220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200" smtClean="0">
                <a:cs typeface="+mn-cs"/>
              </a:rPr>
              <a:t>are chlorine-free refrigerants.  Blends combine two or more HFCs. </a:t>
            </a:r>
            <a:r>
              <a:rPr lang="en-US" altLang="zh-CN" sz="2200" smtClean="0">
                <a:ea typeface="宋体" charset="0"/>
                <a:cs typeface="宋体" charset="0"/>
              </a:rPr>
              <a:t>While these chlorine-free refrigerants do not contribute to ozone depletion, with the exception of </a:t>
            </a:r>
            <a:r>
              <a:rPr lang="en-US" altLang="zh-CN" sz="2200" smtClean="0">
                <a:solidFill>
                  <a:srgbClr val="0000FF"/>
                </a:solidFill>
                <a:ea typeface="宋体" charset="0"/>
                <a:cs typeface="宋体" charset="0"/>
              </a:rPr>
              <a:t>R-1234yf</a:t>
            </a:r>
            <a:r>
              <a:rPr lang="en-US" altLang="zh-CN" sz="2200" smtClean="0">
                <a:ea typeface="宋体" charset="0"/>
                <a:cs typeface="宋体" charset="0"/>
              </a:rPr>
              <a:t>, they have </a:t>
            </a:r>
            <a:r>
              <a:rPr lang="en-US" altLang="zh-CN" sz="2200" smtClean="0">
                <a:solidFill>
                  <a:srgbClr val="FF0000"/>
                </a:solidFill>
                <a:ea typeface="宋体" charset="0"/>
                <a:cs typeface="宋体" charset="0"/>
              </a:rPr>
              <a:t>high GWP levels</a:t>
            </a:r>
            <a:r>
              <a:rPr lang="en-US" altLang="zh-CN" sz="2200" smtClean="0">
                <a:ea typeface="宋体" charset="0"/>
                <a:cs typeface="宋体" charset="0"/>
              </a:rPr>
              <a:t>. </a:t>
            </a:r>
            <a:r>
              <a:rPr lang="en-US" sz="2200" smtClean="0">
                <a:cs typeface="+mn-cs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Arial" charset="0"/>
              <a:buChar char="►"/>
              <a:defRPr/>
            </a:pPr>
            <a:r>
              <a:rPr lang="en-US" sz="2200" b="1" smtClean="0">
                <a:solidFill>
                  <a:srgbClr val="FF0000"/>
                </a:solidFill>
                <a:cs typeface="+mn-cs"/>
              </a:rPr>
              <a:t>Natural refrigerants</a:t>
            </a:r>
            <a:r>
              <a:rPr lang="en-US" sz="2200" smtClean="0">
                <a:cs typeface="+mn-cs"/>
              </a:rPr>
              <a:t> are nonsynthetic, naturally occurring substances which serve as refrigerants.  These include carbon dioxide, ammonia, and hydrocarbons. </a:t>
            </a:r>
            <a:r>
              <a:rPr lang="en-US" altLang="zh-CN" sz="2200" smtClean="0">
                <a:ea typeface="宋体" charset="0"/>
                <a:cs typeface="宋体" charset="0"/>
              </a:rPr>
              <a:t>These refrigerants feature </a:t>
            </a:r>
            <a:r>
              <a:rPr lang="en-US" altLang="zh-CN" sz="2200" smtClean="0">
                <a:solidFill>
                  <a:srgbClr val="FF0000"/>
                </a:solidFill>
                <a:ea typeface="宋体" charset="0"/>
                <a:cs typeface="宋体" charset="0"/>
              </a:rPr>
              <a:t>low GWP values</a:t>
            </a:r>
            <a:r>
              <a:rPr lang="en-US" altLang="zh-CN" sz="2200" smtClean="0">
                <a:ea typeface="宋体" charset="0"/>
                <a:cs typeface="宋体" charset="0"/>
              </a:rPr>
              <a:t>; still, </a:t>
            </a:r>
            <a:r>
              <a:rPr lang="en-US" altLang="zh-CN" sz="2200" smtClean="0">
                <a:solidFill>
                  <a:srgbClr val="FF0000"/>
                </a:solidFill>
                <a:ea typeface="宋体" charset="0"/>
                <a:cs typeface="宋体" charset="0"/>
              </a:rPr>
              <a:t>concerns</a:t>
            </a:r>
            <a:r>
              <a:rPr lang="en-US" altLang="zh-CN" sz="2200" smtClean="0">
                <a:ea typeface="宋体" charset="0"/>
                <a:cs typeface="宋体" charset="0"/>
              </a:rPr>
              <a:t> have been raised over the </a:t>
            </a:r>
            <a:r>
              <a:rPr lang="en-US" altLang="zh-CN" sz="2200" smtClean="0">
                <a:solidFill>
                  <a:srgbClr val="FF0000"/>
                </a:solidFill>
                <a:ea typeface="宋体" charset="0"/>
                <a:cs typeface="宋体" charset="0"/>
              </a:rPr>
              <a:t>toxicity of </a:t>
            </a:r>
            <a:r>
              <a:rPr lang="en-US" altLang="zh-CN" sz="2200" b="1" smtClean="0">
                <a:solidFill>
                  <a:srgbClr val="0000FF"/>
                </a:solidFill>
                <a:latin typeface="Times New Roman" charset="0"/>
                <a:ea typeface="宋体" charset="0"/>
                <a:cs typeface="宋体" charset="0"/>
              </a:rPr>
              <a:t>NH</a:t>
            </a:r>
            <a:r>
              <a:rPr lang="en-US" altLang="zh-CN" sz="2200" b="1" baseline="-25000" smtClean="0">
                <a:solidFill>
                  <a:srgbClr val="0000FF"/>
                </a:solidFill>
                <a:latin typeface="Times New Roman" charset="0"/>
                <a:ea typeface="宋体" charset="0"/>
                <a:cs typeface="宋体" charset="0"/>
              </a:rPr>
              <a:t>3</a:t>
            </a:r>
            <a:r>
              <a:rPr lang="en-US" altLang="zh-CN" sz="2200" smtClean="0">
                <a:solidFill>
                  <a:srgbClr val="FF0000"/>
                </a:solidFill>
                <a:ea typeface="宋体" charset="0"/>
                <a:cs typeface="宋体" charset="0"/>
              </a:rPr>
              <a:t> and the safety of the hydrocarbons</a:t>
            </a:r>
            <a:r>
              <a:rPr lang="en-US" altLang="zh-CN" sz="2200" smtClean="0">
                <a:ea typeface="宋体" charset="0"/>
                <a:cs typeface="宋体" charset="0"/>
              </a:rPr>
              <a:t>. </a:t>
            </a:r>
            <a:endParaRPr lang="en-US" sz="220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z="3200" b="1" u="sng">
                <a:latin typeface="Arial" charset="0"/>
              </a:rPr>
              <a:t>Ammonia-Water Absorption Refrigeration</a:t>
            </a:r>
          </a:p>
        </p:txBody>
      </p:sp>
      <p:sp>
        <p:nvSpPr>
          <p:cNvPr id="22533" name="Text Box 21"/>
          <p:cNvSpPr txBox="1">
            <a:spLocks noChangeArrowheads="1"/>
          </p:cNvSpPr>
          <p:nvPr/>
        </p:nvSpPr>
        <p:spPr bwMode="auto">
          <a:xfrm>
            <a:off x="533400" y="1295400"/>
            <a:ext cx="3810000" cy="44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10000"/>
              </a:spcBef>
              <a:buClr>
                <a:srgbClr val="FF0000"/>
              </a:buClr>
              <a:buFont typeface="Arial" charset="0"/>
              <a:buChar char="►"/>
              <a:defRPr/>
            </a:pPr>
            <a:r>
              <a:rPr lang="en-US" sz="2800" smtClean="0">
                <a:solidFill>
                  <a:srgbClr val="FF0000"/>
                </a:solidFill>
                <a:cs typeface="+mn-cs"/>
              </a:rPr>
              <a:t>Absorption refrigeration</a:t>
            </a:r>
            <a:r>
              <a:rPr lang="en-US" sz="2800" smtClean="0">
                <a:cs typeface="+mn-cs"/>
              </a:rPr>
              <a:t> systems have important commercial and industrial applications.</a:t>
            </a:r>
          </a:p>
          <a:p>
            <a:pPr eaLnBrk="1" hangingPunct="1">
              <a:spcBef>
                <a:spcPct val="10000"/>
              </a:spcBef>
              <a:buClr>
                <a:srgbClr val="FF0000"/>
              </a:buClr>
              <a:buFont typeface="Arial" charset="0"/>
              <a:buChar char="►"/>
              <a:defRPr/>
            </a:pPr>
            <a:r>
              <a:rPr lang="en-US" sz="2800" smtClean="0">
                <a:cs typeface="+mn-cs"/>
              </a:rPr>
              <a:t>The principal components of an </a:t>
            </a:r>
            <a:r>
              <a:rPr lang="en-US" sz="2800" smtClean="0">
                <a:solidFill>
                  <a:srgbClr val="FF0000"/>
                </a:solidFill>
                <a:cs typeface="+mn-cs"/>
              </a:rPr>
              <a:t>ammonia-water</a:t>
            </a:r>
            <a:r>
              <a:rPr lang="en-US" sz="2800" smtClean="0">
                <a:cs typeface="+mn-cs"/>
              </a:rPr>
              <a:t> absorption system are shown in the figure.</a:t>
            </a:r>
          </a:p>
        </p:txBody>
      </p:sp>
      <p:grpSp>
        <p:nvGrpSpPr>
          <p:cNvPr id="22536" name="Group 8"/>
          <p:cNvGrpSpPr>
            <a:grpSpLocks/>
          </p:cNvGrpSpPr>
          <p:nvPr/>
        </p:nvGrpSpPr>
        <p:grpSpPr bwMode="auto">
          <a:xfrm>
            <a:off x="4572000" y="1447800"/>
            <a:ext cx="4267200" cy="4325938"/>
            <a:chOff x="2976" y="1488"/>
            <a:chExt cx="2688" cy="2725"/>
          </a:xfrm>
        </p:grpSpPr>
        <p:pic>
          <p:nvPicPr>
            <p:cNvPr id="2253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488"/>
              <a:ext cx="2688" cy="2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4960" y="3943"/>
              <a:ext cx="473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>
                  <a:solidFill>
                    <a:schemeClr val="accent2"/>
                  </a:solidFill>
                  <a:latin typeface="Times New Roman" charset="0"/>
                  <a:cs typeface="+mn-cs"/>
                </a:rPr>
                <a:t>Absorber</a:t>
              </a:r>
            </a:p>
            <a:p>
              <a:pPr algn="ctr">
                <a:defRPr/>
              </a:pPr>
              <a:r>
                <a:rPr lang="en-US" sz="1100" b="1">
                  <a:solidFill>
                    <a:schemeClr val="accent2"/>
                  </a:solidFill>
                  <a:latin typeface="Times New Roman" charset="0"/>
                  <a:cs typeface="+mn-cs"/>
                </a:rPr>
                <a:t>coolant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4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z="3200" b="1" u="sng">
                <a:latin typeface="Arial" charset="0"/>
              </a:rPr>
              <a:t>Ammonia-Water Absorption Refrigeration</a:t>
            </a:r>
          </a:p>
        </p:txBody>
      </p:sp>
      <p:sp>
        <p:nvSpPr>
          <p:cNvPr id="81923" name="Text Box 21"/>
          <p:cNvSpPr txBox="1">
            <a:spLocks noChangeArrowheads="1"/>
          </p:cNvSpPr>
          <p:nvPr/>
        </p:nvSpPr>
        <p:spPr bwMode="auto">
          <a:xfrm>
            <a:off x="152400" y="1143000"/>
            <a:ext cx="4267200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ct val="10000"/>
              </a:spcBef>
              <a:buClr>
                <a:srgbClr val="0000FF"/>
              </a:buClr>
              <a:buFont typeface="Arial" charset="0"/>
              <a:buChar char="►"/>
              <a:defRPr/>
            </a:pPr>
            <a:r>
              <a:rPr lang="en-US" sz="2800" smtClean="0">
                <a:cs typeface="+mn-cs"/>
              </a:rPr>
              <a:t>The </a:t>
            </a:r>
            <a:r>
              <a:rPr lang="en-US" sz="2800" smtClean="0">
                <a:solidFill>
                  <a:srgbClr val="0000FF"/>
                </a:solidFill>
                <a:cs typeface="+mn-cs"/>
              </a:rPr>
              <a:t>left-side</a:t>
            </a:r>
            <a:r>
              <a:rPr lang="en-US" sz="2800" smtClean="0">
                <a:cs typeface="+mn-cs"/>
              </a:rPr>
              <a:t> of the schematic includes components familiar from the discussion of the vapor-compression system:  </a:t>
            </a:r>
            <a:r>
              <a:rPr lang="en-US" sz="2800" smtClean="0">
                <a:solidFill>
                  <a:srgbClr val="0000FF"/>
                </a:solidFill>
                <a:cs typeface="+mn-cs"/>
              </a:rPr>
              <a:t>evaporator</a:t>
            </a:r>
            <a:r>
              <a:rPr lang="en-US" sz="2800" smtClean="0">
                <a:cs typeface="+mn-cs"/>
              </a:rPr>
              <a:t>, </a:t>
            </a:r>
            <a:r>
              <a:rPr lang="en-US" sz="2800" smtClean="0">
                <a:solidFill>
                  <a:srgbClr val="0000FF"/>
                </a:solidFill>
                <a:cs typeface="+mn-cs"/>
              </a:rPr>
              <a:t>condenser</a:t>
            </a:r>
            <a:r>
              <a:rPr lang="en-US" sz="2800" smtClean="0">
                <a:cs typeface="+mn-cs"/>
              </a:rPr>
              <a:t>, and </a:t>
            </a:r>
            <a:r>
              <a:rPr lang="en-US" sz="2800" smtClean="0">
                <a:solidFill>
                  <a:srgbClr val="0000FF"/>
                </a:solidFill>
                <a:cs typeface="+mn-cs"/>
              </a:rPr>
              <a:t>expansion valve</a:t>
            </a:r>
            <a:r>
              <a:rPr lang="en-US" sz="2800" smtClean="0">
                <a:cs typeface="+mn-cs"/>
              </a:rPr>
              <a:t>.  </a:t>
            </a:r>
            <a:r>
              <a:rPr lang="en-US" sz="2800" b="1" smtClean="0">
                <a:solidFill>
                  <a:srgbClr val="0000FF"/>
                </a:solidFill>
                <a:cs typeface="+mn-cs"/>
              </a:rPr>
              <a:t>Only ammonia flows</a:t>
            </a:r>
            <a:r>
              <a:rPr lang="en-US" sz="2800" smtClean="0">
                <a:cs typeface="+mn-cs"/>
              </a:rPr>
              <a:t> through these components.</a:t>
            </a:r>
          </a:p>
        </p:txBody>
      </p:sp>
      <p:grpSp>
        <p:nvGrpSpPr>
          <p:cNvPr id="52227" name="Group 5"/>
          <p:cNvGrpSpPr>
            <a:grpSpLocks/>
          </p:cNvGrpSpPr>
          <p:nvPr/>
        </p:nvGrpSpPr>
        <p:grpSpPr bwMode="auto">
          <a:xfrm>
            <a:off x="4724400" y="1295400"/>
            <a:ext cx="4267200" cy="4325938"/>
            <a:chOff x="2976" y="1488"/>
            <a:chExt cx="2688" cy="2725"/>
          </a:xfrm>
        </p:grpSpPr>
        <p:pic>
          <p:nvPicPr>
            <p:cNvPr id="8192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488"/>
              <a:ext cx="2688" cy="2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81927" name="Text Box 7"/>
            <p:cNvSpPr txBox="1">
              <a:spLocks noChangeArrowheads="1"/>
            </p:cNvSpPr>
            <p:nvPr/>
          </p:nvSpPr>
          <p:spPr bwMode="auto">
            <a:xfrm>
              <a:off x="4960" y="3943"/>
              <a:ext cx="473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>
                  <a:solidFill>
                    <a:schemeClr val="accent2"/>
                  </a:solidFill>
                  <a:latin typeface="Times New Roman" charset="0"/>
                  <a:cs typeface="+mn-cs"/>
                </a:rPr>
                <a:t>Absorber</a:t>
              </a:r>
            </a:p>
            <a:p>
              <a:pPr algn="ctr">
                <a:defRPr/>
              </a:pPr>
              <a:r>
                <a:rPr lang="en-US" sz="1100" b="1">
                  <a:solidFill>
                    <a:schemeClr val="accent2"/>
                  </a:solidFill>
                  <a:latin typeface="Times New Roman" charset="0"/>
                  <a:cs typeface="+mn-cs"/>
                </a:rPr>
                <a:t>coolant</a:t>
              </a:r>
            </a:p>
          </p:txBody>
        </p:sp>
      </p:grp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4572000" y="1143000"/>
            <a:ext cx="2057400" cy="47244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4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z="3200" b="1" u="sng">
                <a:latin typeface="Arial" charset="0"/>
              </a:rPr>
              <a:t>Ammonia-Water Absorption Refrigeration</a:t>
            </a:r>
          </a:p>
        </p:txBody>
      </p:sp>
      <p:sp>
        <p:nvSpPr>
          <p:cNvPr id="83971" name="Text Box 21"/>
          <p:cNvSpPr txBox="1">
            <a:spLocks noChangeArrowheads="1"/>
          </p:cNvSpPr>
          <p:nvPr/>
        </p:nvSpPr>
        <p:spPr bwMode="auto">
          <a:xfrm>
            <a:off x="152400" y="1031875"/>
            <a:ext cx="44958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ct val="10000"/>
              </a:spcBef>
              <a:buClr>
                <a:srgbClr val="0000FF"/>
              </a:buClr>
              <a:buFont typeface="Arial" charset="0"/>
              <a:buChar char="►"/>
              <a:defRPr/>
            </a:pPr>
            <a:r>
              <a:rPr lang="en-US" sz="2800" smtClean="0">
                <a:cs typeface="+mn-cs"/>
              </a:rPr>
              <a:t>The </a:t>
            </a:r>
            <a:r>
              <a:rPr lang="en-US" sz="2800" smtClean="0">
                <a:solidFill>
                  <a:srgbClr val="0000FF"/>
                </a:solidFill>
                <a:cs typeface="+mn-cs"/>
              </a:rPr>
              <a:t>right-side</a:t>
            </a:r>
            <a:r>
              <a:rPr lang="en-US" sz="2800" smtClean="0">
                <a:cs typeface="+mn-cs"/>
              </a:rPr>
              <a:t> of the schematic includes components that replace the compressor of the vapor-compression refrigeration system:  </a:t>
            </a:r>
            <a:r>
              <a:rPr lang="en-US" sz="2800" smtClean="0">
                <a:solidFill>
                  <a:srgbClr val="0000FF"/>
                </a:solidFill>
                <a:cs typeface="+mn-cs"/>
              </a:rPr>
              <a:t>absorber</a:t>
            </a:r>
            <a:r>
              <a:rPr lang="en-US" sz="2800" smtClean="0">
                <a:cs typeface="+mn-cs"/>
              </a:rPr>
              <a:t>, </a:t>
            </a:r>
            <a:r>
              <a:rPr lang="en-US" sz="2800" smtClean="0">
                <a:solidFill>
                  <a:srgbClr val="0000FF"/>
                </a:solidFill>
                <a:cs typeface="+mn-cs"/>
              </a:rPr>
              <a:t>pump</a:t>
            </a:r>
            <a:r>
              <a:rPr lang="en-US" sz="2800" smtClean="0">
                <a:cs typeface="+mn-cs"/>
              </a:rPr>
              <a:t>, and </a:t>
            </a:r>
            <a:r>
              <a:rPr lang="en-US" sz="2800" smtClean="0">
                <a:solidFill>
                  <a:srgbClr val="0000FF"/>
                </a:solidFill>
                <a:cs typeface="+mn-cs"/>
              </a:rPr>
              <a:t>generator</a:t>
            </a:r>
            <a:r>
              <a:rPr lang="en-US" sz="2800" smtClean="0">
                <a:cs typeface="+mn-cs"/>
              </a:rPr>
              <a:t>.  These components involve </a:t>
            </a:r>
            <a:r>
              <a:rPr lang="en-US" sz="2800" b="1" smtClean="0">
                <a:solidFill>
                  <a:srgbClr val="0000FF"/>
                </a:solidFill>
                <a:cs typeface="+mn-cs"/>
              </a:rPr>
              <a:t>liquid ammonia-water solutions</a:t>
            </a:r>
            <a:r>
              <a:rPr lang="en-US" sz="2800" smtClean="0">
                <a:cs typeface="+mn-cs"/>
              </a:rPr>
              <a:t>.</a:t>
            </a:r>
          </a:p>
        </p:txBody>
      </p:sp>
      <p:grpSp>
        <p:nvGrpSpPr>
          <p:cNvPr id="54275" name="Group 4"/>
          <p:cNvGrpSpPr>
            <a:grpSpLocks/>
          </p:cNvGrpSpPr>
          <p:nvPr/>
        </p:nvGrpSpPr>
        <p:grpSpPr bwMode="auto">
          <a:xfrm>
            <a:off x="4724400" y="1489075"/>
            <a:ext cx="4267200" cy="4325938"/>
            <a:chOff x="2976" y="1488"/>
            <a:chExt cx="2688" cy="2725"/>
          </a:xfrm>
        </p:grpSpPr>
        <p:pic>
          <p:nvPicPr>
            <p:cNvPr id="8397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488"/>
              <a:ext cx="2688" cy="2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83974" name="Text Box 6"/>
            <p:cNvSpPr txBox="1">
              <a:spLocks noChangeArrowheads="1"/>
            </p:cNvSpPr>
            <p:nvPr/>
          </p:nvSpPr>
          <p:spPr bwMode="auto">
            <a:xfrm>
              <a:off x="4960" y="3943"/>
              <a:ext cx="473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>
                  <a:solidFill>
                    <a:schemeClr val="accent2"/>
                  </a:solidFill>
                  <a:latin typeface="Times New Roman" charset="0"/>
                  <a:cs typeface="+mn-cs"/>
                </a:rPr>
                <a:t>Absorber</a:t>
              </a:r>
            </a:p>
            <a:p>
              <a:pPr algn="ctr">
                <a:defRPr/>
              </a:pPr>
              <a:r>
                <a:rPr lang="en-US" sz="1100" b="1">
                  <a:solidFill>
                    <a:schemeClr val="accent2"/>
                  </a:solidFill>
                  <a:latin typeface="Times New Roman" charset="0"/>
                  <a:cs typeface="+mn-cs"/>
                </a:rPr>
                <a:t>coolant</a:t>
              </a:r>
            </a:p>
          </p:txBody>
        </p:sp>
      </p:grp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6629400" y="1260475"/>
            <a:ext cx="2438400" cy="47244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4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z="3200" b="1" u="sng">
                <a:latin typeface="Arial" charset="0"/>
              </a:rPr>
              <a:t>Ammonia-Water Absorption Refrigeration</a:t>
            </a:r>
          </a:p>
        </p:txBody>
      </p:sp>
      <p:sp>
        <p:nvSpPr>
          <p:cNvPr id="86019" name="Text Box 21"/>
          <p:cNvSpPr txBox="1">
            <a:spLocks noChangeArrowheads="1"/>
          </p:cNvSpPr>
          <p:nvPr/>
        </p:nvSpPr>
        <p:spPr bwMode="auto">
          <a:xfrm>
            <a:off x="533400" y="1295400"/>
            <a:ext cx="3810000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10000"/>
              </a:spcBef>
              <a:buClr>
                <a:srgbClr val="FF0000"/>
              </a:buClr>
              <a:buFont typeface="Arial" charset="0"/>
              <a:buChar char="►"/>
              <a:defRPr/>
            </a:pPr>
            <a:r>
              <a:rPr lang="en-US" sz="2800" smtClean="0">
                <a:cs typeface="+mn-cs"/>
              </a:rPr>
              <a:t>A principal advantage of the absorption system is that – for comparable refrigeration duty – the </a:t>
            </a:r>
            <a:r>
              <a:rPr lang="en-US" sz="2800" smtClean="0">
                <a:solidFill>
                  <a:srgbClr val="FF0000"/>
                </a:solidFill>
                <a:cs typeface="+mn-cs"/>
              </a:rPr>
              <a:t>pump work input required</a:t>
            </a:r>
            <a:r>
              <a:rPr lang="en-US" sz="2800" smtClean="0">
                <a:cs typeface="+mn-cs"/>
              </a:rPr>
              <a:t> is intrinsically </a:t>
            </a:r>
            <a:r>
              <a:rPr lang="en-US" sz="2800" smtClean="0">
                <a:solidFill>
                  <a:srgbClr val="FF0000"/>
                </a:solidFill>
                <a:cs typeface="+mn-cs"/>
              </a:rPr>
              <a:t>much less than for the compressor of a vapor-compression system</a:t>
            </a:r>
            <a:r>
              <a:rPr lang="en-US" sz="2800" smtClean="0">
                <a:cs typeface="+mn-cs"/>
              </a:rPr>
              <a:t>.</a:t>
            </a:r>
          </a:p>
        </p:txBody>
      </p:sp>
      <p:grpSp>
        <p:nvGrpSpPr>
          <p:cNvPr id="56323" name="Group 4"/>
          <p:cNvGrpSpPr>
            <a:grpSpLocks/>
          </p:cNvGrpSpPr>
          <p:nvPr/>
        </p:nvGrpSpPr>
        <p:grpSpPr bwMode="auto">
          <a:xfrm>
            <a:off x="4572000" y="1447800"/>
            <a:ext cx="4267200" cy="4325938"/>
            <a:chOff x="2976" y="1488"/>
            <a:chExt cx="2688" cy="2725"/>
          </a:xfrm>
        </p:grpSpPr>
        <p:pic>
          <p:nvPicPr>
            <p:cNvPr id="8602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488"/>
              <a:ext cx="2688" cy="2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86022" name="Text Box 6"/>
            <p:cNvSpPr txBox="1">
              <a:spLocks noChangeArrowheads="1"/>
            </p:cNvSpPr>
            <p:nvPr/>
          </p:nvSpPr>
          <p:spPr bwMode="auto">
            <a:xfrm>
              <a:off x="4960" y="3943"/>
              <a:ext cx="473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>
                  <a:solidFill>
                    <a:schemeClr val="accent2"/>
                  </a:solidFill>
                  <a:latin typeface="Times New Roman" charset="0"/>
                  <a:cs typeface="+mn-cs"/>
                </a:rPr>
                <a:t>Absorber</a:t>
              </a:r>
            </a:p>
            <a:p>
              <a:pPr algn="ctr">
                <a:defRPr/>
              </a:pPr>
              <a:r>
                <a:rPr lang="en-US" sz="1100" b="1">
                  <a:solidFill>
                    <a:schemeClr val="accent2"/>
                  </a:solidFill>
                  <a:latin typeface="Times New Roman" charset="0"/>
                  <a:cs typeface="+mn-cs"/>
                </a:rPr>
                <a:t>coolant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4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sz="3200" b="1" u="sng">
                <a:latin typeface="Arial" charset="0"/>
              </a:rPr>
              <a:t>Ammonia-Water Absorption Refrigeration</a:t>
            </a:r>
          </a:p>
        </p:txBody>
      </p:sp>
      <p:sp>
        <p:nvSpPr>
          <p:cNvPr id="88067" name="Text Box 21"/>
          <p:cNvSpPr txBox="1">
            <a:spLocks noChangeArrowheads="1"/>
          </p:cNvSpPr>
          <p:nvPr/>
        </p:nvSpPr>
        <p:spPr bwMode="auto">
          <a:xfrm>
            <a:off x="228600" y="914400"/>
            <a:ext cx="4267200" cy="560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10000"/>
              </a:spcBef>
              <a:buClr>
                <a:srgbClr val="FF0000"/>
              </a:buClr>
              <a:buFont typeface="Arial" charset="0"/>
              <a:buChar char="►"/>
              <a:defRPr/>
            </a:pPr>
            <a:r>
              <a:rPr lang="en-US" sz="2400" smtClean="0">
                <a:cs typeface="+mn-cs"/>
              </a:rPr>
              <a:t>Specifically, in the absorption system </a:t>
            </a:r>
            <a:r>
              <a:rPr lang="en-US" sz="2400" smtClean="0">
                <a:solidFill>
                  <a:srgbClr val="FF0000"/>
                </a:solidFill>
                <a:cs typeface="+mn-cs"/>
              </a:rPr>
              <a:t>ammonia vapor</a:t>
            </a:r>
            <a:r>
              <a:rPr lang="en-US" sz="2400" smtClean="0">
                <a:cs typeface="+mn-cs"/>
              </a:rPr>
              <a:t> coming from the evaporator is </a:t>
            </a:r>
            <a:r>
              <a:rPr lang="en-US" sz="2400" smtClean="0">
                <a:solidFill>
                  <a:srgbClr val="FF0000"/>
                </a:solidFill>
                <a:cs typeface="+mn-cs"/>
              </a:rPr>
              <a:t>absorbed in liquid water</a:t>
            </a:r>
            <a:r>
              <a:rPr lang="en-US" sz="2400" smtClean="0">
                <a:cs typeface="+mn-cs"/>
              </a:rPr>
              <a:t> to </a:t>
            </a:r>
            <a:r>
              <a:rPr lang="en-US" sz="2400" smtClean="0">
                <a:solidFill>
                  <a:srgbClr val="FF0000"/>
                </a:solidFill>
                <a:cs typeface="+mn-cs"/>
              </a:rPr>
              <a:t>form a</a:t>
            </a:r>
            <a:r>
              <a:rPr lang="en-US" sz="2400" smtClean="0">
                <a:cs typeface="+mn-cs"/>
              </a:rPr>
              <a:t> </a:t>
            </a:r>
            <a:r>
              <a:rPr lang="en-US" sz="2400" smtClean="0">
                <a:solidFill>
                  <a:srgbClr val="FF0000"/>
                </a:solidFill>
                <a:cs typeface="+mn-cs"/>
              </a:rPr>
              <a:t>liquid ammonia-water solution</a:t>
            </a:r>
            <a:r>
              <a:rPr lang="en-US" sz="2400" smtClean="0">
                <a:cs typeface="+mn-cs"/>
              </a:rPr>
              <a:t>.  </a:t>
            </a:r>
          </a:p>
          <a:p>
            <a:pPr eaLnBrk="1" hangingPunct="1">
              <a:spcBef>
                <a:spcPct val="10000"/>
              </a:spcBef>
              <a:buClr>
                <a:srgbClr val="FF0000"/>
              </a:buClr>
              <a:buFont typeface="Arial" charset="0"/>
              <a:buChar char="►"/>
              <a:defRPr/>
            </a:pPr>
            <a:r>
              <a:rPr lang="en-US" sz="2400" smtClean="0">
                <a:cs typeface="+mn-cs"/>
              </a:rPr>
              <a:t>The liquid solution is then </a:t>
            </a:r>
            <a:r>
              <a:rPr lang="en-US" sz="2400" b="1" i="1" smtClean="0">
                <a:solidFill>
                  <a:srgbClr val="FF0000"/>
                </a:solidFill>
                <a:cs typeface="+mn-cs"/>
              </a:rPr>
              <a:t>pumped</a:t>
            </a:r>
            <a:r>
              <a:rPr lang="en-US" sz="2400" smtClean="0">
                <a:cs typeface="+mn-cs"/>
              </a:rPr>
              <a:t> to the higher operating pressure.  For the same pressure range, </a:t>
            </a:r>
            <a:r>
              <a:rPr lang="en-US" sz="2400" smtClean="0">
                <a:solidFill>
                  <a:srgbClr val="FF0000"/>
                </a:solidFill>
                <a:cs typeface="+mn-cs"/>
              </a:rPr>
              <a:t>significantly less work is required</a:t>
            </a:r>
            <a:r>
              <a:rPr lang="en-US" sz="2400" smtClean="0">
                <a:cs typeface="+mn-cs"/>
              </a:rPr>
              <a:t> to pump a liquid solution than to compress a vapor (see discussion of </a:t>
            </a:r>
            <a:r>
              <a:rPr lang="en-US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Eq. 6.51b</a:t>
            </a:r>
            <a:r>
              <a:rPr lang="en-US" sz="2400" smtClean="0">
                <a:cs typeface="+mn-cs"/>
              </a:rPr>
              <a:t>).</a:t>
            </a:r>
          </a:p>
        </p:txBody>
      </p:sp>
      <p:grpSp>
        <p:nvGrpSpPr>
          <p:cNvPr id="58371" name="Group 4"/>
          <p:cNvGrpSpPr>
            <a:grpSpLocks/>
          </p:cNvGrpSpPr>
          <p:nvPr/>
        </p:nvGrpSpPr>
        <p:grpSpPr bwMode="auto">
          <a:xfrm>
            <a:off x="4572000" y="1447800"/>
            <a:ext cx="4267200" cy="4325938"/>
            <a:chOff x="2976" y="1488"/>
            <a:chExt cx="2688" cy="2725"/>
          </a:xfrm>
        </p:grpSpPr>
        <p:pic>
          <p:nvPicPr>
            <p:cNvPr id="8806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488"/>
              <a:ext cx="2688" cy="2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88070" name="Text Box 6"/>
            <p:cNvSpPr txBox="1">
              <a:spLocks noChangeArrowheads="1"/>
            </p:cNvSpPr>
            <p:nvPr/>
          </p:nvSpPr>
          <p:spPr bwMode="auto">
            <a:xfrm>
              <a:off x="4960" y="3943"/>
              <a:ext cx="473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>
                  <a:solidFill>
                    <a:schemeClr val="accent2"/>
                  </a:solidFill>
                  <a:latin typeface="Times New Roman" charset="0"/>
                  <a:cs typeface="+mn-cs"/>
                </a:rPr>
                <a:t>Absorber</a:t>
              </a:r>
            </a:p>
            <a:p>
              <a:pPr algn="ctr">
                <a:defRPr/>
              </a:pPr>
              <a:r>
                <a:rPr lang="en-US" sz="1100" b="1">
                  <a:solidFill>
                    <a:schemeClr val="accent2"/>
                  </a:solidFill>
                  <a:latin typeface="Times New Roman" charset="0"/>
                  <a:cs typeface="+mn-cs"/>
                </a:rPr>
                <a:t>coolant</a:t>
              </a:r>
            </a:p>
          </p:txBody>
        </p:sp>
      </p:grpSp>
      <p:sp>
        <p:nvSpPr>
          <p:cNvPr id="88071" name="Oval 7"/>
          <p:cNvSpPr>
            <a:spLocks noChangeArrowheads="1"/>
          </p:cNvSpPr>
          <p:nvPr/>
        </p:nvSpPr>
        <p:spPr bwMode="auto">
          <a:xfrm>
            <a:off x="7315200" y="4648200"/>
            <a:ext cx="152400" cy="1524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8072" name="Oval 8"/>
          <p:cNvSpPr>
            <a:spLocks noChangeArrowheads="1"/>
          </p:cNvSpPr>
          <p:nvPr/>
        </p:nvSpPr>
        <p:spPr bwMode="auto">
          <a:xfrm>
            <a:off x="7315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8073" name="Oval 9"/>
          <p:cNvSpPr>
            <a:spLocks noChangeArrowheads="1"/>
          </p:cNvSpPr>
          <p:nvPr/>
        </p:nvSpPr>
        <p:spPr bwMode="auto">
          <a:xfrm>
            <a:off x="6553200" y="4648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81679E-7 L -3.33333E-6 0.19986 " pathEditMode="relative" ptsTypes="AA">
                                      <p:cBhvr>
                                        <p:cTn id="11" dur="3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8.25815E-7 L 0.08333 -8.25815E-7 " pathEditMode="relative" ptsTypes="AA">
                                      <p:cBhvr>
                                        <p:cTn id="13" dur="3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66736E-7 C 0.01076 0.02406 0.01059 0.03285 0.01059 0.02198 L 0.04601 0.04395 L 0.09062 0.04233 L 0.09062 -0.08142 L 0.10712 -0.10664 L 0.10712 -0.26486 L 0.08941 -0.26486 " pathEditMode="relative" ptsTypes="fAAAAAAA">
                                      <p:cBhvr>
                                        <p:cTn id="27" dur="3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 animBg="1"/>
      <p:bldP spid="88071" grpId="1" animBg="1"/>
      <p:bldP spid="88072" grpId="0" animBg="1"/>
      <p:bldP spid="88072" grpId="1" animBg="1"/>
      <p:bldP spid="88072" grpId="2" animBg="1"/>
      <p:bldP spid="88073" grpId="0" animBg="1"/>
      <p:bldP spid="88073" grpId="1" animBg="1"/>
      <p:bldP spid="88073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4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z="3200" b="1" u="sng">
                <a:latin typeface="Arial" charset="0"/>
              </a:rPr>
              <a:t>Ammonia-Water Absorption Refrigeration</a:t>
            </a:r>
          </a:p>
        </p:txBody>
      </p:sp>
      <p:sp>
        <p:nvSpPr>
          <p:cNvPr id="90115" name="Text Box 21"/>
          <p:cNvSpPr txBox="1">
            <a:spLocks noChangeArrowheads="1"/>
          </p:cNvSpPr>
          <p:nvPr/>
        </p:nvSpPr>
        <p:spPr bwMode="auto">
          <a:xfrm>
            <a:off x="381000" y="1143000"/>
            <a:ext cx="4267200" cy="525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10000"/>
              </a:spcBef>
              <a:buClr>
                <a:srgbClr val="FF0000"/>
              </a:buClr>
              <a:buFont typeface="Arial" charset="0"/>
              <a:buChar char="►"/>
              <a:defRPr/>
            </a:pPr>
            <a:r>
              <a:rPr lang="en-US" sz="2800" smtClean="0">
                <a:cs typeface="+mn-cs"/>
              </a:rPr>
              <a:t>However, since only ammonia vapor is allowed to enter the condenser, a </a:t>
            </a:r>
            <a:r>
              <a:rPr lang="en-US" sz="2800" smtClean="0">
                <a:solidFill>
                  <a:srgbClr val="FF0000"/>
                </a:solidFill>
                <a:cs typeface="+mn-cs"/>
              </a:rPr>
              <a:t>means</a:t>
            </a:r>
            <a:r>
              <a:rPr lang="en-US" sz="2800" smtClean="0">
                <a:cs typeface="+mn-cs"/>
              </a:rPr>
              <a:t> must be provided </a:t>
            </a:r>
            <a:r>
              <a:rPr lang="en-US" sz="2800" smtClean="0">
                <a:solidFill>
                  <a:srgbClr val="FF0000"/>
                </a:solidFill>
                <a:cs typeface="+mn-cs"/>
              </a:rPr>
              <a:t>to retrieve ammonia vapor from the liquid solution</a:t>
            </a:r>
            <a:r>
              <a:rPr lang="en-US" sz="2800" smtClean="0">
                <a:cs typeface="+mn-cs"/>
              </a:rPr>
              <a:t>.</a:t>
            </a:r>
          </a:p>
          <a:p>
            <a:pPr eaLnBrk="1" hangingPunct="1">
              <a:spcBef>
                <a:spcPct val="10000"/>
              </a:spcBef>
              <a:buClr>
                <a:srgbClr val="FF0000"/>
              </a:buClr>
              <a:buFont typeface="Arial" charset="0"/>
              <a:buChar char="►"/>
              <a:defRPr/>
            </a:pPr>
            <a:r>
              <a:rPr lang="en-US" sz="2800" smtClean="0">
                <a:cs typeface="+mn-cs"/>
              </a:rPr>
              <a:t>This is accomplished by the </a:t>
            </a:r>
            <a:r>
              <a:rPr lang="en-US" sz="2800" b="1" i="1" smtClean="0">
                <a:solidFill>
                  <a:srgbClr val="FF0000"/>
                </a:solidFill>
                <a:cs typeface="+mn-cs"/>
              </a:rPr>
              <a:t>generator</a:t>
            </a:r>
            <a:r>
              <a:rPr lang="en-US" sz="2800" smtClean="0">
                <a:cs typeface="+mn-cs"/>
              </a:rPr>
              <a:t> using heat transfer from a relatively high-temperature source.</a:t>
            </a:r>
          </a:p>
        </p:txBody>
      </p:sp>
      <p:grpSp>
        <p:nvGrpSpPr>
          <p:cNvPr id="60419" name="Group 4"/>
          <p:cNvGrpSpPr>
            <a:grpSpLocks/>
          </p:cNvGrpSpPr>
          <p:nvPr/>
        </p:nvGrpSpPr>
        <p:grpSpPr bwMode="auto">
          <a:xfrm>
            <a:off x="4572000" y="1447800"/>
            <a:ext cx="4267200" cy="4325938"/>
            <a:chOff x="2976" y="1488"/>
            <a:chExt cx="2688" cy="2725"/>
          </a:xfrm>
        </p:grpSpPr>
        <p:pic>
          <p:nvPicPr>
            <p:cNvPr id="9011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488"/>
              <a:ext cx="2688" cy="2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0118" name="Text Box 6"/>
            <p:cNvSpPr txBox="1">
              <a:spLocks noChangeArrowheads="1"/>
            </p:cNvSpPr>
            <p:nvPr/>
          </p:nvSpPr>
          <p:spPr bwMode="auto">
            <a:xfrm>
              <a:off x="4960" y="3943"/>
              <a:ext cx="473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>
                  <a:solidFill>
                    <a:schemeClr val="accent2"/>
                  </a:solidFill>
                  <a:latin typeface="Times New Roman" charset="0"/>
                  <a:cs typeface="+mn-cs"/>
                </a:rPr>
                <a:t>Absorber</a:t>
              </a:r>
            </a:p>
            <a:p>
              <a:pPr algn="ctr">
                <a:defRPr/>
              </a:pPr>
              <a:r>
                <a:rPr lang="en-US" sz="1100" b="1">
                  <a:solidFill>
                    <a:schemeClr val="accent2"/>
                  </a:solidFill>
                  <a:latin typeface="Times New Roman" charset="0"/>
                  <a:cs typeface="+mn-cs"/>
                </a:rPr>
                <a:t>coolant</a:t>
              </a:r>
            </a:p>
          </p:txBody>
        </p:sp>
      </p:grpSp>
      <p:sp>
        <p:nvSpPr>
          <p:cNvPr id="90119" name="Oval 7"/>
          <p:cNvSpPr>
            <a:spLocks noChangeArrowheads="1"/>
          </p:cNvSpPr>
          <p:nvPr/>
        </p:nvSpPr>
        <p:spPr bwMode="auto">
          <a:xfrm>
            <a:off x="8153400" y="2819400"/>
            <a:ext cx="152400" cy="1524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120" name="Oval 8"/>
          <p:cNvSpPr>
            <a:spLocks noChangeArrowheads="1"/>
          </p:cNvSpPr>
          <p:nvPr/>
        </p:nvSpPr>
        <p:spPr bwMode="auto">
          <a:xfrm>
            <a:off x="73152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121" name="Oval 9"/>
          <p:cNvSpPr>
            <a:spLocks noChangeArrowheads="1"/>
          </p:cNvSpPr>
          <p:nvPr/>
        </p:nvSpPr>
        <p:spPr bwMode="auto">
          <a:xfrm>
            <a:off x="7315200" y="2514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2.07495E-6 L -0.05417 2.07495E-6 L -0.09288 -0.04557 " pathEditMode="relative" ptsTypes="AAA">
                                      <p:cBhvr>
                                        <p:cTn id="13" dur="2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0116 L -0.04583 -0.02152 L -0.15416 -0.02152 L -0.16579 -0.03725 L -0.19288 -0.00278 L -0.21406 -0.03725 L -0.23298 -0.0199 C -0.28906 -0.02152 -0.28819 -0.04604 -0.28819 -0.01828 L -0.28819 0.31089 L -0.23767 0.31089 L -0.22465 0.29053 L -0.19999 0.32801 L -0.18472 0.29354 L -0.16579 0.32801 L -0.15642 0.31089 L -0.08229 0.31089 " pathEditMode="relative" ptsTypes="AAAAAAfAAAAAAAAA">
                                      <p:cBhvr>
                                        <p:cTn id="23" dur="3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115 L -0.00122 0.10987 " pathEditMode="relative" ptsTypes="AA">
                                      <p:cBhvr>
                                        <p:cTn id="25" dur="3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9" grpId="0" animBg="1"/>
      <p:bldP spid="90119" grpId="1" animBg="1"/>
      <p:bldP spid="90120" grpId="0" animBg="1"/>
      <p:bldP spid="90120" grpId="1" animBg="1"/>
      <p:bldP spid="90121" grpId="0" animBg="1"/>
      <p:bldP spid="9012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4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z="3200" b="1" u="sng">
                <a:latin typeface="Arial" charset="0"/>
              </a:rPr>
              <a:t>Ammonia-Water Absorption Refrigeration</a:t>
            </a:r>
          </a:p>
        </p:txBody>
      </p:sp>
      <p:sp>
        <p:nvSpPr>
          <p:cNvPr id="92163" name="Text Box 21"/>
          <p:cNvSpPr txBox="1">
            <a:spLocks noChangeArrowheads="1"/>
          </p:cNvSpPr>
          <p:nvPr/>
        </p:nvSpPr>
        <p:spPr bwMode="auto">
          <a:xfrm>
            <a:off x="228600" y="1295400"/>
            <a:ext cx="4114800" cy="525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10000"/>
              </a:spcBef>
              <a:buClr>
                <a:srgbClr val="FF0000"/>
              </a:buClr>
              <a:buFont typeface="Arial" charset="0"/>
              <a:buChar char="►"/>
              <a:defRPr/>
            </a:pPr>
            <a:r>
              <a:rPr lang="en-US" sz="2800" smtClean="0">
                <a:solidFill>
                  <a:srgbClr val="FF0000"/>
                </a:solidFill>
                <a:cs typeface="+mn-cs"/>
              </a:rPr>
              <a:t>Steam</a:t>
            </a:r>
            <a:r>
              <a:rPr lang="en-US" sz="2800" smtClean="0">
                <a:cs typeface="+mn-cs"/>
              </a:rPr>
              <a:t> or </a:t>
            </a:r>
            <a:r>
              <a:rPr lang="en-US" sz="2800" smtClean="0">
                <a:solidFill>
                  <a:srgbClr val="FF0000"/>
                </a:solidFill>
                <a:cs typeface="+mn-cs"/>
              </a:rPr>
              <a:t>waste heat</a:t>
            </a:r>
            <a:r>
              <a:rPr lang="en-US" sz="2800" smtClean="0">
                <a:cs typeface="+mn-cs"/>
              </a:rPr>
              <a:t> that otherwise might go unused can be a cost-effective choice for the heat transfer to the generator.</a:t>
            </a:r>
          </a:p>
          <a:p>
            <a:pPr eaLnBrk="1" hangingPunct="1">
              <a:spcBef>
                <a:spcPct val="10000"/>
              </a:spcBef>
              <a:buClr>
                <a:srgbClr val="FF0000"/>
              </a:buClr>
              <a:buFont typeface="Arial" charset="0"/>
              <a:buChar char="►"/>
              <a:defRPr/>
            </a:pPr>
            <a:r>
              <a:rPr lang="en-US" sz="2800" smtClean="0">
                <a:cs typeface="+mn-cs"/>
              </a:rPr>
              <a:t>Alternatively, the heat transfer can be provided by </a:t>
            </a:r>
            <a:r>
              <a:rPr lang="en-US" sz="2800" smtClean="0">
                <a:solidFill>
                  <a:srgbClr val="FF0000"/>
                </a:solidFill>
                <a:cs typeface="+mn-cs"/>
              </a:rPr>
              <a:t>solar thermal energy</a:t>
            </a:r>
            <a:r>
              <a:rPr lang="en-US" sz="2800" smtClean="0">
                <a:cs typeface="+mn-cs"/>
              </a:rPr>
              <a:t>, </a:t>
            </a:r>
            <a:r>
              <a:rPr lang="en-US" sz="2800" smtClean="0">
                <a:solidFill>
                  <a:srgbClr val="FF0000"/>
                </a:solidFill>
                <a:cs typeface="+mn-cs"/>
              </a:rPr>
              <a:t>burning natural gas</a:t>
            </a:r>
            <a:r>
              <a:rPr lang="en-US" sz="2800" smtClean="0">
                <a:cs typeface="+mn-cs"/>
              </a:rPr>
              <a:t> or other </a:t>
            </a:r>
            <a:r>
              <a:rPr lang="en-US" sz="2800" smtClean="0">
                <a:solidFill>
                  <a:srgbClr val="FF0000"/>
                </a:solidFill>
                <a:cs typeface="+mn-cs"/>
              </a:rPr>
              <a:t>combustibles</a:t>
            </a:r>
            <a:r>
              <a:rPr lang="en-US" sz="2800" smtClean="0">
                <a:cs typeface="+mn-cs"/>
              </a:rPr>
              <a:t>, and in other ways.</a:t>
            </a:r>
          </a:p>
        </p:txBody>
      </p:sp>
      <p:grpSp>
        <p:nvGrpSpPr>
          <p:cNvPr id="62467" name="Group 4"/>
          <p:cNvGrpSpPr>
            <a:grpSpLocks/>
          </p:cNvGrpSpPr>
          <p:nvPr/>
        </p:nvGrpSpPr>
        <p:grpSpPr bwMode="auto">
          <a:xfrm>
            <a:off x="4572000" y="1447800"/>
            <a:ext cx="4267200" cy="4325938"/>
            <a:chOff x="2976" y="1488"/>
            <a:chExt cx="2688" cy="2725"/>
          </a:xfrm>
        </p:grpSpPr>
        <p:pic>
          <p:nvPicPr>
            <p:cNvPr id="9216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488"/>
              <a:ext cx="2688" cy="2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2166" name="Text Box 6"/>
            <p:cNvSpPr txBox="1">
              <a:spLocks noChangeArrowheads="1"/>
            </p:cNvSpPr>
            <p:nvPr/>
          </p:nvSpPr>
          <p:spPr bwMode="auto">
            <a:xfrm>
              <a:off x="4960" y="3943"/>
              <a:ext cx="473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>
                  <a:solidFill>
                    <a:schemeClr val="accent2"/>
                  </a:solidFill>
                  <a:latin typeface="Times New Roman" charset="0"/>
                  <a:cs typeface="+mn-cs"/>
                </a:rPr>
                <a:t>Absorber</a:t>
              </a:r>
            </a:p>
            <a:p>
              <a:pPr algn="ctr">
                <a:defRPr/>
              </a:pPr>
              <a:r>
                <a:rPr lang="en-US" sz="1100" b="1">
                  <a:solidFill>
                    <a:schemeClr val="accent2"/>
                  </a:solidFill>
                  <a:latin typeface="Times New Roman" charset="0"/>
                  <a:cs typeface="+mn-cs"/>
                </a:rPr>
                <a:t>coolant</a:t>
              </a:r>
            </a:p>
          </p:txBody>
        </p:sp>
      </p:grp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6400800" y="1295400"/>
            <a:ext cx="2362200" cy="762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z="3200" b="1" u="sng">
                <a:latin typeface="Arial" charset="0"/>
              </a:rPr>
              <a:t>Vapor-Compression Heat Pump Systems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76600"/>
            <a:ext cx="52800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580" name="Content Placeholder 3"/>
          <p:cNvSpPr txBox="1">
            <a:spLocks/>
          </p:cNvSpPr>
          <p:nvPr/>
        </p:nvSpPr>
        <p:spPr bwMode="auto">
          <a:xfrm>
            <a:off x="0" y="2971800"/>
            <a:ext cx="3733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0000FF"/>
              </a:buClr>
              <a:buFont typeface="Arial" charset="0"/>
              <a:buChar char="►"/>
            </a:pPr>
            <a:r>
              <a:rPr lang="en-US" sz="2800"/>
              <a:t>Evaporator</a:t>
            </a:r>
          </a:p>
          <a:p>
            <a:pPr lvl="1">
              <a:spcBef>
                <a:spcPct val="20000"/>
              </a:spcBef>
              <a:buClr>
                <a:srgbClr val="0000FF"/>
              </a:buClr>
              <a:buFont typeface="Arial" charset="0"/>
              <a:buChar char="►"/>
            </a:pPr>
            <a:r>
              <a:rPr lang="en-US" sz="2800"/>
              <a:t>Compressor</a:t>
            </a:r>
          </a:p>
          <a:p>
            <a:pPr lvl="1">
              <a:spcBef>
                <a:spcPct val="20000"/>
              </a:spcBef>
              <a:buClr>
                <a:srgbClr val="0000FF"/>
              </a:buClr>
              <a:buFont typeface="Arial" charset="0"/>
              <a:buChar char="►"/>
            </a:pPr>
            <a:r>
              <a:rPr lang="en-US" sz="2800"/>
              <a:t>Condenser</a:t>
            </a:r>
          </a:p>
          <a:p>
            <a:pPr lvl="1">
              <a:spcBef>
                <a:spcPct val="20000"/>
              </a:spcBef>
              <a:buClr>
                <a:srgbClr val="0000FF"/>
              </a:buClr>
              <a:buFont typeface="Arial" charset="0"/>
              <a:buChar char="►"/>
            </a:pPr>
            <a:r>
              <a:rPr lang="en-US" sz="2800"/>
              <a:t>Expansion valve</a:t>
            </a:r>
          </a:p>
        </p:txBody>
      </p:sp>
      <p:sp>
        <p:nvSpPr>
          <p:cNvPr id="24581" name="Content Placeholder 3"/>
          <p:cNvSpPr txBox="1">
            <a:spLocks/>
          </p:cNvSpPr>
          <p:nvPr/>
        </p:nvSpPr>
        <p:spPr bwMode="auto">
          <a:xfrm>
            <a:off x="152400" y="1066800"/>
            <a:ext cx="87169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Font typeface="Arial" charset="0"/>
              <a:buChar char="►"/>
            </a:pPr>
            <a:r>
              <a:rPr lang="en-US" sz="2800"/>
              <a:t>The objective of the </a:t>
            </a:r>
            <a:r>
              <a:rPr lang="en-US" sz="2800">
                <a:solidFill>
                  <a:srgbClr val="FF0000"/>
                </a:solidFill>
              </a:rPr>
              <a:t>heat pump</a:t>
            </a:r>
            <a:r>
              <a:rPr lang="en-US" sz="2800"/>
              <a:t> is to </a:t>
            </a:r>
            <a:r>
              <a:rPr lang="en-US" sz="2800">
                <a:solidFill>
                  <a:srgbClr val="FF0000"/>
                </a:solidFill>
              </a:rPr>
              <a:t>maintain</a:t>
            </a:r>
            <a:r>
              <a:rPr lang="en-US" sz="2800"/>
              <a:t> the </a:t>
            </a:r>
            <a:r>
              <a:rPr lang="en-US" sz="2800">
                <a:solidFill>
                  <a:srgbClr val="FF0000"/>
                </a:solidFill>
              </a:rPr>
              <a:t>temperature</a:t>
            </a:r>
            <a:r>
              <a:rPr lang="en-US" sz="2800"/>
              <a:t> </a:t>
            </a:r>
            <a:r>
              <a:rPr lang="en-US" sz="2800">
                <a:solidFill>
                  <a:srgbClr val="FF0000"/>
                </a:solidFill>
              </a:rPr>
              <a:t>of a space</a:t>
            </a:r>
            <a:r>
              <a:rPr lang="en-US" sz="2800"/>
              <a:t> or </a:t>
            </a:r>
            <a:r>
              <a:rPr lang="en-US" sz="2800">
                <a:solidFill>
                  <a:srgbClr val="FF0000"/>
                </a:solidFill>
              </a:rPr>
              <a:t>industrial process above</a:t>
            </a:r>
            <a:r>
              <a:rPr lang="en-US" sz="2800"/>
              <a:t> the </a:t>
            </a:r>
            <a:r>
              <a:rPr lang="en-US" sz="2800">
                <a:solidFill>
                  <a:srgbClr val="FF0000"/>
                </a:solidFill>
              </a:rPr>
              <a:t>temperature of the surroundings</a:t>
            </a:r>
            <a:r>
              <a:rPr lang="en-US" sz="2800"/>
              <a:t>.</a:t>
            </a:r>
          </a:p>
        </p:txBody>
      </p:sp>
      <p:sp>
        <p:nvSpPr>
          <p:cNvPr id="24583" name="Content Placeholder 3"/>
          <p:cNvSpPr txBox="1">
            <a:spLocks/>
          </p:cNvSpPr>
          <p:nvPr/>
        </p:nvSpPr>
        <p:spPr bwMode="auto">
          <a:xfrm>
            <a:off x="152400" y="2438400"/>
            <a:ext cx="899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Font typeface="Arial" charset="0"/>
              <a:buChar char="►"/>
            </a:pPr>
            <a:r>
              <a:rPr lang="en-US" sz="2800">
                <a:solidFill>
                  <a:srgbClr val="FF0000"/>
                </a:solidFill>
              </a:rPr>
              <a:t>Principal control volumes </a:t>
            </a:r>
            <a:r>
              <a:rPr lang="en-US" sz="2800"/>
              <a:t>involve these components: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114800" y="4800600"/>
            <a:ext cx="914400" cy="12954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7315200" y="4800600"/>
            <a:ext cx="914400" cy="12954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6477000" y="5257800"/>
            <a:ext cx="685800" cy="8382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5105400" y="4876800"/>
            <a:ext cx="609600" cy="6096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  <p:bldP spid="24584" grpId="1" animBg="1"/>
      <p:bldP spid="24585" grpId="0" animBg="1"/>
      <p:bldP spid="24585" grpId="1" animBg="1"/>
      <p:bldP spid="24586" grpId="0" animBg="1"/>
      <p:bldP spid="24586" grpId="1" animBg="1"/>
      <p:bldP spid="2458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Content Placeholder 4"/>
          <p:cNvSpPr>
            <a:spLocks/>
          </p:cNvSpPr>
          <p:nvPr/>
        </p:nvSpPr>
        <p:spPr bwMode="auto">
          <a:xfrm>
            <a:off x="762000" y="1524000"/>
            <a:ext cx="6324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Arial" charset="0"/>
              <a:buNone/>
            </a:pPr>
            <a:r>
              <a:rPr lang="en-US" sz="2800" b="1" u="sng">
                <a:solidFill>
                  <a:srgbClr val="FF0000"/>
                </a:solidFill>
              </a:rPr>
              <a:t>Coefficient of Performance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990600"/>
          </a:xfrm>
        </p:spPr>
        <p:txBody>
          <a:bodyPr/>
          <a:lstStyle/>
          <a:p>
            <a:r>
              <a:rPr lang="en-US" sz="3200" b="1" u="sng">
                <a:latin typeface="Arial" charset="0"/>
              </a:rPr>
              <a:t>The Vapor-Compression Heat Pump Cycle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6096000" y="4191000"/>
            <a:ext cx="1446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(Eq. 10.9)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6172200" y="2362200"/>
            <a:ext cx="1598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(Eq. 10.10)</a:t>
            </a:r>
          </a:p>
        </p:txBody>
      </p:sp>
      <p:sp>
        <p:nvSpPr>
          <p:cNvPr id="25606" name="Text Box 12"/>
          <p:cNvSpPr txBox="1">
            <a:spLocks noChangeArrowheads="1"/>
          </p:cNvSpPr>
          <p:nvPr/>
        </p:nvSpPr>
        <p:spPr bwMode="auto">
          <a:xfrm>
            <a:off x="304800" y="990600"/>
            <a:ext cx="53879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Arial" charset="0"/>
              <a:buChar char="►"/>
              <a:defRPr/>
            </a:pPr>
            <a:r>
              <a:rPr lang="en-US" sz="3400" smtClean="0">
                <a:cs typeface="+mn-cs"/>
              </a:rPr>
              <a:t>Performance parameters</a:t>
            </a:r>
          </a:p>
        </p:txBody>
      </p:sp>
      <p:sp>
        <p:nvSpPr>
          <p:cNvPr id="2" name="Content Placeholder 4"/>
          <p:cNvSpPr>
            <a:spLocks/>
          </p:cNvSpPr>
          <p:nvPr/>
        </p:nvSpPr>
        <p:spPr bwMode="auto">
          <a:xfrm>
            <a:off x="609600" y="3352800"/>
            <a:ext cx="71421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u="sng">
                <a:solidFill>
                  <a:srgbClr val="FF0000"/>
                </a:solidFill>
              </a:rPr>
              <a:t>Carnot Coefficient of Performance</a:t>
            </a:r>
            <a:endParaRPr lang="en-US" sz="2800" b="1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256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" r="5060"/>
          <a:stretch>
            <a:fillRect/>
          </a:stretch>
        </p:blipFill>
        <p:spPr bwMode="auto">
          <a:xfrm>
            <a:off x="2590800" y="2057400"/>
            <a:ext cx="304800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25613" name="Group 13"/>
          <p:cNvGrpSpPr>
            <a:grpSpLocks/>
          </p:cNvGrpSpPr>
          <p:nvPr/>
        </p:nvGrpSpPr>
        <p:grpSpPr bwMode="auto">
          <a:xfrm>
            <a:off x="2667000" y="3886200"/>
            <a:ext cx="2819400" cy="1135063"/>
            <a:chOff x="1776" y="2496"/>
            <a:chExt cx="1776" cy="715"/>
          </a:xfrm>
        </p:grpSpPr>
        <p:pic>
          <p:nvPicPr>
            <p:cNvPr id="2561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7"/>
            <a:stretch>
              <a:fillRect/>
            </a:stretch>
          </p:blipFill>
          <p:spPr bwMode="auto">
            <a:xfrm>
              <a:off x="1776" y="2496"/>
              <a:ext cx="768" cy="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61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00"/>
            <a:stretch>
              <a:fillRect/>
            </a:stretch>
          </p:blipFill>
          <p:spPr bwMode="auto">
            <a:xfrm>
              <a:off x="2544" y="2496"/>
              <a:ext cx="1008" cy="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533400" y="5029200"/>
            <a:ext cx="815340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600" smtClean="0">
                <a:cs typeface="+mn-cs"/>
              </a:rPr>
              <a:t>This equation represents the </a:t>
            </a:r>
            <a:r>
              <a:rPr lang="en-US" sz="2600" smtClean="0">
                <a:solidFill>
                  <a:srgbClr val="0000FF"/>
                </a:solidFill>
                <a:cs typeface="+mn-cs"/>
              </a:rPr>
              <a:t>maximum theoretical coefficient of performance</a:t>
            </a:r>
            <a:r>
              <a:rPr lang="en-US" sz="2600" smtClean="0">
                <a:cs typeface="+mn-cs"/>
              </a:rPr>
              <a:t> of any heat pump cycle operating between cold and hot regions at </a:t>
            </a:r>
            <a:r>
              <a:rPr lang="en-US" sz="2600" b="1" i="1" smtClean="0">
                <a:solidFill>
                  <a:srgbClr val="FF0000"/>
                </a:solidFill>
                <a:latin typeface="Times New Roman" charset="0"/>
                <a:cs typeface="+mn-cs"/>
              </a:rPr>
              <a:t>T</a:t>
            </a:r>
            <a:r>
              <a:rPr lang="en-US" sz="2600" b="1" baseline="-25000" smtClean="0">
                <a:solidFill>
                  <a:srgbClr val="FF0000"/>
                </a:solidFill>
                <a:latin typeface="Times New Roman" charset="0"/>
                <a:cs typeface="+mn-cs"/>
              </a:rPr>
              <a:t>C</a:t>
            </a:r>
            <a:r>
              <a:rPr lang="en-US" sz="260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600" smtClean="0">
                <a:cs typeface="+mn-cs"/>
              </a:rPr>
              <a:t>and </a:t>
            </a:r>
            <a:r>
              <a:rPr lang="en-US" sz="2600" b="1" i="1" smtClean="0">
                <a:solidFill>
                  <a:srgbClr val="FF0000"/>
                </a:solidFill>
                <a:latin typeface="Times New Roman" charset="0"/>
                <a:cs typeface="+mn-cs"/>
              </a:rPr>
              <a:t>T</a:t>
            </a:r>
            <a:r>
              <a:rPr lang="en-US" sz="2600" b="1" baseline="-25000" smtClean="0">
                <a:solidFill>
                  <a:srgbClr val="FF0000"/>
                </a:solidFill>
                <a:latin typeface="Times New Roman" charset="0"/>
                <a:cs typeface="+mn-cs"/>
              </a:rPr>
              <a:t>H</a:t>
            </a:r>
            <a:r>
              <a:rPr lang="en-US" sz="2600" smtClean="0">
                <a:cs typeface="+mn-cs"/>
              </a:rPr>
              <a:t>, respectively.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747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u="sng">
                <a:latin typeface="Arial" charset="0"/>
              </a:rPr>
              <a:t>Vapor-Compression </a:t>
            </a:r>
            <a:br>
              <a:rPr lang="en-US" sz="3200" b="1" u="sng">
                <a:latin typeface="Arial" charset="0"/>
              </a:rPr>
            </a:br>
            <a:r>
              <a:rPr lang="en-US" sz="3200" b="1" u="sng">
                <a:latin typeface="Arial" charset="0"/>
              </a:rPr>
              <a:t>Refrigeration Cycle</a:t>
            </a:r>
          </a:p>
        </p:txBody>
      </p:sp>
      <p:sp>
        <p:nvSpPr>
          <p:cNvPr id="5123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419600" cy="3124200"/>
          </a:xfrm>
        </p:spPr>
        <p:txBody>
          <a:bodyPr/>
          <a:lstStyle/>
          <a:p>
            <a:pPr>
              <a:buClr>
                <a:srgbClr val="FF0000"/>
              </a:buClr>
              <a:buFont typeface="Arial" charset="0"/>
              <a:buChar char="►"/>
            </a:pPr>
            <a:r>
              <a:rPr lang="en-US" sz="2600">
                <a:latin typeface="Arial" charset="0"/>
              </a:rPr>
              <a:t>There are </a:t>
            </a:r>
            <a:r>
              <a:rPr lang="en-US" sz="2600">
                <a:solidFill>
                  <a:srgbClr val="FF0000"/>
                </a:solidFill>
                <a:latin typeface="Arial" charset="0"/>
              </a:rPr>
              <a:t>four principal control volumes </a:t>
            </a:r>
            <a:r>
              <a:rPr lang="en-US" sz="2600">
                <a:latin typeface="Arial" charset="0"/>
              </a:rPr>
              <a:t>involving these components:</a:t>
            </a:r>
          </a:p>
          <a:p>
            <a:pPr lvl="1">
              <a:buClr>
                <a:srgbClr val="0000FF"/>
              </a:buClr>
              <a:buFont typeface="Arial" charset="0"/>
              <a:buChar char="►"/>
            </a:pPr>
            <a:r>
              <a:rPr lang="en-US" sz="2600">
                <a:latin typeface="Arial" charset="0"/>
              </a:rPr>
              <a:t>Evaporator</a:t>
            </a:r>
          </a:p>
          <a:p>
            <a:pPr lvl="1">
              <a:buClr>
                <a:srgbClr val="0000FF"/>
              </a:buClr>
              <a:buFont typeface="Arial" charset="0"/>
              <a:buChar char="►"/>
            </a:pPr>
            <a:r>
              <a:rPr lang="en-US" sz="2600">
                <a:latin typeface="Arial" charset="0"/>
              </a:rPr>
              <a:t>Compressor</a:t>
            </a:r>
          </a:p>
          <a:p>
            <a:pPr lvl="1">
              <a:buClr>
                <a:srgbClr val="0000FF"/>
              </a:buClr>
              <a:buFont typeface="Arial" charset="0"/>
              <a:buChar char="►"/>
            </a:pPr>
            <a:r>
              <a:rPr lang="en-US" sz="2600">
                <a:latin typeface="Arial" charset="0"/>
              </a:rPr>
              <a:t>Condenser</a:t>
            </a:r>
          </a:p>
          <a:p>
            <a:pPr lvl="1">
              <a:buClr>
                <a:srgbClr val="0000FF"/>
              </a:buClr>
              <a:buFont typeface="Arial" charset="0"/>
              <a:buChar char="►"/>
            </a:pPr>
            <a:r>
              <a:rPr lang="en-US" sz="2600">
                <a:latin typeface="Arial" charset="0"/>
              </a:rPr>
              <a:t>Expansion valve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8458200" cy="762000"/>
          </a:xfrm>
        </p:spPr>
        <p:txBody>
          <a:bodyPr/>
          <a:lstStyle/>
          <a:p>
            <a:pPr>
              <a:buClr>
                <a:srgbClr val="FF0000"/>
              </a:buClr>
              <a:buFont typeface="Arial" charset="0"/>
              <a:buChar char="►"/>
            </a:pPr>
            <a:r>
              <a:rPr lang="en-US" sz="2600">
                <a:latin typeface="Arial" charset="0"/>
              </a:rPr>
              <a:t>Most common refrigeration cycle in use today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28600" y="5365750"/>
            <a:ext cx="8686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smtClean="0">
                <a:solidFill>
                  <a:srgbClr val="FF0000"/>
                </a:solidFill>
                <a:cs typeface="+mn-cs"/>
              </a:rPr>
              <a:t>All energy transfers</a:t>
            </a:r>
            <a:r>
              <a:rPr lang="en-US" sz="2400" smtClean="0">
                <a:cs typeface="+mn-cs"/>
              </a:rPr>
              <a:t> by work and heat </a:t>
            </a:r>
            <a:r>
              <a:rPr lang="en-US" sz="2400" smtClean="0">
                <a:solidFill>
                  <a:srgbClr val="FF0000"/>
                </a:solidFill>
                <a:cs typeface="+mn-cs"/>
              </a:rPr>
              <a:t>are taken as positive in the directions of the arrows</a:t>
            </a:r>
            <a:r>
              <a:rPr lang="en-US" sz="2400" smtClean="0">
                <a:cs typeface="+mn-cs"/>
              </a:rPr>
              <a:t> on the schematic and energy balances are written accordingly.</a:t>
            </a:r>
          </a:p>
        </p:txBody>
      </p:sp>
      <p:grpSp>
        <p:nvGrpSpPr>
          <p:cNvPr id="20485" name="Group 9"/>
          <p:cNvGrpSpPr>
            <a:grpSpLocks/>
          </p:cNvGrpSpPr>
          <p:nvPr/>
        </p:nvGrpSpPr>
        <p:grpSpPr bwMode="auto">
          <a:xfrm>
            <a:off x="4495800" y="1828800"/>
            <a:ext cx="3990975" cy="3519488"/>
            <a:chOff x="2814" y="1056"/>
            <a:chExt cx="2514" cy="2217"/>
          </a:xfrm>
        </p:grpSpPr>
        <p:pic>
          <p:nvPicPr>
            <p:cNvPr id="512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056"/>
              <a:ext cx="2064" cy="2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2814" y="2832"/>
              <a:ext cx="9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rgbClr val="336699"/>
                  </a:solidFill>
                  <a:latin typeface="Times New Roman" charset="0"/>
                  <a:cs typeface="+mn-cs"/>
                </a:rPr>
                <a:t>Two-phase</a:t>
              </a:r>
            </a:p>
            <a:p>
              <a:pPr algn="ctr">
                <a:defRPr/>
              </a:pPr>
              <a:r>
                <a:rPr lang="en-US" sz="1200" b="1">
                  <a:solidFill>
                    <a:srgbClr val="336699"/>
                  </a:solidFill>
                  <a:latin typeface="Times New Roman" charset="0"/>
                  <a:cs typeface="+mn-cs"/>
                </a:rPr>
                <a:t>liquid-vapor mixture</a:t>
              </a:r>
            </a:p>
          </p:txBody>
        </p:sp>
      </p:grp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5867400" y="3962400"/>
            <a:ext cx="1219200" cy="9144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5867400" y="2362200"/>
            <a:ext cx="1219200" cy="9144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5181600" y="3352800"/>
            <a:ext cx="914400" cy="5334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33" name="Freeform 13"/>
          <p:cNvSpPr>
            <a:spLocks/>
          </p:cNvSpPr>
          <p:nvPr/>
        </p:nvSpPr>
        <p:spPr bwMode="auto">
          <a:xfrm>
            <a:off x="6248400" y="3048000"/>
            <a:ext cx="1752600" cy="1143000"/>
          </a:xfrm>
          <a:custGeom>
            <a:avLst/>
            <a:gdLst>
              <a:gd name="T0" fmla="*/ 0 w 1104"/>
              <a:gd name="T1" fmla="*/ 192 h 720"/>
              <a:gd name="T2" fmla="*/ 432 w 1104"/>
              <a:gd name="T3" fmla="*/ 192 h 720"/>
              <a:gd name="T4" fmla="*/ 1104 w 1104"/>
              <a:gd name="T5" fmla="*/ 0 h 720"/>
              <a:gd name="T6" fmla="*/ 1104 w 1104"/>
              <a:gd name="T7" fmla="*/ 720 h 720"/>
              <a:gd name="T8" fmla="*/ 432 w 1104"/>
              <a:gd name="T9" fmla="*/ 528 h 720"/>
              <a:gd name="T10" fmla="*/ 0 w 1104"/>
              <a:gd name="T11" fmla="*/ 528 h 720"/>
              <a:gd name="T12" fmla="*/ 0 w 1104"/>
              <a:gd name="T13" fmla="*/ 192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04" h="720">
                <a:moveTo>
                  <a:pt x="0" y="192"/>
                </a:moveTo>
                <a:lnTo>
                  <a:pt x="432" y="192"/>
                </a:lnTo>
                <a:lnTo>
                  <a:pt x="1104" y="0"/>
                </a:lnTo>
                <a:lnTo>
                  <a:pt x="1104" y="720"/>
                </a:lnTo>
                <a:lnTo>
                  <a:pt x="432" y="528"/>
                </a:lnTo>
                <a:lnTo>
                  <a:pt x="0" y="528"/>
                </a:lnTo>
                <a:lnTo>
                  <a:pt x="0" y="192"/>
                </a:lnTo>
                <a:close/>
              </a:path>
            </a:pathLst>
          </a:custGeom>
          <a:noFill/>
          <a:ln w="1905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130" grpId="0" animBg="1"/>
      <p:bldP spid="5130" grpId="1" animBg="1"/>
      <p:bldP spid="5131" grpId="0" animBg="1"/>
      <p:bldP spid="5131" grpId="1" animBg="1"/>
      <p:bldP spid="5132" grpId="0" animBg="1"/>
      <p:bldP spid="513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4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r>
              <a:rPr lang="en-US" sz="3200" b="1" u="sng">
                <a:latin typeface="Arial" charset="0"/>
              </a:rPr>
              <a:t>Vapor-Compression Heat Pump System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36525" y="4111625"/>
            <a:ext cx="43592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b="1" smtClean="0">
                <a:solidFill>
                  <a:srgbClr val="0000FF"/>
                </a:solidFill>
                <a:cs typeface="+mn-cs"/>
              </a:rPr>
              <a:t>(a)</a:t>
            </a:r>
            <a:r>
              <a:rPr lang="en-US" sz="2400" smtClean="0">
                <a:cs typeface="+mn-cs"/>
              </a:rPr>
              <a:t> </a:t>
            </a:r>
            <a:r>
              <a:rPr lang="en-US" sz="2400" smtClean="0">
                <a:solidFill>
                  <a:srgbClr val="0000FF"/>
                </a:solidFill>
                <a:cs typeface="+mn-cs"/>
              </a:rPr>
              <a:t>compressor power</a:t>
            </a:r>
            <a:r>
              <a:rPr lang="en-US" sz="2400" smtClean="0">
                <a:cs typeface="+mn-cs"/>
              </a:rPr>
              <a:t>, in </a:t>
            </a:r>
            <a:r>
              <a:rPr lang="en-US" sz="2400" b="1" smtClean="0">
                <a:latin typeface="Times New Roman" charset="0"/>
                <a:cs typeface="+mn-cs"/>
              </a:rPr>
              <a:t>kW</a:t>
            </a:r>
            <a:r>
              <a:rPr lang="en-US" sz="2400" smtClean="0">
                <a:cs typeface="+mn-cs"/>
              </a:rPr>
              <a:t>, </a:t>
            </a:r>
          </a:p>
          <a:p>
            <a:pPr eaLnBrk="1" hangingPunct="1">
              <a:defRPr/>
            </a:pPr>
            <a:r>
              <a:rPr lang="en-US" sz="2400" b="1" smtClean="0">
                <a:solidFill>
                  <a:srgbClr val="0000FF"/>
                </a:solidFill>
                <a:cs typeface="+mn-cs"/>
              </a:rPr>
              <a:t>(b)</a:t>
            </a:r>
            <a:r>
              <a:rPr lang="en-US" sz="2400" smtClean="0">
                <a:cs typeface="+mn-cs"/>
              </a:rPr>
              <a:t> </a:t>
            </a:r>
            <a:r>
              <a:rPr lang="en-US" sz="2400" smtClean="0">
                <a:solidFill>
                  <a:srgbClr val="0000FF"/>
                </a:solidFill>
                <a:cs typeface="+mn-cs"/>
              </a:rPr>
              <a:t>heat transfer rate provided to the building</a:t>
            </a:r>
            <a:r>
              <a:rPr lang="en-US" sz="2400" smtClean="0">
                <a:cs typeface="+mn-cs"/>
              </a:rPr>
              <a:t>, in </a:t>
            </a:r>
            <a:r>
              <a:rPr lang="en-US" sz="2400" b="1" smtClean="0">
                <a:latin typeface="Times New Roman" charset="0"/>
                <a:cs typeface="+mn-cs"/>
              </a:rPr>
              <a:t>kW</a:t>
            </a:r>
            <a:r>
              <a:rPr lang="en-US" sz="2400" smtClean="0">
                <a:cs typeface="+mn-cs"/>
              </a:rPr>
              <a:t>, </a:t>
            </a:r>
          </a:p>
          <a:p>
            <a:pPr eaLnBrk="1" hangingPunct="1">
              <a:defRPr/>
            </a:pPr>
            <a:r>
              <a:rPr lang="en-US" sz="2400" b="1" smtClean="0">
                <a:solidFill>
                  <a:srgbClr val="0000FF"/>
                </a:solidFill>
                <a:cs typeface="+mn-cs"/>
              </a:rPr>
              <a:t>(c)</a:t>
            </a:r>
            <a:r>
              <a:rPr lang="en-US" sz="2400" smtClean="0">
                <a:cs typeface="+mn-cs"/>
              </a:rPr>
              <a:t> </a:t>
            </a:r>
            <a:r>
              <a:rPr lang="en-US" sz="2400" smtClean="0">
                <a:solidFill>
                  <a:srgbClr val="0000FF"/>
                </a:solidFill>
                <a:cs typeface="+mn-cs"/>
              </a:rPr>
              <a:t>coefficient of performance</a:t>
            </a:r>
            <a:r>
              <a:rPr lang="en-US" sz="2400" smtClean="0">
                <a:cs typeface="+mn-cs"/>
              </a:rPr>
              <a:t>.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152400" y="2130425"/>
            <a:ext cx="85502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0000FF"/>
                </a:solidFill>
                <a:cs typeface="+mn-cs"/>
              </a:rPr>
              <a:t>Example</a:t>
            </a:r>
            <a:r>
              <a:rPr lang="en-US" sz="2600">
                <a:cs typeface="+mn-cs"/>
              </a:rPr>
              <a:t>:  A vapor-compression heat pump cycle with </a:t>
            </a:r>
            <a:r>
              <a:rPr lang="en-US" sz="2600" b="1">
                <a:latin typeface="Times New Roman" charset="0"/>
                <a:cs typeface="+mn-cs"/>
              </a:rPr>
              <a:t>R-134a</a:t>
            </a:r>
            <a:r>
              <a:rPr lang="en-US" sz="2600">
                <a:cs typeface="+mn-cs"/>
              </a:rPr>
              <a:t> as the working fluid maintains a building at </a:t>
            </a:r>
            <a:r>
              <a:rPr lang="en-US" sz="2600" b="1">
                <a:latin typeface="Times New Roman" charset="0"/>
                <a:cs typeface="+mn-cs"/>
              </a:rPr>
              <a:t>20</a:t>
            </a:r>
            <a:r>
              <a:rPr lang="en-US" sz="2600" b="1" baseline="30000">
                <a:latin typeface="Times New Roman" charset="0"/>
                <a:cs typeface="+mn-cs"/>
              </a:rPr>
              <a:t>o</a:t>
            </a:r>
            <a:r>
              <a:rPr lang="en-US" sz="2600" b="1">
                <a:latin typeface="Times New Roman" charset="0"/>
                <a:cs typeface="+mn-cs"/>
              </a:rPr>
              <a:t>C</a:t>
            </a:r>
            <a:r>
              <a:rPr lang="en-US" sz="2600">
                <a:cs typeface="+mn-cs"/>
              </a:rPr>
              <a:t> when the outside temperature is </a:t>
            </a:r>
            <a:r>
              <a:rPr lang="en-US" sz="2600" b="1">
                <a:latin typeface="Times New Roman" charset="0"/>
                <a:cs typeface="+mn-cs"/>
              </a:rPr>
              <a:t>5</a:t>
            </a:r>
            <a:r>
              <a:rPr lang="en-US" sz="2600" b="1" baseline="30000">
                <a:latin typeface="Times New Roman" charset="0"/>
                <a:cs typeface="+mn-cs"/>
              </a:rPr>
              <a:t>o</a:t>
            </a:r>
            <a:r>
              <a:rPr lang="en-US" sz="2600" b="1">
                <a:latin typeface="Times New Roman" charset="0"/>
                <a:cs typeface="+mn-cs"/>
              </a:rPr>
              <a:t>C</a:t>
            </a:r>
            <a:r>
              <a:rPr lang="en-US" sz="2600">
                <a:cs typeface="+mn-cs"/>
              </a:rPr>
              <a:t>.  The refrigerant mass flow rate is </a:t>
            </a:r>
            <a:r>
              <a:rPr lang="en-US" sz="2600" b="1">
                <a:latin typeface="Times New Roman" charset="0"/>
                <a:cs typeface="+mn-cs"/>
              </a:rPr>
              <a:t>0.086 kg/s</a:t>
            </a:r>
            <a:r>
              <a:rPr lang="en-US" sz="2600">
                <a:cs typeface="+mn-cs"/>
              </a:rPr>
              <a:t>. Additional steady state operating data are provided in the table.  Determine the</a:t>
            </a:r>
          </a:p>
        </p:txBody>
      </p:sp>
      <p:grpSp>
        <p:nvGrpSpPr>
          <p:cNvPr id="94228" name="Group 20"/>
          <p:cNvGrpSpPr>
            <a:grpSpLocks/>
          </p:cNvGrpSpPr>
          <p:nvPr/>
        </p:nvGrpSpPr>
        <p:grpSpPr bwMode="auto">
          <a:xfrm>
            <a:off x="381000" y="5791200"/>
            <a:ext cx="3505200" cy="862013"/>
            <a:chOff x="240" y="3072"/>
            <a:chExt cx="2208" cy="543"/>
          </a:xfrm>
        </p:grpSpPr>
        <p:sp>
          <p:nvSpPr>
            <p:cNvPr id="94215" name="Text Box 7"/>
            <p:cNvSpPr txBox="1">
              <a:spLocks noChangeArrowheads="1"/>
            </p:cNvSpPr>
            <p:nvPr/>
          </p:nvSpPr>
          <p:spPr bwMode="auto">
            <a:xfrm>
              <a:off x="240" y="3072"/>
              <a:ext cx="67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  <a:defRPr/>
              </a:pPr>
              <a:r>
                <a:rPr lang="en-US" b="1">
                  <a:cs typeface="+mn-cs"/>
                </a:rPr>
                <a:t>State</a:t>
              </a:r>
            </a:p>
            <a:p>
              <a:pPr>
                <a:lnSpc>
                  <a:spcPct val="140000"/>
                </a:lnSpc>
                <a:defRPr/>
              </a:pPr>
              <a:r>
                <a:rPr lang="en-US" b="1" i="1">
                  <a:latin typeface="Times New Roman" charset="0"/>
                  <a:cs typeface="+mn-cs"/>
                </a:rPr>
                <a:t>h</a:t>
              </a:r>
              <a:r>
                <a:rPr lang="en-US">
                  <a:cs typeface="+mn-cs"/>
                </a:rPr>
                <a:t> </a:t>
              </a:r>
              <a:r>
                <a:rPr lang="en-US" b="1">
                  <a:latin typeface="Times New Roman" charset="0"/>
                  <a:cs typeface="+mn-cs"/>
                </a:rPr>
                <a:t>(kJ/kg)</a:t>
              </a:r>
            </a:p>
          </p:txBody>
        </p:sp>
        <p:sp>
          <p:nvSpPr>
            <p:cNvPr id="94216" name="Text Box 8"/>
            <p:cNvSpPr txBox="1">
              <a:spLocks noChangeArrowheads="1"/>
            </p:cNvSpPr>
            <p:nvPr/>
          </p:nvSpPr>
          <p:spPr bwMode="auto">
            <a:xfrm>
              <a:off x="948" y="3073"/>
              <a:ext cx="440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1</a:t>
              </a:r>
            </a:p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244.1</a:t>
              </a:r>
              <a:endParaRPr lang="en-US">
                <a:cs typeface="+mn-cs"/>
              </a:endParaRPr>
            </a:p>
          </p:txBody>
        </p:sp>
        <p:sp>
          <p:nvSpPr>
            <p:cNvPr id="94218" name="Text Box 10"/>
            <p:cNvSpPr txBox="1">
              <a:spLocks noChangeArrowheads="1"/>
            </p:cNvSpPr>
            <p:nvPr/>
          </p:nvSpPr>
          <p:spPr bwMode="auto">
            <a:xfrm>
              <a:off x="1476" y="3072"/>
              <a:ext cx="440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2</a:t>
              </a:r>
            </a:p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272.0</a:t>
              </a:r>
              <a:endParaRPr lang="en-US">
                <a:cs typeface="+mn-cs"/>
              </a:endParaRPr>
            </a:p>
          </p:txBody>
        </p:sp>
        <p:sp>
          <p:nvSpPr>
            <p:cNvPr id="94219" name="Text Box 11"/>
            <p:cNvSpPr txBox="1">
              <a:spLocks noChangeArrowheads="1"/>
            </p:cNvSpPr>
            <p:nvPr/>
          </p:nvSpPr>
          <p:spPr bwMode="auto">
            <a:xfrm>
              <a:off x="2052" y="3072"/>
              <a:ext cx="368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3</a:t>
              </a:r>
            </a:p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93.4</a:t>
              </a:r>
              <a:endParaRPr lang="en-US">
                <a:cs typeface="+mn-cs"/>
              </a:endParaRPr>
            </a:p>
          </p:txBody>
        </p:sp>
        <p:sp>
          <p:nvSpPr>
            <p:cNvPr id="94221" name="Line 13"/>
            <p:cNvSpPr>
              <a:spLocks noChangeShapeType="1"/>
            </p:cNvSpPr>
            <p:nvPr/>
          </p:nvSpPr>
          <p:spPr bwMode="auto">
            <a:xfrm>
              <a:off x="240" y="3360"/>
              <a:ext cx="220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4223" name="Rectangle 15"/>
            <p:cNvSpPr>
              <a:spLocks noChangeArrowheads="1"/>
            </p:cNvSpPr>
            <p:nvPr/>
          </p:nvSpPr>
          <p:spPr bwMode="auto">
            <a:xfrm>
              <a:off x="240" y="3120"/>
              <a:ext cx="2208" cy="48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4224" name="Line 16"/>
            <p:cNvSpPr>
              <a:spLocks noChangeShapeType="1"/>
            </p:cNvSpPr>
            <p:nvPr/>
          </p:nvSpPr>
          <p:spPr bwMode="auto">
            <a:xfrm>
              <a:off x="912" y="3120"/>
              <a:ext cx="0" cy="48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4225" name="Line 17"/>
            <p:cNvSpPr>
              <a:spLocks noChangeShapeType="1"/>
            </p:cNvSpPr>
            <p:nvPr/>
          </p:nvSpPr>
          <p:spPr bwMode="auto">
            <a:xfrm>
              <a:off x="1440" y="3120"/>
              <a:ext cx="0" cy="48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4226" name="Line 18"/>
            <p:cNvSpPr>
              <a:spLocks noChangeShapeType="1"/>
            </p:cNvSpPr>
            <p:nvPr/>
          </p:nvSpPr>
          <p:spPr bwMode="auto">
            <a:xfrm>
              <a:off x="1968" y="3120"/>
              <a:ext cx="0" cy="48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4229" name="Text Box 21"/>
          <p:cNvSpPr txBox="1">
            <a:spLocks noChangeArrowheads="1"/>
          </p:cNvSpPr>
          <p:nvPr/>
        </p:nvSpPr>
        <p:spPr bwMode="auto">
          <a:xfrm>
            <a:off x="228600" y="914400"/>
            <a:ext cx="87630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►"/>
              <a:defRPr/>
            </a:pPr>
            <a:r>
              <a:rPr lang="en-US" sz="2600" smtClean="0">
                <a:cs typeface="+mn-cs"/>
              </a:rPr>
              <a:t>The </a:t>
            </a:r>
            <a:r>
              <a:rPr lang="en-US" sz="2600" smtClean="0">
                <a:solidFill>
                  <a:srgbClr val="FF0000"/>
                </a:solidFill>
                <a:cs typeface="+mn-cs"/>
              </a:rPr>
              <a:t>method of analysis</a:t>
            </a:r>
            <a:r>
              <a:rPr lang="en-US" sz="2600" smtClean="0">
                <a:cs typeface="+mn-cs"/>
              </a:rPr>
              <a:t> for vapor-compression heat pumps closely parallels that for vapor-compression refrigeration systems.</a:t>
            </a:r>
          </a:p>
        </p:txBody>
      </p:sp>
      <p:pic>
        <p:nvPicPr>
          <p:cNvPr id="9423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43400"/>
            <a:ext cx="4351338" cy="233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94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94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  <p:bldP spid="942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4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839200" cy="762000"/>
          </a:xfrm>
        </p:spPr>
        <p:txBody>
          <a:bodyPr/>
          <a:lstStyle/>
          <a:p>
            <a:r>
              <a:rPr lang="en-US" sz="3200" b="1" u="sng">
                <a:latin typeface="Arial" charset="0"/>
              </a:rPr>
              <a:t>Vapor-Compression Heat Pump System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28600" y="2133600"/>
            <a:ext cx="428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FF"/>
              </a:buClr>
              <a:defRPr/>
            </a:pPr>
            <a:r>
              <a:rPr lang="en-US" sz="2400" b="1" smtClean="0">
                <a:solidFill>
                  <a:srgbClr val="0000FF"/>
                </a:solidFill>
                <a:cs typeface="+mn-cs"/>
              </a:rPr>
              <a:t>(a)</a:t>
            </a:r>
            <a:r>
              <a:rPr lang="en-US" sz="2400" smtClean="0">
                <a:cs typeface="+mn-cs"/>
              </a:rPr>
              <a:t> The </a:t>
            </a:r>
            <a:r>
              <a:rPr lang="en-US" sz="2400" b="1" smtClean="0">
                <a:solidFill>
                  <a:srgbClr val="0000FF"/>
                </a:solidFill>
                <a:cs typeface="+mn-cs"/>
              </a:rPr>
              <a:t>compressor power</a:t>
            </a:r>
            <a:r>
              <a:rPr lang="en-US" sz="2400" smtClean="0">
                <a:cs typeface="+mn-cs"/>
              </a:rPr>
              <a:t> is</a:t>
            </a:r>
          </a:p>
        </p:txBody>
      </p:sp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1158875" y="2667000"/>
          <a:ext cx="22098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1" name="Equation" r:id="rId4" imgW="863225" imgH="215806" progId="Equation.3">
                  <p:embed/>
                </p:oleObj>
              </mc:Choice>
              <mc:Fallback>
                <p:oleObj name="Equation" r:id="rId4" imgW="863225" imgH="21580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2667000"/>
                        <a:ext cx="2209800" cy="5524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6" name="Object 6"/>
          <p:cNvGraphicFramePr>
            <a:graphicFrameLocks noChangeAspect="1"/>
          </p:cNvGraphicFramePr>
          <p:nvPr/>
        </p:nvGraphicFramePr>
        <p:xfrm>
          <a:off x="485775" y="3352800"/>
          <a:ext cx="5308600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2" name="Equation" r:id="rId6" imgW="2286000" imgH="393700" progId="Equation.3">
                  <p:embed/>
                </p:oleObj>
              </mc:Choice>
              <mc:Fallback>
                <p:oleObj name="Equation" r:id="rId6" imgW="22860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3352800"/>
                        <a:ext cx="5308600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5791200" y="3587750"/>
            <a:ext cx="1116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00FF"/>
                </a:solidFill>
                <a:latin typeface="Times New Roman" charset="0"/>
                <a:cs typeface="+mn-cs"/>
              </a:rPr>
              <a:t>2.4 kW</a:t>
            </a: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244475" y="4421188"/>
            <a:ext cx="851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FF"/>
              </a:buClr>
              <a:defRPr/>
            </a:pPr>
            <a:r>
              <a:rPr lang="en-US" sz="2400" b="1" smtClean="0">
                <a:solidFill>
                  <a:srgbClr val="0000FF"/>
                </a:solidFill>
                <a:cs typeface="+mn-cs"/>
              </a:rPr>
              <a:t>(b)</a:t>
            </a:r>
            <a:r>
              <a:rPr lang="en-US" sz="2400" smtClean="0">
                <a:cs typeface="+mn-cs"/>
              </a:rPr>
              <a:t> The </a:t>
            </a:r>
            <a:r>
              <a:rPr lang="en-US" sz="2400" b="1" smtClean="0">
                <a:solidFill>
                  <a:srgbClr val="0000FF"/>
                </a:solidFill>
                <a:cs typeface="+mn-cs"/>
              </a:rPr>
              <a:t>heat transfer rate provided to the building</a:t>
            </a:r>
            <a:r>
              <a:rPr lang="en-US" sz="2400" smtClean="0">
                <a:cs typeface="+mn-cs"/>
              </a:rPr>
              <a:t> is</a:t>
            </a:r>
          </a:p>
        </p:txBody>
      </p:sp>
      <p:graphicFrame>
        <p:nvGraphicFramePr>
          <p:cNvPr id="97289" name="Object 9"/>
          <p:cNvGraphicFramePr>
            <a:graphicFrameLocks noChangeAspect="1"/>
          </p:cNvGraphicFramePr>
          <p:nvPr/>
        </p:nvGraphicFramePr>
        <p:xfrm>
          <a:off x="1046163" y="4991100"/>
          <a:ext cx="24701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3" name="Equation" r:id="rId8" imgW="964781" imgH="215806" progId="Equation.3">
                  <p:embed/>
                </p:oleObj>
              </mc:Choice>
              <mc:Fallback>
                <p:oleObj name="Equation" r:id="rId8" imgW="964781" imgH="215806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4991100"/>
                        <a:ext cx="2470150" cy="5524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0" name="Object 10"/>
          <p:cNvGraphicFramePr>
            <a:graphicFrameLocks noChangeAspect="1"/>
          </p:cNvGraphicFramePr>
          <p:nvPr/>
        </p:nvGraphicFramePr>
        <p:xfrm>
          <a:off x="933450" y="5738813"/>
          <a:ext cx="495776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4" name="Equation" r:id="rId10" imgW="2311400" imgH="393700" progId="Equation.3">
                  <p:embed/>
                </p:oleObj>
              </mc:Choice>
              <mc:Fallback>
                <p:oleObj name="Equation" r:id="rId10" imgW="2311400" imgH="3937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5738813"/>
                        <a:ext cx="495776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5867400" y="5943600"/>
            <a:ext cx="1268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00FF"/>
                </a:solidFill>
                <a:latin typeface="Times New Roman" charset="0"/>
                <a:cs typeface="+mn-cs"/>
              </a:rPr>
              <a:t>15.4 kW</a:t>
            </a:r>
          </a:p>
        </p:txBody>
      </p:sp>
      <p:grpSp>
        <p:nvGrpSpPr>
          <p:cNvPr id="69642" name="Group 26"/>
          <p:cNvGrpSpPr>
            <a:grpSpLocks/>
          </p:cNvGrpSpPr>
          <p:nvPr/>
        </p:nvGrpSpPr>
        <p:grpSpPr bwMode="auto">
          <a:xfrm>
            <a:off x="381000" y="914400"/>
            <a:ext cx="3505200" cy="862013"/>
            <a:chOff x="240" y="3072"/>
            <a:chExt cx="2208" cy="543"/>
          </a:xfrm>
        </p:grpSpPr>
        <p:sp>
          <p:nvSpPr>
            <p:cNvPr id="97307" name="Text Box 27"/>
            <p:cNvSpPr txBox="1">
              <a:spLocks noChangeArrowheads="1"/>
            </p:cNvSpPr>
            <p:nvPr/>
          </p:nvSpPr>
          <p:spPr bwMode="auto">
            <a:xfrm>
              <a:off x="240" y="3072"/>
              <a:ext cx="67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  <a:defRPr/>
              </a:pPr>
              <a:r>
                <a:rPr lang="en-US" b="1">
                  <a:cs typeface="+mn-cs"/>
                </a:rPr>
                <a:t>State</a:t>
              </a:r>
            </a:p>
            <a:p>
              <a:pPr>
                <a:lnSpc>
                  <a:spcPct val="140000"/>
                </a:lnSpc>
                <a:defRPr/>
              </a:pPr>
              <a:r>
                <a:rPr lang="en-US" b="1" i="1">
                  <a:latin typeface="Times New Roman" charset="0"/>
                  <a:cs typeface="+mn-cs"/>
                </a:rPr>
                <a:t>h</a:t>
              </a:r>
              <a:r>
                <a:rPr lang="en-US">
                  <a:cs typeface="+mn-cs"/>
                </a:rPr>
                <a:t> </a:t>
              </a:r>
              <a:r>
                <a:rPr lang="en-US" b="1">
                  <a:latin typeface="Times New Roman" charset="0"/>
                  <a:cs typeface="+mn-cs"/>
                </a:rPr>
                <a:t>(kJ/kg)</a:t>
              </a:r>
            </a:p>
          </p:txBody>
        </p:sp>
        <p:sp>
          <p:nvSpPr>
            <p:cNvPr id="97308" name="Text Box 28"/>
            <p:cNvSpPr txBox="1">
              <a:spLocks noChangeArrowheads="1"/>
            </p:cNvSpPr>
            <p:nvPr/>
          </p:nvSpPr>
          <p:spPr bwMode="auto">
            <a:xfrm>
              <a:off x="948" y="3073"/>
              <a:ext cx="440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1</a:t>
              </a:r>
            </a:p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244.1</a:t>
              </a:r>
              <a:endParaRPr lang="en-US">
                <a:cs typeface="+mn-cs"/>
              </a:endParaRPr>
            </a:p>
          </p:txBody>
        </p:sp>
        <p:sp>
          <p:nvSpPr>
            <p:cNvPr id="97309" name="Text Box 29"/>
            <p:cNvSpPr txBox="1">
              <a:spLocks noChangeArrowheads="1"/>
            </p:cNvSpPr>
            <p:nvPr/>
          </p:nvSpPr>
          <p:spPr bwMode="auto">
            <a:xfrm>
              <a:off x="1476" y="3072"/>
              <a:ext cx="440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2</a:t>
              </a:r>
            </a:p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272.0</a:t>
              </a:r>
              <a:endParaRPr lang="en-US">
                <a:cs typeface="+mn-cs"/>
              </a:endParaRPr>
            </a:p>
          </p:txBody>
        </p:sp>
        <p:sp>
          <p:nvSpPr>
            <p:cNvPr id="97310" name="Text Box 30"/>
            <p:cNvSpPr txBox="1">
              <a:spLocks noChangeArrowheads="1"/>
            </p:cNvSpPr>
            <p:nvPr/>
          </p:nvSpPr>
          <p:spPr bwMode="auto">
            <a:xfrm>
              <a:off x="2052" y="3072"/>
              <a:ext cx="368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3</a:t>
              </a:r>
            </a:p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93.4</a:t>
              </a:r>
              <a:endParaRPr lang="en-US">
                <a:cs typeface="+mn-cs"/>
              </a:endParaRPr>
            </a:p>
          </p:txBody>
        </p:sp>
        <p:sp>
          <p:nvSpPr>
            <p:cNvPr id="97311" name="Line 31"/>
            <p:cNvSpPr>
              <a:spLocks noChangeShapeType="1"/>
            </p:cNvSpPr>
            <p:nvPr/>
          </p:nvSpPr>
          <p:spPr bwMode="auto">
            <a:xfrm>
              <a:off x="240" y="3360"/>
              <a:ext cx="220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7312" name="Rectangle 32"/>
            <p:cNvSpPr>
              <a:spLocks noChangeArrowheads="1"/>
            </p:cNvSpPr>
            <p:nvPr/>
          </p:nvSpPr>
          <p:spPr bwMode="auto">
            <a:xfrm>
              <a:off x="240" y="3120"/>
              <a:ext cx="2208" cy="48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7313" name="Line 33"/>
            <p:cNvSpPr>
              <a:spLocks noChangeShapeType="1"/>
            </p:cNvSpPr>
            <p:nvPr/>
          </p:nvSpPr>
          <p:spPr bwMode="auto">
            <a:xfrm>
              <a:off x="912" y="3120"/>
              <a:ext cx="0" cy="48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7314" name="Line 34"/>
            <p:cNvSpPr>
              <a:spLocks noChangeShapeType="1"/>
            </p:cNvSpPr>
            <p:nvPr/>
          </p:nvSpPr>
          <p:spPr bwMode="auto">
            <a:xfrm>
              <a:off x="1440" y="3120"/>
              <a:ext cx="0" cy="48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7315" name="Line 35"/>
            <p:cNvSpPr>
              <a:spLocks noChangeShapeType="1"/>
            </p:cNvSpPr>
            <p:nvPr/>
          </p:nvSpPr>
          <p:spPr bwMode="auto">
            <a:xfrm>
              <a:off x="1968" y="3120"/>
              <a:ext cx="0" cy="48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97316" name="Picture 3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68363"/>
            <a:ext cx="4351338" cy="233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7" grpId="0"/>
      <p:bldP spid="97288" grpId="0"/>
      <p:bldP spid="9729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4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839200" cy="762000"/>
          </a:xfrm>
        </p:spPr>
        <p:txBody>
          <a:bodyPr/>
          <a:lstStyle/>
          <a:p>
            <a:r>
              <a:rPr lang="en-US" sz="3200" b="1" u="sng">
                <a:latin typeface="Arial" charset="0"/>
              </a:rPr>
              <a:t>Vapor-Compression Heat Pump System</a:t>
            </a:r>
          </a:p>
        </p:txBody>
      </p:sp>
      <p:grpSp>
        <p:nvGrpSpPr>
          <p:cNvPr id="71682" name="Group 11"/>
          <p:cNvGrpSpPr>
            <a:grpSpLocks/>
          </p:cNvGrpSpPr>
          <p:nvPr/>
        </p:nvGrpSpPr>
        <p:grpSpPr bwMode="auto">
          <a:xfrm>
            <a:off x="381000" y="914400"/>
            <a:ext cx="3505200" cy="862013"/>
            <a:chOff x="240" y="3072"/>
            <a:chExt cx="2208" cy="543"/>
          </a:xfrm>
        </p:grpSpPr>
        <p:sp>
          <p:nvSpPr>
            <p:cNvPr id="99340" name="Text Box 12"/>
            <p:cNvSpPr txBox="1">
              <a:spLocks noChangeArrowheads="1"/>
            </p:cNvSpPr>
            <p:nvPr/>
          </p:nvSpPr>
          <p:spPr bwMode="auto">
            <a:xfrm>
              <a:off x="240" y="3072"/>
              <a:ext cx="67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  <a:defRPr/>
              </a:pPr>
              <a:r>
                <a:rPr lang="en-US" b="1">
                  <a:cs typeface="+mn-cs"/>
                </a:rPr>
                <a:t>State</a:t>
              </a:r>
            </a:p>
            <a:p>
              <a:pPr>
                <a:lnSpc>
                  <a:spcPct val="140000"/>
                </a:lnSpc>
                <a:defRPr/>
              </a:pPr>
              <a:r>
                <a:rPr lang="en-US" b="1" i="1">
                  <a:latin typeface="Times New Roman" charset="0"/>
                  <a:cs typeface="+mn-cs"/>
                </a:rPr>
                <a:t>h</a:t>
              </a:r>
              <a:r>
                <a:rPr lang="en-US">
                  <a:cs typeface="+mn-cs"/>
                </a:rPr>
                <a:t> </a:t>
              </a:r>
              <a:r>
                <a:rPr lang="en-US" b="1">
                  <a:latin typeface="Times New Roman" charset="0"/>
                  <a:cs typeface="+mn-cs"/>
                </a:rPr>
                <a:t>(kJ/kg)</a:t>
              </a:r>
            </a:p>
          </p:txBody>
        </p:sp>
        <p:sp>
          <p:nvSpPr>
            <p:cNvPr id="99341" name="Text Box 13"/>
            <p:cNvSpPr txBox="1">
              <a:spLocks noChangeArrowheads="1"/>
            </p:cNvSpPr>
            <p:nvPr/>
          </p:nvSpPr>
          <p:spPr bwMode="auto">
            <a:xfrm>
              <a:off x="948" y="3073"/>
              <a:ext cx="440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1</a:t>
              </a:r>
            </a:p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244.1</a:t>
              </a:r>
              <a:endParaRPr lang="en-US">
                <a:cs typeface="+mn-cs"/>
              </a:endParaRPr>
            </a:p>
          </p:txBody>
        </p:sp>
        <p:sp>
          <p:nvSpPr>
            <p:cNvPr id="99342" name="Text Box 14"/>
            <p:cNvSpPr txBox="1">
              <a:spLocks noChangeArrowheads="1"/>
            </p:cNvSpPr>
            <p:nvPr/>
          </p:nvSpPr>
          <p:spPr bwMode="auto">
            <a:xfrm>
              <a:off x="1476" y="3072"/>
              <a:ext cx="440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2</a:t>
              </a:r>
            </a:p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272.0</a:t>
              </a:r>
              <a:endParaRPr lang="en-US">
                <a:cs typeface="+mn-cs"/>
              </a:endParaRPr>
            </a:p>
          </p:txBody>
        </p:sp>
        <p:sp>
          <p:nvSpPr>
            <p:cNvPr id="99343" name="Text Box 15"/>
            <p:cNvSpPr txBox="1">
              <a:spLocks noChangeArrowheads="1"/>
            </p:cNvSpPr>
            <p:nvPr/>
          </p:nvSpPr>
          <p:spPr bwMode="auto">
            <a:xfrm>
              <a:off x="2052" y="3072"/>
              <a:ext cx="368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3</a:t>
              </a:r>
            </a:p>
            <a:p>
              <a:pPr algn="ctr">
                <a:lnSpc>
                  <a:spcPct val="140000"/>
                </a:lnSpc>
                <a:defRPr/>
              </a:pPr>
              <a:r>
                <a:rPr lang="en-US" b="1">
                  <a:latin typeface="Times New Roman" charset="0"/>
                  <a:cs typeface="+mn-cs"/>
                </a:rPr>
                <a:t>93.4</a:t>
              </a:r>
              <a:endParaRPr lang="en-US">
                <a:cs typeface="+mn-cs"/>
              </a:endParaRPr>
            </a:p>
          </p:txBody>
        </p:sp>
        <p:sp>
          <p:nvSpPr>
            <p:cNvPr id="99344" name="Line 16"/>
            <p:cNvSpPr>
              <a:spLocks noChangeShapeType="1"/>
            </p:cNvSpPr>
            <p:nvPr/>
          </p:nvSpPr>
          <p:spPr bwMode="auto">
            <a:xfrm>
              <a:off x="240" y="3360"/>
              <a:ext cx="220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9345" name="Rectangle 17"/>
            <p:cNvSpPr>
              <a:spLocks noChangeArrowheads="1"/>
            </p:cNvSpPr>
            <p:nvPr/>
          </p:nvSpPr>
          <p:spPr bwMode="auto">
            <a:xfrm>
              <a:off x="240" y="3120"/>
              <a:ext cx="2208" cy="48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9346" name="Line 18"/>
            <p:cNvSpPr>
              <a:spLocks noChangeShapeType="1"/>
            </p:cNvSpPr>
            <p:nvPr/>
          </p:nvSpPr>
          <p:spPr bwMode="auto">
            <a:xfrm>
              <a:off x="912" y="3120"/>
              <a:ext cx="0" cy="48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9347" name="Line 19"/>
            <p:cNvSpPr>
              <a:spLocks noChangeShapeType="1"/>
            </p:cNvSpPr>
            <p:nvPr/>
          </p:nvSpPr>
          <p:spPr bwMode="auto">
            <a:xfrm>
              <a:off x="1440" y="3120"/>
              <a:ext cx="0" cy="48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9348" name="Line 20"/>
            <p:cNvSpPr>
              <a:spLocks noChangeShapeType="1"/>
            </p:cNvSpPr>
            <p:nvPr/>
          </p:nvSpPr>
          <p:spPr bwMode="auto">
            <a:xfrm>
              <a:off x="1968" y="3120"/>
              <a:ext cx="0" cy="48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9934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68363"/>
            <a:ext cx="4351338" cy="233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9350" name="Text Box 22"/>
          <p:cNvSpPr txBox="1">
            <a:spLocks noChangeArrowheads="1"/>
          </p:cNvSpPr>
          <p:nvPr/>
        </p:nvSpPr>
        <p:spPr bwMode="auto">
          <a:xfrm>
            <a:off x="228600" y="2209800"/>
            <a:ext cx="32305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FF"/>
              </a:buClr>
              <a:defRPr/>
            </a:pPr>
            <a:r>
              <a:rPr lang="en-US" sz="2400" b="1" smtClean="0">
                <a:solidFill>
                  <a:srgbClr val="0000FF"/>
                </a:solidFill>
                <a:cs typeface="+mn-cs"/>
              </a:rPr>
              <a:t>(c)</a:t>
            </a:r>
            <a:r>
              <a:rPr lang="en-US" sz="2400" smtClean="0">
                <a:cs typeface="+mn-cs"/>
              </a:rPr>
              <a:t> The </a:t>
            </a:r>
            <a:r>
              <a:rPr lang="en-US" sz="2400" b="1" smtClean="0">
                <a:solidFill>
                  <a:srgbClr val="0000FF"/>
                </a:solidFill>
                <a:cs typeface="+mn-cs"/>
              </a:rPr>
              <a:t>coefficient of </a:t>
            </a:r>
          </a:p>
          <a:p>
            <a:pPr eaLnBrk="1" hangingPunct="1">
              <a:buClr>
                <a:srgbClr val="0000FF"/>
              </a:buClr>
              <a:defRPr/>
            </a:pPr>
            <a:r>
              <a:rPr lang="en-US" sz="2400" b="1" smtClean="0">
                <a:solidFill>
                  <a:srgbClr val="0000FF"/>
                </a:solidFill>
                <a:cs typeface="+mn-cs"/>
              </a:rPr>
              <a:t>performance</a:t>
            </a:r>
            <a:r>
              <a:rPr lang="en-US" sz="2400" smtClean="0">
                <a:cs typeface="+mn-cs"/>
              </a:rPr>
              <a:t> is</a:t>
            </a:r>
          </a:p>
        </p:txBody>
      </p:sp>
      <p:graphicFrame>
        <p:nvGraphicFramePr>
          <p:cNvPr id="99351" name="Object 23"/>
          <p:cNvGraphicFramePr>
            <a:graphicFrameLocks noChangeAspect="1"/>
          </p:cNvGraphicFramePr>
          <p:nvPr/>
        </p:nvGraphicFramePr>
        <p:xfrm>
          <a:off x="1371600" y="3335338"/>
          <a:ext cx="130016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9" name="Equation" r:id="rId5" imgW="507780" imgH="393529" progId="Equation.3">
                  <p:embed/>
                </p:oleObj>
              </mc:Choice>
              <mc:Fallback>
                <p:oleObj name="Equation" r:id="rId5" imgW="507780" imgH="393529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335338"/>
                        <a:ext cx="1300163" cy="10080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52" name="Object 24"/>
          <p:cNvGraphicFramePr>
            <a:graphicFrameLocks noChangeAspect="1"/>
          </p:cNvGraphicFramePr>
          <p:nvPr/>
        </p:nvGraphicFramePr>
        <p:xfrm>
          <a:off x="3276600" y="3335338"/>
          <a:ext cx="1858963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0" name="Equation" r:id="rId7" imgW="799753" imgH="355446" progId="Equation.3">
                  <p:embed/>
                </p:oleObj>
              </mc:Choice>
              <mc:Fallback>
                <p:oleObj name="Equation" r:id="rId7" imgW="799753" imgH="355446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335338"/>
                        <a:ext cx="1858963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53" name="Text Box 25"/>
          <p:cNvSpPr txBox="1">
            <a:spLocks noChangeArrowheads="1"/>
          </p:cNvSpPr>
          <p:nvPr/>
        </p:nvSpPr>
        <p:spPr bwMode="auto">
          <a:xfrm>
            <a:off x="5105400" y="3563938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00FF"/>
                </a:solidFill>
                <a:latin typeface="Times New Roman" charset="0"/>
                <a:cs typeface="+mn-cs"/>
              </a:rPr>
              <a:t>6.4</a:t>
            </a:r>
          </a:p>
        </p:txBody>
      </p:sp>
      <p:sp>
        <p:nvSpPr>
          <p:cNvPr id="99354" name="Text Box 26"/>
          <p:cNvSpPr txBox="1">
            <a:spLocks noChangeArrowheads="1"/>
          </p:cNvSpPr>
          <p:nvPr/>
        </p:nvSpPr>
        <p:spPr bwMode="auto">
          <a:xfrm>
            <a:off x="304800" y="4419600"/>
            <a:ext cx="8534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FF"/>
              </a:buClr>
              <a:defRPr/>
            </a:pPr>
            <a:r>
              <a:rPr lang="en-US" sz="2400" b="1" smtClean="0">
                <a:solidFill>
                  <a:srgbClr val="0000FF"/>
                </a:solidFill>
                <a:cs typeface="+mn-cs"/>
              </a:rPr>
              <a:t>Comment:</a:t>
            </a:r>
            <a:r>
              <a:rPr lang="en-US" sz="2400" smtClean="0">
                <a:cs typeface="+mn-cs"/>
              </a:rPr>
              <a:t> Applying </a:t>
            </a:r>
            <a:r>
              <a:rPr lang="en-US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Eq. 10.9</a:t>
            </a:r>
            <a:r>
              <a:rPr lang="en-US" sz="2400" smtClean="0">
                <a:cs typeface="+mn-cs"/>
              </a:rPr>
              <a:t>, the </a:t>
            </a:r>
            <a:r>
              <a:rPr lang="en-US" sz="2400" b="1" i="1" smtClean="0">
                <a:solidFill>
                  <a:srgbClr val="0000FF"/>
                </a:solidFill>
                <a:cs typeface="+mn-cs"/>
              </a:rPr>
              <a:t>maximum theoretical</a:t>
            </a:r>
            <a:r>
              <a:rPr lang="en-US" sz="2400" smtClean="0">
                <a:cs typeface="+mn-cs"/>
              </a:rPr>
              <a:t> coefficient of performance of </a:t>
            </a:r>
            <a:r>
              <a:rPr lang="en-US" sz="2400" b="1" i="1" smtClean="0">
                <a:solidFill>
                  <a:srgbClr val="0000FF"/>
                </a:solidFill>
                <a:cs typeface="+mn-cs"/>
              </a:rPr>
              <a:t>any</a:t>
            </a:r>
            <a:r>
              <a:rPr lang="en-US" sz="2400" smtClean="0">
                <a:cs typeface="+mn-cs"/>
              </a:rPr>
              <a:t> heat pump cycle operating between cold and hot regions at </a:t>
            </a:r>
            <a:r>
              <a:rPr lang="en-US" sz="2400" b="1" i="1" smtClean="0">
                <a:latin typeface="Times New Roman" charset="0"/>
                <a:cs typeface="+mn-cs"/>
              </a:rPr>
              <a:t>T</a:t>
            </a:r>
            <a:r>
              <a:rPr lang="en-US" sz="2400" b="1" baseline="-25000" smtClean="0">
                <a:latin typeface="Times New Roman" charset="0"/>
                <a:cs typeface="+mn-cs"/>
              </a:rPr>
              <a:t>C</a:t>
            </a:r>
            <a:r>
              <a:rPr lang="en-US" sz="2400" smtClean="0">
                <a:cs typeface="+mn-cs"/>
              </a:rPr>
              <a:t> and </a:t>
            </a:r>
            <a:r>
              <a:rPr lang="en-US" sz="2400" b="1" i="1" smtClean="0">
                <a:latin typeface="Times New Roman" charset="0"/>
                <a:cs typeface="+mn-cs"/>
              </a:rPr>
              <a:t>T</a:t>
            </a:r>
            <a:r>
              <a:rPr lang="en-US" sz="2400" b="1" baseline="-25000" smtClean="0">
                <a:latin typeface="Times New Roman" charset="0"/>
                <a:cs typeface="+mn-cs"/>
              </a:rPr>
              <a:t>H</a:t>
            </a:r>
            <a:r>
              <a:rPr lang="en-US" sz="2400" smtClean="0">
                <a:cs typeface="+mn-cs"/>
              </a:rPr>
              <a:t>, respectively is</a:t>
            </a:r>
          </a:p>
        </p:txBody>
      </p:sp>
      <p:graphicFrame>
        <p:nvGraphicFramePr>
          <p:cNvPr id="99355" name="Object 27"/>
          <p:cNvGraphicFramePr>
            <a:graphicFrameLocks noChangeAspect="1"/>
          </p:cNvGraphicFramePr>
          <p:nvPr/>
        </p:nvGraphicFramePr>
        <p:xfrm>
          <a:off x="2743200" y="5715000"/>
          <a:ext cx="2243138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1" name="Equation" r:id="rId9" imgW="876300" imgH="381000" progId="Equation.3">
                  <p:embed/>
                </p:oleObj>
              </mc:Choice>
              <mc:Fallback>
                <p:oleObj name="Equation" r:id="rId9" imgW="876300" imgH="3810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715000"/>
                        <a:ext cx="2243138" cy="9747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56" name="Object 28"/>
          <p:cNvGraphicFramePr>
            <a:graphicFrameLocks noChangeAspect="1"/>
          </p:cNvGraphicFramePr>
          <p:nvPr/>
        </p:nvGraphicFramePr>
        <p:xfrm>
          <a:off x="5181600" y="5715000"/>
          <a:ext cx="30083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2" name="Equation" r:id="rId11" imgW="1294838" imgH="355446" progId="Equation.3">
                  <p:embed/>
                </p:oleObj>
              </mc:Choice>
              <mc:Fallback>
                <p:oleObj name="Equation" r:id="rId11" imgW="1294838" imgH="355446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715000"/>
                        <a:ext cx="30083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57" name="Text Box 29"/>
          <p:cNvSpPr txBox="1">
            <a:spLocks noChangeArrowheads="1"/>
          </p:cNvSpPr>
          <p:nvPr/>
        </p:nvSpPr>
        <p:spPr bwMode="auto">
          <a:xfrm>
            <a:off x="8121650" y="5943600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00FF"/>
                </a:solidFill>
                <a:latin typeface="Times New Roman" charset="0"/>
                <a:cs typeface="+mn-cs"/>
              </a:rPr>
              <a:t>19.5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53" grpId="0"/>
      <p:bldP spid="99354" grpId="0"/>
      <p:bldP spid="9935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z="3200" b="1" u="sng">
                <a:latin typeface="Arial" charset="0"/>
              </a:rPr>
              <a:t>Brayton Refrigeration Cycle</a:t>
            </a:r>
          </a:p>
        </p:txBody>
      </p:sp>
      <p:sp>
        <p:nvSpPr>
          <p:cNvPr id="101381" name="Content Placeholder 3"/>
          <p:cNvSpPr txBox="1">
            <a:spLocks/>
          </p:cNvSpPr>
          <p:nvPr/>
        </p:nvSpPr>
        <p:spPr bwMode="auto">
          <a:xfrm>
            <a:off x="152400" y="1066800"/>
            <a:ext cx="87169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Font typeface="Arial" charset="0"/>
              <a:buChar char="►"/>
            </a:pPr>
            <a:r>
              <a:rPr lang="en-US" sz="2800"/>
              <a:t>The working fluids of vapor-compression systems undergo liquid-to-vapor phase change.  In </a:t>
            </a:r>
            <a:r>
              <a:rPr lang="en-US" sz="2800" b="1" i="1">
                <a:solidFill>
                  <a:srgbClr val="FF0000"/>
                </a:solidFill>
              </a:rPr>
              <a:t>Brayton refrigeration systems</a:t>
            </a:r>
            <a:r>
              <a:rPr lang="en-US" sz="2800"/>
              <a:t> the working fluid remains a gas throughout.</a:t>
            </a:r>
          </a:p>
        </p:txBody>
      </p:sp>
      <p:sp>
        <p:nvSpPr>
          <p:cNvPr id="101382" name="Content Placeholder 3"/>
          <p:cNvSpPr txBox="1">
            <a:spLocks/>
          </p:cNvSpPr>
          <p:nvPr/>
        </p:nvSpPr>
        <p:spPr bwMode="auto">
          <a:xfrm>
            <a:off x="152400" y="2819400"/>
            <a:ext cx="3581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Font typeface="Arial" charset="0"/>
              <a:buChar char="►"/>
            </a:pPr>
            <a:r>
              <a:rPr lang="en-US" sz="2800"/>
              <a:t>The Brayton refrigeration cycle is the reverse of the Brayton power cycle introduced in </a:t>
            </a:r>
            <a:r>
              <a:rPr lang="en-US" sz="2800">
                <a:solidFill>
                  <a:srgbClr val="FF0000"/>
                </a:solidFill>
              </a:rPr>
              <a:t>Sec. 9.6</a:t>
            </a:r>
            <a:r>
              <a:rPr lang="en-US" sz="2800"/>
              <a:t> as shown in the figure.</a:t>
            </a:r>
          </a:p>
        </p:txBody>
      </p:sp>
      <p:pic>
        <p:nvPicPr>
          <p:cNvPr id="10138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6"/>
          <a:stretch>
            <a:fillRect/>
          </a:stretch>
        </p:blipFill>
        <p:spPr bwMode="auto">
          <a:xfrm>
            <a:off x="3810000" y="2667000"/>
            <a:ext cx="502761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z="3200" b="1" u="sng">
                <a:latin typeface="Arial" charset="0"/>
              </a:rPr>
              <a:t>Brayton Refrigeration Cycle</a:t>
            </a:r>
          </a:p>
        </p:txBody>
      </p:sp>
      <p:sp>
        <p:nvSpPr>
          <p:cNvPr id="16387" name="TextBox 20"/>
          <p:cNvSpPr txBox="1">
            <a:spLocks noChangeArrowheads="1"/>
          </p:cNvSpPr>
          <p:nvPr/>
        </p:nvSpPr>
        <p:spPr bwMode="auto">
          <a:xfrm>
            <a:off x="381000" y="1295400"/>
            <a:ext cx="5562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u="sng">
                <a:solidFill>
                  <a:srgbClr val="FF0000"/>
                </a:solidFill>
              </a:rPr>
              <a:t>Process </a:t>
            </a:r>
            <a:r>
              <a:rPr lang="en-US" b="1" u="sng">
                <a:solidFill>
                  <a:srgbClr val="FF0000"/>
                </a:solidFill>
                <a:latin typeface="Times New Roman" charset="0"/>
              </a:rPr>
              <a:t>1-2</a:t>
            </a:r>
            <a:r>
              <a:rPr lang="en-US">
                <a:solidFill>
                  <a:srgbClr val="FF0000"/>
                </a:solidFill>
              </a:rPr>
              <a:t>:  </a:t>
            </a:r>
            <a:r>
              <a:rPr lang="en-US"/>
              <a:t>the </a:t>
            </a:r>
            <a:r>
              <a:rPr lang="en-US">
                <a:solidFill>
                  <a:srgbClr val="FF0000"/>
                </a:solidFill>
              </a:rPr>
              <a:t>refrigerant gas</a:t>
            </a:r>
            <a:r>
              <a:rPr lang="en-US"/>
              <a:t>, which may be air, enters the compressor at state </a:t>
            </a:r>
            <a:r>
              <a:rPr lang="en-US" b="1">
                <a:latin typeface="Times New Roman" charset="0"/>
              </a:rPr>
              <a:t>1</a:t>
            </a:r>
            <a:r>
              <a:rPr lang="en-US"/>
              <a:t> and is </a:t>
            </a:r>
            <a:r>
              <a:rPr lang="en-US">
                <a:solidFill>
                  <a:srgbClr val="FF0000"/>
                </a:solidFill>
              </a:rPr>
              <a:t>compressed</a:t>
            </a:r>
            <a:r>
              <a:rPr lang="en-US"/>
              <a:t> to state </a:t>
            </a:r>
            <a:r>
              <a:rPr lang="en-US" b="1">
                <a:latin typeface="Times New Roman" charset="0"/>
              </a:rPr>
              <a:t>2</a:t>
            </a:r>
            <a:r>
              <a:rPr lang="en-US"/>
              <a:t>.</a:t>
            </a:r>
          </a:p>
          <a:p>
            <a:pPr eaLnBrk="1" hangingPunct="1">
              <a:buFont typeface="Arial" charset="0"/>
              <a:buNone/>
            </a:pPr>
            <a:r>
              <a:rPr lang="en-US" b="1" u="sng">
                <a:solidFill>
                  <a:srgbClr val="FF0000"/>
                </a:solidFill>
              </a:rPr>
              <a:t>Process </a:t>
            </a:r>
            <a:r>
              <a:rPr lang="en-US" b="1" u="sng">
                <a:solidFill>
                  <a:srgbClr val="FF0000"/>
                </a:solidFill>
                <a:latin typeface="Times New Roman" charset="0"/>
              </a:rPr>
              <a:t>2-3</a:t>
            </a:r>
            <a:r>
              <a:rPr lang="en-US">
                <a:solidFill>
                  <a:srgbClr val="FF0000"/>
                </a:solidFill>
              </a:rPr>
              <a:t>:  </a:t>
            </a:r>
            <a:r>
              <a:rPr lang="en-US"/>
              <a:t>The </a:t>
            </a:r>
            <a:r>
              <a:rPr lang="en-US">
                <a:solidFill>
                  <a:srgbClr val="FF0000"/>
                </a:solidFill>
              </a:rPr>
              <a:t>gas is cooled by heat transfer</a:t>
            </a:r>
            <a:r>
              <a:rPr lang="en-US"/>
              <a:t> to the warm region at temperature </a:t>
            </a:r>
            <a:r>
              <a:rPr lang="en-US" b="1" i="1">
                <a:latin typeface="Times New Roman" charset="0"/>
              </a:rPr>
              <a:t>T</a:t>
            </a:r>
            <a:r>
              <a:rPr lang="en-US" b="1" baseline="-25000">
                <a:latin typeface="Times New Roman" charset="0"/>
              </a:rPr>
              <a:t>H</a:t>
            </a:r>
            <a:r>
              <a:rPr lang="en-US">
                <a:solidFill>
                  <a:srgbClr val="0000FF"/>
                </a:solidFill>
              </a:rPr>
              <a:t>.</a:t>
            </a:r>
          </a:p>
          <a:p>
            <a:pPr eaLnBrk="1" hangingPunct="1">
              <a:buFont typeface="Arial" charset="0"/>
              <a:buNone/>
            </a:pPr>
            <a:r>
              <a:rPr lang="en-US" b="1" u="sng">
                <a:solidFill>
                  <a:srgbClr val="FF0000"/>
                </a:solidFill>
              </a:rPr>
              <a:t>Process </a:t>
            </a:r>
            <a:r>
              <a:rPr lang="en-US" b="1" u="sng">
                <a:solidFill>
                  <a:srgbClr val="FF0000"/>
                </a:solidFill>
                <a:latin typeface="Times New Roman" charset="0"/>
              </a:rPr>
              <a:t>3-4</a:t>
            </a:r>
            <a:r>
              <a:rPr lang="en-US">
                <a:solidFill>
                  <a:srgbClr val="FF0000"/>
                </a:solidFill>
              </a:rPr>
              <a:t>: </a:t>
            </a:r>
            <a:r>
              <a:rPr lang="en-US"/>
              <a:t>The </a:t>
            </a:r>
            <a:r>
              <a:rPr lang="en-US">
                <a:solidFill>
                  <a:srgbClr val="FF0000"/>
                </a:solidFill>
              </a:rPr>
              <a:t>gas expands through the turbine</a:t>
            </a:r>
            <a:r>
              <a:rPr lang="en-US"/>
              <a:t> to state </a:t>
            </a:r>
            <a:r>
              <a:rPr lang="en-US" b="1">
                <a:latin typeface="Times New Roman" charset="0"/>
              </a:rPr>
              <a:t>4</a:t>
            </a:r>
            <a:r>
              <a:rPr lang="en-US"/>
              <a:t>, where the temperature, </a:t>
            </a:r>
            <a:r>
              <a:rPr lang="en-US" b="1" i="1">
                <a:latin typeface="Times New Roman" charset="0"/>
              </a:rPr>
              <a:t>T</a:t>
            </a:r>
            <a:r>
              <a:rPr lang="en-US" b="1" baseline="-25000">
                <a:latin typeface="Times New Roman" charset="0"/>
              </a:rPr>
              <a:t>4</a:t>
            </a:r>
            <a:r>
              <a:rPr lang="en-US"/>
              <a:t>, is well below </a:t>
            </a:r>
            <a:r>
              <a:rPr lang="en-US" b="1" i="1">
                <a:latin typeface="Times New Roman" charset="0"/>
              </a:rPr>
              <a:t>T</a:t>
            </a:r>
            <a:r>
              <a:rPr lang="en-US" b="1" baseline="-25000">
                <a:latin typeface="Times New Roman" charset="0"/>
              </a:rPr>
              <a:t>C</a:t>
            </a:r>
            <a:r>
              <a:rPr lang="en-US"/>
              <a:t>.</a:t>
            </a:r>
          </a:p>
          <a:p>
            <a:pPr eaLnBrk="1" hangingPunct="1">
              <a:buFont typeface="Arial" charset="0"/>
              <a:buNone/>
            </a:pPr>
            <a:r>
              <a:rPr lang="en-US" b="1" u="sng">
                <a:solidFill>
                  <a:srgbClr val="FF0000"/>
                </a:solidFill>
              </a:rPr>
              <a:t>Process </a:t>
            </a:r>
            <a:r>
              <a:rPr lang="en-US" b="1" u="sng">
                <a:solidFill>
                  <a:srgbClr val="FF0000"/>
                </a:solidFill>
                <a:latin typeface="Times New Roman" charset="0"/>
              </a:rPr>
              <a:t>4-1</a:t>
            </a:r>
            <a:r>
              <a:rPr lang="en-US">
                <a:solidFill>
                  <a:srgbClr val="FF0000"/>
                </a:solidFill>
              </a:rPr>
              <a:t>: </a:t>
            </a:r>
            <a:r>
              <a:rPr lang="en-US"/>
              <a:t>Refrigeration of the cold region is achieved through </a:t>
            </a:r>
            <a:r>
              <a:rPr lang="en-US">
                <a:solidFill>
                  <a:srgbClr val="FF0000"/>
                </a:solidFill>
              </a:rPr>
              <a:t>heat transfer from the cold region to the gas</a:t>
            </a:r>
            <a:r>
              <a:rPr lang="en-US"/>
              <a:t> as it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03428" name="Text Box 17"/>
          <p:cNvSpPr txBox="1">
            <a:spLocks noChangeArrowheads="1"/>
          </p:cNvSpPr>
          <p:nvPr/>
        </p:nvSpPr>
        <p:spPr bwMode="auto">
          <a:xfrm>
            <a:off x="0" y="852488"/>
            <a:ext cx="868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Arial" charset="0"/>
              <a:buChar char="►"/>
              <a:defRPr/>
            </a:pPr>
            <a:r>
              <a:rPr lang="en-US" sz="2800" smtClean="0">
                <a:cs typeface="+mn-cs"/>
              </a:rPr>
              <a:t>The processes of this cycle are</a:t>
            </a:r>
          </a:p>
        </p:txBody>
      </p:sp>
      <p:pic>
        <p:nvPicPr>
          <p:cNvPr id="1034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71600"/>
            <a:ext cx="3190875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382588" y="5638800"/>
            <a:ext cx="7161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sz="2400">
                <a:cs typeface="+mn-cs"/>
              </a:rPr>
              <a:t>passes from state </a:t>
            </a:r>
            <a:r>
              <a:rPr lang="en-US" sz="2400" b="1">
                <a:latin typeface="Times New Roman" charset="0"/>
                <a:cs typeface="+mn-cs"/>
              </a:rPr>
              <a:t>4</a:t>
            </a:r>
            <a:r>
              <a:rPr lang="en-US" sz="2400">
                <a:cs typeface="+mn-cs"/>
              </a:rPr>
              <a:t> to state </a:t>
            </a:r>
            <a:r>
              <a:rPr lang="en-US" sz="2400" b="1">
                <a:latin typeface="Times New Roman" charset="0"/>
                <a:cs typeface="+mn-cs"/>
              </a:rPr>
              <a:t>1</a:t>
            </a:r>
            <a:r>
              <a:rPr lang="en-US" sz="2400">
                <a:cs typeface="+mn-cs"/>
              </a:rPr>
              <a:t>, completing the cycle.</a:t>
            </a:r>
          </a:p>
        </p:txBody>
      </p:sp>
      <p:sp>
        <p:nvSpPr>
          <p:cNvPr id="103438" name="Text Box 17"/>
          <p:cNvSpPr txBox="1">
            <a:spLocks noChangeArrowheads="1"/>
          </p:cNvSpPr>
          <p:nvPr/>
        </p:nvSpPr>
        <p:spPr bwMode="auto">
          <a:xfrm>
            <a:off x="228600" y="6172200"/>
            <a:ext cx="8763000" cy="46513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Arial" charset="0"/>
              <a:buNone/>
              <a:defRPr/>
            </a:pPr>
            <a:r>
              <a:rPr lang="en-US" sz="2200" smtClean="0">
                <a:solidFill>
                  <a:srgbClr val="0000FF"/>
                </a:solidFill>
                <a:cs typeface="+mn-cs"/>
              </a:rPr>
              <a:t>The work developed by the turbine assists in driving the compressor.</a:t>
            </a:r>
          </a:p>
        </p:txBody>
      </p:sp>
      <p:sp>
        <p:nvSpPr>
          <p:cNvPr id="103439" name="Oval 15"/>
          <p:cNvSpPr>
            <a:spLocks noChangeArrowheads="1"/>
          </p:cNvSpPr>
          <p:nvPr/>
        </p:nvSpPr>
        <p:spPr bwMode="auto">
          <a:xfrm>
            <a:off x="6400800" y="2819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440" name="Oval 16"/>
          <p:cNvSpPr>
            <a:spLocks noChangeArrowheads="1"/>
          </p:cNvSpPr>
          <p:nvPr/>
        </p:nvSpPr>
        <p:spPr bwMode="auto">
          <a:xfrm>
            <a:off x="6248400" y="4191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441" name="Oval 17"/>
          <p:cNvSpPr>
            <a:spLocks noChangeArrowheads="1"/>
          </p:cNvSpPr>
          <p:nvPr/>
        </p:nvSpPr>
        <p:spPr bwMode="auto">
          <a:xfrm>
            <a:off x="7848600" y="4191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442" name="Oval 18"/>
          <p:cNvSpPr>
            <a:spLocks noChangeArrowheads="1"/>
          </p:cNvSpPr>
          <p:nvPr/>
        </p:nvSpPr>
        <p:spPr bwMode="auto">
          <a:xfrm>
            <a:off x="7772400" y="2819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64168E-6 L 0.03524 -2.64168E-6 L 0.03767 -0.07194 L -0.00955 -0.1411 L -0.00712 -0.20055 " pathEditMode="relative" ptsTypes="AAAAA">
                                      <p:cBhvr>
                                        <p:cTn id="12" dur="30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07495E-6 L -0.00121 -0.0502 L -0.03177 -0.0502 L -0.04947 -0.07541 L -0.06354 -0.02522 L -0.0776 -0.07379 L -0.08941 -0.02684 L -0.10243 -0.0768 L -0.10937 -0.05344 L -0.14947 -0.05506 L -0.15069 -0.00324 " pathEditMode="relative" ptsTypes="AAAAAAAAAAA">
                                      <p:cBhvr>
                                        <p:cTn id="27" dur="30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1.8737E-7 L -0.00121 0.0613 L -0.04357 0.12699 L -0.04235 0.20379 C -0.03367 0.20379 -0.02517 0.20379 -0.01648 0.20379 " pathEditMode="relative" ptsTypes="AAAfA">
                                      <p:cBhvr>
                                        <p:cTn id="42" dur="30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393 L 0.04722 0.00393 L 0.05781 -0.01642 L 0.07534 0.03701 L 0.08593 -0.0148 L 0.10364 0.02915 L 0.11302 -0.0148 L 0.12135 0.00717 L 0.17187 0.00393 " pathEditMode="relative" ptsTypes="AAAAAAAAA">
                                      <p:cBhvr>
                                        <p:cTn id="59" dur="30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7" grpId="0"/>
      <p:bldP spid="103437" grpId="1"/>
      <p:bldP spid="103438" grpId="0" animBg="1"/>
      <p:bldP spid="103439" grpId="0" animBg="1"/>
      <p:bldP spid="103439" grpId="1" animBg="1"/>
      <p:bldP spid="103439" grpId="2" animBg="1"/>
      <p:bldP spid="103440" grpId="0" animBg="1"/>
      <p:bldP spid="103440" grpId="1" animBg="1"/>
      <p:bldP spid="103440" grpId="2" animBg="1"/>
      <p:bldP spid="103441" grpId="0" animBg="1"/>
      <p:bldP spid="103441" grpId="1" animBg="1"/>
      <p:bldP spid="103441" grpId="2" animBg="1"/>
      <p:bldP spid="103442" grpId="0" animBg="1"/>
      <p:bldP spid="103442" grpId="1" animBg="1"/>
      <p:bldP spid="103442" grpId="2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z="3200" b="1" u="sng">
                <a:latin typeface="Arial" charset="0"/>
              </a:rPr>
              <a:t>Brayton Refrigeration Cycle</a:t>
            </a:r>
          </a:p>
        </p:txBody>
      </p:sp>
      <p:sp>
        <p:nvSpPr>
          <p:cNvPr id="75778" name="Content Placeholder 3"/>
          <p:cNvSpPr txBox="1">
            <a:spLocks/>
          </p:cNvSpPr>
          <p:nvPr/>
        </p:nvSpPr>
        <p:spPr bwMode="auto">
          <a:xfrm>
            <a:off x="152400" y="1066800"/>
            <a:ext cx="87169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Font typeface="Arial" charset="0"/>
              <a:buChar char="►"/>
            </a:pPr>
            <a:r>
              <a:rPr lang="en-US" sz="2800"/>
              <a:t>The </a:t>
            </a:r>
            <a:r>
              <a:rPr lang="en-US" sz="2800" b="1" i="1">
                <a:solidFill>
                  <a:srgbClr val="FF0000"/>
                </a:solidFill>
              </a:rPr>
              <a:t>coefficient of performance</a:t>
            </a:r>
            <a:r>
              <a:rPr lang="en-US" sz="2800"/>
              <a:t> of the cycle is</a:t>
            </a:r>
          </a:p>
        </p:txBody>
      </p: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6"/>
          <a:stretch>
            <a:fillRect/>
          </a:stretch>
        </p:blipFill>
        <p:spPr bwMode="auto">
          <a:xfrm>
            <a:off x="2209800" y="3048000"/>
            <a:ext cx="502761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5780" name="TextBox 5"/>
          <p:cNvSpPr txBox="1">
            <a:spLocks noChangeArrowheads="1"/>
          </p:cNvSpPr>
          <p:nvPr/>
        </p:nvSpPr>
        <p:spPr bwMode="auto">
          <a:xfrm>
            <a:off x="6962775" y="1905000"/>
            <a:ext cx="1598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(Eq. 10.11)</a:t>
            </a:r>
          </a:p>
        </p:txBody>
      </p:sp>
      <p:pic>
        <p:nvPicPr>
          <p:cNvPr id="1044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" r="3764"/>
          <a:stretch>
            <a:fillRect/>
          </a:stretch>
        </p:blipFill>
        <p:spPr bwMode="auto">
          <a:xfrm>
            <a:off x="990600" y="1611313"/>
            <a:ext cx="5638800" cy="105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Content Placeholder 3"/>
          <p:cNvSpPr txBox="1">
            <a:spLocks/>
          </p:cNvSpPr>
          <p:nvPr/>
        </p:nvSpPr>
        <p:spPr bwMode="auto">
          <a:xfrm>
            <a:off x="152400" y="1219200"/>
            <a:ext cx="4953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Font typeface="Arial" charset="0"/>
              <a:buChar char="►"/>
            </a:pPr>
            <a:r>
              <a:rPr lang="en-US" sz="2800"/>
              <a:t>Owing to its low GWP of </a:t>
            </a:r>
            <a:r>
              <a:rPr lang="en-US" sz="2800" b="1">
                <a:latin typeface="Times New Roman" charset="0"/>
              </a:rPr>
              <a:t>1</a:t>
            </a:r>
            <a:r>
              <a:rPr lang="en-US" sz="2800"/>
              <a:t>, carbon dioxide, </a:t>
            </a:r>
            <a:r>
              <a:rPr lang="en-US" sz="2800" b="1">
                <a:latin typeface="Times New Roman" charset="0"/>
              </a:rPr>
              <a:t>CO</a:t>
            </a:r>
            <a:r>
              <a:rPr lang="en-US" sz="2800" b="1" baseline="-25000">
                <a:latin typeface="Times New Roman" charset="0"/>
              </a:rPr>
              <a:t>2</a:t>
            </a:r>
            <a:r>
              <a:rPr lang="en-US" sz="2800"/>
              <a:t>, is under consideration for use in </a:t>
            </a:r>
            <a:r>
              <a:rPr lang="en-US" sz="2800">
                <a:solidFill>
                  <a:srgbClr val="FF0000"/>
                </a:solidFill>
              </a:rPr>
              <a:t>automotive air-conditioning systems</a:t>
            </a:r>
            <a:r>
              <a:rPr lang="en-US" sz="2800"/>
              <a:t>.</a:t>
            </a:r>
          </a:p>
        </p:txBody>
      </p:sp>
      <p:sp>
        <p:nvSpPr>
          <p:cNvPr id="105476" name="Content Placeholder 3"/>
          <p:cNvSpPr txBox="1">
            <a:spLocks/>
          </p:cNvSpPr>
          <p:nvPr/>
        </p:nvSpPr>
        <p:spPr bwMode="auto">
          <a:xfrm>
            <a:off x="152400" y="3352800"/>
            <a:ext cx="5029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Font typeface="Arial" charset="0"/>
              <a:buChar char="►"/>
            </a:pPr>
            <a:r>
              <a:rPr lang="en-US" sz="2800"/>
              <a:t>The schematic shows such a </a:t>
            </a:r>
            <a:r>
              <a:rPr lang="en-US" sz="2800" b="1">
                <a:latin typeface="Times New Roman" charset="0"/>
              </a:rPr>
              <a:t>CO</a:t>
            </a:r>
            <a:r>
              <a:rPr lang="en-US" sz="2800" b="1" baseline="-25000">
                <a:latin typeface="Times New Roman" charset="0"/>
              </a:rPr>
              <a:t>2</a:t>
            </a:r>
            <a:r>
              <a:rPr lang="en-US" sz="2800"/>
              <a:t>-charged air-conditioning system.  It </a:t>
            </a:r>
            <a:r>
              <a:rPr lang="en-US" sz="2800">
                <a:solidFill>
                  <a:srgbClr val="FF0000"/>
                </a:solidFill>
              </a:rPr>
              <a:t>combines aspects of gas refrigeration with aspects of vapor-compression refrigeration</a:t>
            </a:r>
            <a:r>
              <a:rPr lang="en-US" sz="2800"/>
              <a:t>.</a:t>
            </a:r>
          </a:p>
        </p:txBody>
      </p:sp>
      <p:pic>
        <p:nvPicPr>
          <p:cNvPr id="1054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90600"/>
            <a:ext cx="3467100" cy="556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6804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z="3200" b="1" u="sng">
                <a:latin typeface="Arial" charset="0"/>
              </a:rPr>
              <a:t>Automotive Air Conditioning using Carbon Dioxide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z="3200" b="1" u="sng">
                <a:latin typeface="Arial" charset="0"/>
              </a:rPr>
              <a:t>Automotive Air Conditioning using Carbon Dioxide</a:t>
            </a:r>
          </a:p>
        </p:txBody>
      </p:sp>
      <p:sp>
        <p:nvSpPr>
          <p:cNvPr id="16387" name="TextBox 20"/>
          <p:cNvSpPr txBox="1">
            <a:spLocks noChangeArrowheads="1"/>
          </p:cNvSpPr>
          <p:nvPr/>
        </p:nvSpPr>
        <p:spPr bwMode="auto">
          <a:xfrm>
            <a:off x="381000" y="1622425"/>
            <a:ext cx="45720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u="sng">
                <a:solidFill>
                  <a:srgbClr val="FF0000"/>
                </a:solidFill>
              </a:rPr>
              <a:t>Process </a:t>
            </a:r>
            <a:r>
              <a:rPr lang="en-US" b="1" u="sng">
                <a:solidFill>
                  <a:srgbClr val="FF0000"/>
                </a:solidFill>
                <a:latin typeface="Times New Roman" charset="0"/>
              </a:rPr>
              <a:t>1-2</a:t>
            </a:r>
            <a:r>
              <a:rPr lang="en-US">
                <a:solidFill>
                  <a:srgbClr val="FF0000"/>
                </a:solidFill>
              </a:rPr>
              <a:t>:  </a:t>
            </a:r>
            <a:r>
              <a:rPr lang="en-US" b="1">
                <a:solidFill>
                  <a:srgbClr val="FF0000"/>
                </a:solidFill>
                <a:latin typeface="Times New Roman" charset="0"/>
              </a:rPr>
              <a:t>CO</a:t>
            </a:r>
            <a:r>
              <a:rPr lang="en-US" b="1" baseline="-2500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>
                <a:solidFill>
                  <a:srgbClr val="FF0000"/>
                </a:solidFill>
              </a:rPr>
              <a:t> vapor </a:t>
            </a:r>
            <a:r>
              <a:rPr lang="en-US"/>
              <a:t>enters the compressor at state </a:t>
            </a:r>
            <a:r>
              <a:rPr lang="en-US" b="1">
                <a:latin typeface="Times New Roman" charset="0"/>
              </a:rPr>
              <a:t>1</a:t>
            </a:r>
            <a:r>
              <a:rPr lang="en-US"/>
              <a:t> and is </a:t>
            </a:r>
            <a:r>
              <a:rPr lang="en-US">
                <a:solidFill>
                  <a:srgbClr val="FF0000"/>
                </a:solidFill>
              </a:rPr>
              <a:t>compressed</a:t>
            </a:r>
            <a:r>
              <a:rPr lang="en-US"/>
              <a:t> to state </a:t>
            </a:r>
            <a:r>
              <a:rPr lang="en-US" b="1">
                <a:latin typeface="Times New Roman" charset="0"/>
              </a:rPr>
              <a:t>2</a:t>
            </a:r>
            <a:r>
              <a:rPr lang="en-US"/>
              <a:t>.</a:t>
            </a:r>
          </a:p>
          <a:p>
            <a:pPr eaLnBrk="1" hangingPunct="1">
              <a:buFont typeface="Arial" charset="0"/>
              <a:buNone/>
            </a:pPr>
            <a:r>
              <a:rPr lang="en-US" b="1" u="sng">
                <a:solidFill>
                  <a:srgbClr val="FF0000"/>
                </a:solidFill>
              </a:rPr>
              <a:t>Process </a:t>
            </a:r>
            <a:r>
              <a:rPr lang="en-US" b="1" u="sng">
                <a:solidFill>
                  <a:srgbClr val="FF0000"/>
                </a:solidFill>
                <a:latin typeface="Times New Roman" charset="0"/>
              </a:rPr>
              <a:t>2-3</a:t>
            </a:r>
            <a:r>
              <a:rPr lang="en-US">
                <a:solidFill>
                  <a:srgbClr val="FF0000"/>
                </a:solidFill>
              </a:rPr>
              <a:t>:  </a:t>
            </a:r>
            <a:r>
              <a:rPr lang="en-US"/>
              <a:t>The </a:t>
            </a:r>
            <a:r>
              <a:rPr lang="en-US" b="1">
                <a:solidFill>
                  <a:srgbClr val="FF0000"/>
                </a:solidFill>
                <a:latin typeface="Times New Roman" charset="0"/>
              </a:rPr>
              <a:t>CO</a:t>
            </a:r>
            <a:r>
              <a:rPr lang="en-US" b="1" baseline="-2500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>
                <a:solidFill>
                  <a:srgbClr val="FF0000"/>
                </a:solidFill>
              </a:rPr>
              <a:t> vapor </a:t>
            </a:r>
            <a:r>
              <a:rPr lang="en-US"/>
              <a:t>is then</a:t>
            </a:r>
            <a:r>
              <a:rPr lang="en-US">
                <a:solidFill>
                  <a:srgbClr val="FF0000"/>
                </a:solidFill>
              </a:rPr>
              <a:t> cooled </a:t>
            </a:r>
            <a:r>
              <a:rPr lang="en-US"/>
              <a:t>to state </a:t>
            </a:r>
            <a:r>
              <a:rPr lang="en-US" b="1">
                <a:latin typeface="Times New Roman" charset="0"/>
              </a:rPr>
              <a:t>3</a:t>
            </a:r>
            <a:r>
              <a:rPr lang="en-US">
                <a:solidFill>
                  <a:srgbClr val="FF0000"/>
                </a:solidFill>
              </a:rPr>
              <a:t> by heat transfer</a:t>
            </a:r>
            <a:r>
              <a:rPr lang="en-US"/>
              <a:t> to the ambient at temperature </a:t>
            </a:r>
            <a:r>
              <a:rPr lang="en-US" b="1" i="1">
                <a:latin typeface="Times New Roman" charset="0"/>
              </a:rPr>
              <a:t>T</a:t>
            </a:r>
            <a:r>
              <a:rPr lang="en-US" b="1" baseline="-25000">
                <a:latin typeface="Times New Roman" charset="0"/>
              </a:rPr>
              <a:t>H</a:t>
            </a:r>
            <a:r>
              <a:rPr lang="en-US">
                <a:solidFill>
                  <a:srgbClr val="0000FF"/>
                </a:solidFill>
              </a:rPr>
              <a:t>.</a:t>
            </a:r>
          </a:p>
          <a:p>
            <a:pPr eaLnBrk="1" hangingPunct="1">
              <a:buFont typeface="Arial" charset="0"/>
              <a:buNone/>
            </a:pPr>
            <a:r>
              <a:rPr lang="en-US" b="1" u="sng">
                <a:solidFill>
                  <a:srgbClr val="FF0000"/>
                </a:solidFill>
              </a:rPr>
              <a:t>Process </a:t>
            </a:r>
            <a:r>
              <a:rPr lang="en-US" b="1" u="sng">
                <a:solidFill>
                  <a:srgbClr val="FF0000"/>
                </a:solidFill>
                <a:latin typeface="Times New Roman" charset="0"/>
              </a:rPr>
              <a:t>3-4</a:t>
            </a:r>
            <a:r>
              <a:rPr lang="en-US">
                <a:solidFill>
                  <a:srgbClr val="FF0000"/>
                </a:solidFill>
              </a:rPr>
              <a:t>: </a:t>
            </a:r>
            <a:r>
              <a:rPr lang="en-US"/>
              <a:t>The </a:t>
            </a:r>
            <a:r>
              <a:rPr lang="en-US" b="1">
                <a:solidFill>
                  <a:srgbClr val="FF0000"/>
                </a:solidFill>
                <a:latin typeface="Times New Roman" charset="0"/>
              </a:rPr>
              <a:t>CO</a:t>
            </a:r>
            <a:r>
              <a:rPr lang="en-US" b="1" baseline="-2500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next</a:t>
            </a:r>
            <a:r>
              <a:rPr lang="en-US">
                <a:solidFill>
                  <a:srgbClr val="FF0000"/>
                </a:solidFill>
              </a:rPr>
              <a:t> passes through the interconnecting heat exchanger, </a:t>
            </a:r>
            <a:r>
              <a:rPr lang="en-US"/>
              <a:t>where it is further cooled to temperature </a:t>
            </a:r>
            <a:r>
              <a:rPr lang="en-US" b="1" i="1">
                <a:latin typeface="Times New Roman" charset="0"/>
              </a:rPr>
              <a:t>T</a:t>
            </a:r>
            <a:r>
              <a:rPr lang="en-US" b="1" baseline="-25000">
                <a:latin typeface="Times New Roman" charset="0"/>
              </a:rPr>
              <a:t>4</a:t>
            </a:r>
            <a:r>
              <a:rPr lang="en-US"/>
              <a:t> </a:t>
            </a:r>
            <a:r>
              <a:rPr lang="en-US" b="1">
                <a:latin typeface="Times New Roman" charset="0"/>
              </a:rPr>
              <a:t>&lt;</a:t>
            </a:r>
            <a:r>
              <a:rPr lang="en-US"/>
              <a:t> </a:t>
            </a:r>
            <a:r>
              <a:rPr lang="en-US" b="1" i="1">
                <a:latin typeface="Times New Roman" charset="0"/>
              </a:rPr>
              <a:t>T</a:t>
            </a:r>
            <a:r>
              <a:rPr lang="en-US" b="1" baseline="-25000">
                <a:latin typeface="Times New Roman" charset="0"/>
              </a:rPr>
              <a:t>H</a:t>
            </a:r>
            <a:r>
              <a:rPr lang="en-US"/>
              <a:t>.</a:t>
            </a:r>
          </a:p>
        </p:txBody>
      </p:sp>
      <p:sp>
        <p:nvSpPr>
          <p:cNvPr id="109572" name="Text Box 17"/>
          <p:cNvSpPr txBox="1">
            <a:spLocks noChangeArrowheads="1"/>
          </p:cNvSpPr>
          <p:nvPr/>
        </p:nvSpPr>
        <p:spPr bwMode="auto">
          <a:xfrm>
            <a:off x="0" y="1081088"/>
            <a:ext cx="868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Arial" charset="0"/>
              <a:buChar char="►"/>
              <a:defRPr/>
            </a:pPr>
            <a:r>
              <a:rPr lang="en-US" sz="2800" smtClean="0">
                <a:cs typeface="+mn-cs"/>
              </a:rPr>
              <a:t>The processes of this cycle are</a:t>
            </a:r>
          </a:p>
        </p:txBody>
      </p:sp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43000"/>
            <a:ext cx="3467100" cy="556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9574" name="Oval 6"/>
          <p:cNvSpPr>
            <a:spLocks noChangeArrowheads="1"/>
          </p:cNvSpPr>
          <p:nvPr/>
        </p:nvSpPr>
        <p:spPr bwMode="auto">
          <a:xfrm>
            <a:off x="7924800" y="3581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9575" name="Oval 7"/>
          <p:cNvSpPr>
            <a:spLocks noChangeArrowheads="1"/>
          </p:cNvSpPr>
          <p:nvPr/>
        </p:nvSpPr>
        <p:spPr bwMode="auto">
          <a:xfrm>
            <a:off x="7696200" y="2362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9576" name="Oval 8"/>
          <p:cNvSpPr>
            <a:spLocks noChangeArrowheads="1"/>
          </p:cNvSpPr>
          <p:nvPr/>
        </p:nvSpPr>
        <p:spPr bwMode="auto">
          <a:xfrm>
            <a:off x="5486400" y="2438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3.21999E-6 L -0.00087 -0.07217 L -0.02552 -0.12537 L -0.02552 -0.17881 " pathEditMode="relative" ptsTypes="AAAA">
                                      <p:cBhvr>
                                        <p:cTn id="12" dur="2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3347E-6 L -0.00243 -0.05182 L -0.05191 -0.05182 L -0.06823 -0.08004 L -0.08941 -0.02984 L -0.10833 -0.08166 L -0.1283 -0.02984 L -0.14479 -0.07842 L -0.16007 -0.05182 L -0.24132 -0.05182 L -0.24132 0.00625 " pathEditMode="relative" ptsTypes="AAAAAAAAAAA">
                                      <p:cBhvr>
                                        <p:cTn id="27" dur="3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486 L 0.00035 0.21768 L 0.12153 0.21929 L 0.09097 0.2459 L 0.12153 0.26163 L 0.09688 0.27412 L 0.12518 0.2991 L 0.00035 0.2991 L 0.00035 0.33842 " pathEditMode="relative" ptsTypes="AAAAAAAAA">
                                      <p:cBhvr>
                                        <p:cTn id="42" dur="30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4" grpId="0" animBg="1"/>
      <p:bldP spid="109574" grpId="1" animBg="1"/>
      <p:bldP spid="109574" grpId="2" animBg="1"/>
      <p:bldP spid="109575" grpId="0" animBg="1"/>
      <p:bldP spid="109575" grpId="1" animBg="1"/>
      <p:bldP spid="109575" grpId="2" animBg="1"/>
      <p:bldP spid="109576" grpId="0" animBg="1"/>
      <p:bldP spid="109576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z="3200" b="1" u="sng">
                <a:latin typeface="Arial" charset="0"/>
              </a:rPr>
              <a:t>Automotive Air Conditioning using Carbon Dioxide</a:t>
            </a:r>
          </a:p>
        </p:txBody>
      </p:sp>
      <p:sp>
        <p:nvSpPr>
          <p:cNvPr id="16387" name="TextBox 20"/>
          <p:cNvSpPr txBox="1">
            <a:spLocks noChangeArrowheads="1"/>
          </p:cNvSpPr>
          <p:nvPr/>
        </p:nvSpPr>
        <p:spPr bwMode="auto">
          <a:xfrm>
            <a:off x="381000" y="1143000"/>
            <a:ext cx="50292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b="1" u="sng">
                <a:solidFill>
                  <a:srgbClr val="FF0000"/>
                </a:solidFill>
              </a:rPr>
              <a:t>Process </a:t>
            </a:r>
            <a:r>
              <a:rPr lang="en-US" b="1" u="sng">
                <a:solidFill>
                  <a:srgbClr val="FF0000"/>
                </a:solidFill>
                <a:latin typeface="Times New Roman" charset="0"/>
              </a:rPr>
              <a:t>4-5</a:t>
            </a:r>
            <a:r>
              <a:rPr lang="en-US">
                <a:solidFill>
                  <a:srgbClr val="FF0000"/>
                </a:solidFill>
              </a:rPr>
              <a:t>: </a:t>
            </a:r>
            <a:r>
              <a:rPr lang="en-US"/>
              <a:t>The </a:t>
            </a:r>
            <a:r>
              <a:rPr lang="en-US" b="1">
                <a:solidFill>
                  <a:srgbClr val="FF0000"/>
                </a:solidFill>
                <a:latin typeface="Times New Roman" charset="0"/>
              </a:rPr>
              <a:t>CO</a:t>
            </a:r>
            <a:r>
              <a:rPr lang="en-US" b="1" baseline="-2500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>
                <a:solidFill>
                  <a:srgbClr val="FF0000"/>
                </a:solidFill>
              </a:rPr>
              <a:t> expands through the valve</a:t>
            </a:r>
            <a:r>
              <a:rPr lang="en-US"/>
              <a:t> to state </a:t>
            </a:r>
            <a:r>
              <a:rPr lang="en-US" b="1">
                <a:latin typeface="Times New Roman" charset="0"/>
              </a:rPr>
              <a:t>5</a:t>
            </a:r>
            <a:r>
              <a:rPr lang="en-US"/>
              <a:t>, where it is a two-phase liquid-vapor mixture at </a:t>
            </a:r>
            <a:r>
              <a:rPr lang="en-US" b="1" i="1">
                <a:latin typeface="Times New Roman" charset="0"/>
              </a:rPr>
              <a:t>T</a:t>
            </a:r>
            <a:r>
              <a:rPr lang="en-US" b="1" baseline="-25000">
                <a:latin typeface="Times New Roman" charset="0"/>
              </a:rPr>
              <a:t>5</a:t>
            </a:r>
            <a:r>
              <a:rPr lang="en-US" b="1">
                <a:latin typeface="Times New Roman" charset="0"/>
              </a:rPr>
              <a:t> &lt; </a:t>
            </a:r>
            <a:r>
              <a:rPr lang="en-US" b="1" i="1">
                <a:latin typeface="Times New Roman" charset="0"/>
              </a:rPr>
              <a:t>T</a:t>
            </a:r>
            <a:r>
              <a:rPr lang="en-US" b="1" baseline="-25000">
                <a:latin typeface="Times New Roman" charset="0"/>
              </a:rPr>
              <a:t>C</a:t>
            </a:r>
            <a:r>
              <a:rPr lang="en-US"/>
              <a:t>, the passenger cabin temperature,</a:t>
            </a:r>
            <a:r>
              <a:rPr lang="en-US" sz="1800"/>
              <a:t> </a:t>
            </a:r>
            <a:r>
              <a:rPr lang="en-US"/>
              <a:t>and then enters the evaporator.</a:t>
            </a:r>
          </a:p>
          <a:p>
            <a:pPr eaLnBrk="1" hangingPunct="1">
              <a:buFont typeface="Arial" charset="0"/>
              <a:buNone/>
            </a:pPr>
            <a:r>
              <a:rPr lang="en-US" b="1" u="sng">
                <a:solidFill>
                  <a:srgbClr val="FF0000"/>
                </a:solidFill>
              </a:rPr>
              <a:t>Process </a:t>
            </a:r>
            <a:r>
              <a:rPr lang="en-US" b="1" u="sng">
                <a:solidFill>
                  <a:srgbClr val="FF0000"/>
                </a:solidFill>
                <a:latin typeface="Times New Roman" charset="0"/>
              </a:rPr>
              <a:t>5-6</a:t>
            </a:r>
            <a:r>
              <a:rPr lang="en-US"/>
              <a:t>:  As the </a:t>
            </a:r>
            <a:r>
              <a:rPr lang="en-US" b="1">
                <a:solidFill>
                  <a:srgbClr val="FF0000"/>
                </a:solidFill>
                <a:latin typeface="Times New Roman" charset="0"/>
              </a:rPr>
              <a:t>CO</a:t>
            </a:r>
            <a:r>
              <a:rPr lang="en-US" b="1" baseline="-2500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passes through the evaporator</a:t>
            </a:r>
            <a:r>
              <a:rPr lang="en-US"/>
              <a:t>, it is vaporized by heat transfer from the passenger cabin.</a:t>
            </a:r>
          </a:p>
          <a:p>
            <a:pPr eaLnBrk="1" hangingPunct="1">
              <a:buFont typeface="Arial" charset="0"/>
              <a:buNone/>
            </a:pPr>
            <a:r>
              <a:rPr lang="en-US" b="1" u="sng">
                <a:solidFill>
                  <a:srgbClr val="FF0000"/>
                </a:solidFill>
              </a:rPr>
              <a:t>Process </a:t>
            </a:r>
            <a:r>
              <a:rPr lang="en-US" b="1" u="sng">
                <a:solidFill>
                  <a:srgbClr val="FF0000"/>
                </a:solidFill>
                <a:latin typeface="Times New Roman" charset="0"/>
              </a:rPr>
              <a:t>6-1</a:t>
            </a:r>
            <a:r>
              <a:rPr lang="en-US"/>
              <a:t>:  Finally, </a:t>
            </a:r>
            <a:r>
              <a:rPr lang="en-US" b="1">
                <a:solidFill>
                  <a:srgbClr val="FF0000"/>
                </a:solidFill>
                <a:latin typeface="Times New Roman" charset="0"/>
              </a:rPr>
              <a:t>CO</a:t>
            </a:r>
            <a:r>
              <a:rPr lang="en-US" b="1" baseline="-2500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vapor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passes through the heat exchanger</a:t>
            </a:r>
            <a:r>
              <a:rPr lang="en-US"/>
              <a:t>, where its temperature is increased to </a:t>
            </a:r>
            <a:r>
              <a:rPr lang="en-US" b="1" i="1">
                <a:latin typeface="Times New Roman" charset="0"/>
              </a:rPr>
              <a:t>T</a:t>
            </a:r>
            <a:r>
              <a:rPr lang="en-US" b="1" baseline="-25000">
                <a:latin typeface="Times New Roman" charset="0"/>
              </a:rPr>
              <a:t>1</a:t>
            </a:r>
            <a:r>
              <a:rPr lang="en-US"/>
              <a:t>, completing the cycle.</a:t>
            </a:r>
          </a:p>
        </p:txBody>
      </p:sp>
      <p:pic>
        <p:nvPicPr>
          <p:cNvPr id="10753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43000"/>
            <a:ext cx="3467100" cy="556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7533" name="Oval 13"/>
          <p:cNvSpPr>
            <a:spLocks noChangeArrowheads="1"/>
          </p:cNvSpPr>
          <p:nvPr/>
        </p:nvSpPr>
        <p:spPr bwMode="auto">
          <a:xfrm>
            <a:off x="5486400" y="5486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7534" name="Oval 14"/>
          <p:cNvSpPr>
            <a:spLocks noChangeArrowheads="1"/>
          </p:cNvSpPr>
          <p:nvPr/>
        </p:nvSpPr>
        <p:spPr bwMode="auto">
          <a:xfrm>
            <a:off x="7924800" y="5410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7536" name="Oval 16"/>
          <p:cNvSpPr>
            <a:spLocks noChangeArrowheads="1"/>
          </p:cNvSpPr>
          <p:nvPr/>
        </p:nvSpPr>
        <p:spPr bwMode="auto">
          <a:xfrm>
            <a:off x="5486400" y="4800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37335E-6 L -3.33333E-6 0.09993 " pathEditMode="relative" ptsTypes="AA">
                                      <p:cBhvr>
                                        <p:cTn id="6" dur="30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32084E-6 L 0.00122 0.03932 L 0.08003 0.0377 L 0.09306 0.01735 L 0.11545 0.0643 L 0.13177 0.01573 L 0.15764 0.06592 L 0.17187 0.01411 L 0.18472 0.03932 L 0.26476 0.03932 L 0.26719 -0.01249 " pathEditMode="relative" ptsTypes="AAAAAAAAAAA">
                                      <p:cBhvr>
                                        <p:cTn id="21" dur="3000" fill="hold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54106E-7 L -0.00243 -0.13023 L -0.12587 -0.13023 L -0.08003 -0.15359 L -0.1283 -0.17557 L -0.0835 -0.19454 L -0.12587 -0.21165 L -1.94444E-6 -0.21327 L -1.94444E-6 -0.2681 " pathEditMode="relative" ptsTypes="AAAAAAAAA">
                                      <p:cBhvr>
                                        <p:cTn id="36" dur="3000" fill="hold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3" grpId="0" animBg="1"/>
      <p:bldP spid="107533" grpId="1" animBg="1"/>
      <p:bldP spid="107533" grpId="2" animBg="1"/>
      <p:bldP spid="107534" grpId="0" animBg="1"/>
      <p:bldP spid="107534" grpId="1" animBg="1"/>
      <p:bldP spid="107536" grpId="0" animBg="1"/>
      <p:bldP spid="107536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Content Placeholder 3"/>
          <p:cNvSpPr txBox="1">
            <a:spLocks/>
          </p:cNvSpPr>
          <p:nvPr/>
        </p:nvSpPr>
        <p:spPr bwMode="auto">
          <a:xfrm>
            <a:off x="152400" y="1219200"/>
            <a:ext cx="4953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Font typeface="Arial" charset="0"/>
              <a:buChar char="►"/>
            </a:pPr>
            <a:r>
              <a:rPr lang="en-US" sz="2800"/>
              <a:t>The states visited in the cycle are shown on the </a:t>
            </a:r>
            <a:r>
              <a:rPr lang="en-US" sz="2800" b="1" i="1">
                <a:latin typeface="Times New Roman" charset="0"/>
              </a:rPr>
              <a:t>T</a:t>
            </a:r>
            <a:r>
              <a:rPr lang="en-US" sz="2800" b="1">
                <a:latin typeface="Times New Roman" charset="0"/>
              </a:rPr>
              <a:t>-</a:t>
            </a:r>
            <a:r>
              <a:rPr lang="en-US" sz="2800" b="1" i="1">
                <a:latin typeface="Times New Roman" charset="0"/>
              </a:rPr>
              <a:t>s</a:t>
            </a:r>
            <a:r>
              <a:rPr lang="en-US" sz="2800"/>
              <a:t> diagram: </a:t>
            </a:r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90600"/>
            <a:ext cx="3467100" cy="556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9875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z="3200" b="1" u="sng">
                <a:latin typeface="Arial" charset="0"/>
              </a:rPr>
              <a:t>Automotive Air Conditioning using Carbon Dioxide</a:t>
            </a:r>
          </a:p>
        </p:txBody>
      </p:sp>
      <p:pic>
        <p:nvPicPr>
          <p:cNvPr id="1105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0" t="33514" b="10306"/>
          <a:stretch>
            <a:fillRect/>
          </a:stretch>
        </p:blipFill>
        <p:spPr bwMode="auto">
          <a:xfrm>
            <a:off x="381000" y="2667000"/>
            <a:ext cx="4800600" cy="354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152400" y="4191000"/>
            <a:ext cx="11922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rgbClr val="336699"/>
                </a:solidFill>
                <a:latin typeface="Times New Roman" charset="0"/>
                <a:cs typeface="+mn-cs"/>
              </a:rPr>
              <a:t>(Critical</a:t>
            </a:r>
          </a:p>
          <a:p>
            <a:pPr algn="ctr">
              <a:defRPr/>
            </a:pPr>
            <a:r>
              <a:rPr lang="en-US" sz="1400" b="1">
                <a:solidFill>
                  <a:srgbClr val="336699"/>
                </a:solidFill>
                <a:latin typeface="Times New Roman" charset="0"/>
                <a:cs typeface="+mn-cs"/>
              </a:rPr>
              <a:t>Temperature</a:t>
            </a:r>
          </a:p>
          <a:p>
            <a:pPr algn="ctr">
              <a:defRPr/>
            </a:pPr>
            <a:r>
              <a:rPr lang="en-US" sz="1400" b="1">
                <a:solidFill>
                  <a:srgbClr val="336699"/>
                </a:solidFill>
                <a:latin typeface="Times New Roman" charset="0"/>
                <a:cs typeface="+mn-cs"/>
              </a:rPr>
              <a:t>of CO</a:t>
            </a:r>
            <a:r>
              <a:rPr lang="en-US" sz="1400" b="1" baseline="-25000">
                <a:solidFill>
                  <a:srgbClr val="336699"/>
                </a:solidFill>
                <a:latin typeface="Times New Roman" charset="0"/>
                <a:cs typeface="+mn-cs"/>
              </a:rPr>
              <a:t>2</a:t>
            </a:r>
            <a:r>
              <a:rPr lang="en-US" sz="1400" b="1">
                <a:solidFill>
                  <a:srgbClr val="336699"/>
                </a:solidFill>
                <a:latin typeface="Times New Roman" charset="0"/>
                <a:cs typeface="+mn-cs"/>
              </a:rPr>
              <a:t>)</a:t>
            </a:r>
            <a:endParaRPr lang="en-US" sz="1400" b="1" baseline="-25000">
              <a:solidFill>
                <a:srgbClr val="336699"/>
              </a:solidFill>
              <a:latin typeface="Times New Roman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u="sng">
                <a:latin typeface="Arial" charset="0"/>
              </a:rPr>
              <a:t>The Vapor-Compression </a:t>
            </a:r>
            <a:br>
              <a:rPr lang="en-US" sz="3200" b="1" u="sng">
                <a:latin typeface="Arial" charset="0"/>
              </a:rPr>
            </a:br>
            <a:r>
              <a:rPr lang="en-US" sz="3200" b="1" u="sng">
                <a:latin typeface="Arial" charset="0"/>
              </a:rPr>
              <a:t>Refrigeration Cycle</a:t>
            </a:r>
          </a:p>
        </p:txBody>
      </p:sp>
      <p:sp>
        <p:nvSpPr>
          <p:cNvPr id="16387" name="TextBox 20"/>
          <p:cNvSpPr txBox="1">
            <a:spLocks noChangeArrowheads="1"/>
          </p:cNvSpPr>
          <p:nvPr/>
        </p:nvSpPr>
        <p:spPr bwMode="auto">
          <a:xfrm>
            <a:off x="304800" y="1800225"/>
            <a:ext cx="540861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u="sng">
                <a:solidFill>
                  <a:srgbClr val="FF0000"/>
                </a:solidFill>
              </a:rPr>
              <a:t>Process </a:t>
            </a:r>
            <a:r>
              <a:rPr lang="en-US" b="1" u="sng">
                <a:solidFill>
                  <a:srgbClr val="FF0000"/>
                </a:solidFill>
                <a:latin typeface="Times New Roman" charset="0"/>
              </a:rPr>
              <a:t>4-1</a:t>
            </a:r>
            <a:r>
              <a:rPr lang="en-US">
                <a:solidFill>
                  <a:srgbClr val="FF0000"/>
                </a:solidFill>
              </a:rPr>
              <a:t>:  two-phase </a:t>
            </a:r>
            <a:r>
              <a:rPr lang="en-US">
                <a:solidFill>
                  <a:srgbClr val="0000FF"/>
                </a:solidFill>
              </a:rPr>
              <a:t>liquid-vapor mixture of refrigerant is evaporated </a:t>
            </a:r>
            <a:r>
              <a:rPr lang="en-US"/>
              <a:t>through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heat transfer </a:t>
            </a:r>
            <a:r>
              <a:rPr lang="en-US"/>
              <a:t>from the refrigerated space.</a:t>
            </a:r>
          </a:p>
          <a:p>
            <a:pPr eaLnBrk="1" hangingPunct="1">
              <a:buFont typeface="Arial" charset="0"/>
              <a:buNone/>
            </a:pPr>
            <a:r>
              <a:rPr lang="en-US" b="1" u="sng">
                <a:solidFill>
                  <a:srgbClr val="FF0000"/>
                </a:solidFill>
              </a:rPr>
              <a:t>Process </a:t>
            </a:r>
            <a:r>
              <a:rPr lang="en-US" b="1" u="sng">
                <a:solidFill>
                  <a:srgbClr val="FF0000"/>
                </a:solidFill>
                <a:latin typeface="Times New Roman" charset="0"/>
              </a:rPr>
              <a:t>1-2</a:t>
            </a:r>
            <a:r>
              <a:rPr lang="en-US">
                <a:solidFill>
                  <a:srgbClr val="FF0000"/>
                </a:solidFill>
              </a:rPr>
              <a:t>:  </a:t>
            </a:r>
            <a:r>
              <a:rPr lang="en-US">
                <a:solidFill>
                  <a:srgbClr val="0000FF"/>
                </a:solidFill>
              </a:rPr>
              <a:t>vapor</a:t>
            </a:r>
            <a:r>
              <a:rPr lang="en-US">
                <a:solidFill>
                  <a:srgbClr val="FF0000"/>
                </a:solidFill>
              </a:rPr>
              <a:t> refrigerant </a:t>
            </a:r>
            <a:r>
              <a:rPr lang="en-US"/>
              <a:t>is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compressed to a relatively high temperature and pressure requiring </a:t>
            </a:r>
            <a:r>
              <a:rPr lang="en-US">
                <a:solidFill>
                  <a:srgbClr val="0000FF"/>
                </a:solidFill>
              </a:rPr>
              <a:t>work input.</a:t>
            </a:r>
          </a:p>
          <a:p>
            <a:pPr eaLnBrk="1" hangingPunct="1">
              <a:buFont typeface="Arial" charset="0"/>
              <a:buNone/>
            </a:pPr>
            <a:r>
              <a:rPr lang="en-US" b="1" u="sng">
                <a:solidFill>
                  <a:srgbClr val="FF0000"/>
                </a:solidFill>
              </a:rPr>
              <a:t>Process </a:t>
            </a:r>
            <a:r>
              <a:rPr lang="en-US" b="1" u="sng">
                <a:solidFill>
                  <a:srgbClr val="FF0000"/>
                </a:solidFill>
                <a:latin typeface="Times New Roman" charset="0"/>
              </a:rPr>
              <a:t>2-3</a:t>
            </a:r>
            <a:r>
              <a:rPr lang="en-US">
                <a:solidFill>
                  <a:srgbClr val="FF0000"/>
                </a:solidFill>
              </a:rPr>
              <a:t>:  </a:t>
            </a:r>
            <a:r>
              <a:rPr lang="en-US">
                <a:solidFill>
                  <a:srgbClr val="0000FF"/>
                </a:solidFill>
              </a:rPr>
              <a:t>vapor refrigerant condenses to liquid </a:t>
            </a:r>
            <a:r>
              <a:rPr lang="en-US"/>
              <a:t>through </a:t>
            </a:r>
            <a:r>
              <a:rPr lang="en-US">
                <a:solidFill>
                  <a:srgbClr val="0000FF"/>
                </a:solidFill>
              </a:rPr>
              <a:t>heat transfer </a:t>
            </a:r>
            <a:r>
              <a:rPr lang="en-US"/>
              <a:t>to the cooler surroundings.</a:t>
            </a:r>
          </a:p>
          <a:p>
            <a:pPr eaLnBrk="1" hangingPunct="1">
              <a:buFont typeface="Arial" charset="0"/>
              <a:buNone/>
            </a:pPr>
            <a:r>
              <a:rPr lang="en-US" b="1" u="sng">
                <a:solidFill>
                  <a:srgbClr val="FF0000"/>
                </a:solidFill>
              </a:rPr>
              <a:t>Process </a:t>
            </a:r>
            <a:r>
              <a:rPr lang="en-US" b="1" u="sng">
                <a:solidFill>
                  <a:srgbClr val="FF0000"/>
                </a:solidFill>
                <a:latin typeface="Times New Roman" charset="0"/>
              </a:rPr>
              <a:t>3-4</a:t>
            </a:r>
            <a:r>
              <a:rPr lang="en-US">
                <a:solidFill>
                  <a:srgbClr val="FF0000"/>
                </a:solidFill>
              </a:rPr>
              <a:t>:  </a:t>
            </a:r>
            <a:r>
              <a:rPr lang="en-US">
                <a:solidFill>
                  <a:srgbClr val="0000FF"/>
                </a:solidFill>
              </a:rPr>
              <a:t>liquid refrigerant </a:t>
            </a:r>
            <a:r>
              <a:rPr lang="en-US"/>
              <a:t>expands to the evaporator pressure.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148" name="Text Box 17"/>
          <p:cNvSpPr txBox="1">
            <a:spLocks noChangeArrowheads="1"/>
          </p:cNvSpPr>
          <p:nvPr/>
        </p:nvSpPr>
        <p:spPr bwMode="auto">
          <a:xfrm>
            <a:off x="76200" y="129540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Arial" charset="0"/>
              <a:buChar char="►"/>
              <a:defRPr/>
            </a:pPr>
            <a:r>
              <a:rPr lang="en-US" sz="2800" smtClean="0">
                <a:cs typeface="+mn-cs"/>
              </a:rPr>
              <a:t>The processes of this cycle are</a:t>
            </a:r>
          </a:p>
        </p:txBody>
      </p:sp>
      <p:grpSp>
        <p:nvGrpSpPr>
          <p:cNvPr id="22532" name="Group 6"/>
          <p:cNvGrpSpPr>
            <a:grpSpLocks/>
          </p:cNvGrpSpPr>
          <p:nvPr/>
        </p:nvGrpSpPr>
        <p:grpSpPr bwMode="auto">
          <a:xfrm>
            <a:off x="4953000" y="1752600"/>
            <a:ext cx="3990975" cy="3519488"/>
            <a:chOff x="2814" y="1056"/>
            <a:chExt cx="2514" cy="2217"/>
          </a:xfrm>
        </p:grpSpPr>
        <p:pic>
          <p:nvPicPr>
            <p:cNvPr id="61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056"/>
              <a:ext cx="2064" cy="2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2814" y="2832"/>
              <a:ext cx="9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rgbClr val="336699"/>
                  </a:solidFill>
                  <a:latin typeface="Times New Roman" charset="0"/>
                  <a:cs typeface="+mn-cs"/>
                </a:rPr>
                <a:t>Two-phase</a:t>
              </a:r>
            </a:p>
            <a:p>
              <a:pPr algn="ctr">
                <a:defRPr/>
              </a:pPr>
              <a:r>
                <a:rPr lang="en-US" sz="1200" b="1">
                  <a:solidFill>
                    <a:srgbClr val="336699"/>
                  </a:solidFill>
                  <a:latin typeface="Times New Roman" charset="0"/>
                  <a:cs typeface="+mn-cs"/>
                </a:rPr>
                <a:t>liquid-vapor mixture</a:t>
              </a:r>
            </a:p>
          </p:txBody>
        </p:sp>
      </p:grp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5715000" y="4419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5715000" y="2514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7543800" y="2514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8001000" y="4419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23 L 0.07726 0.00023 L 0.09028 -0.03909 L 0.10434 0.00486 L 0.11962 -0.03747 L 0.13611 0.00162 L 0.14896 -0.03447 L 0.16545 0.00023 L 0.24896 0.00023 " pathEditMode="relative" ptsTypes="AAAAAAAAA">
                                      <p:cBhvr>
                                        <p:cTn id="12" dur="3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7.54106E-7 L 6.38889E-6 -0.09715 L -0.04826 -0.16933 L -0.05051 -0.28059 " pathEditMode="relative" ptsTypes="AAAA">
                                      <p:cBhvr>
                                        <p:cTn id="24" dur="3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1.8737E-7 L -0.02951 1.8737E-7 L -0.04114 0.03909 L -0.05659 -0.00162 L -0.06944 0.03909 L -0.08472 0.00138 L -0.09531 0.03608 L -0.11892 -0.00324 L -0.19999 -0.00324 " pathEditMode="relative" ptsTypes="AAAAAAAAA">
                                      <p:cBhvr>
                                        <p:cTn id="36" dur="3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323 L -3.33333E-6 0.27434 " pathEditMode="relative" ptsTypes="AA">
                                      <p:cBhvr>
                                        <p:cTn id="48" dur="3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6153" grpId="1" animBg="1"/>
      <p:bldP spid="6153" grpId="2" animBg="1"/>
      <p:bldP spid="6155" grpId="0" animBg="1"/>
      <p:bldP spid="6155" grpId="1" animBg="1"/>
      <p:bldP spid="6156" grpId="0" animBg="1"/>
      <p:bldP spid="6156" grpId="1" animBg="1"/>
      <p:bldP spid="6156" grpId="2" animBg="1"/>
      <p:bldP spid="6157" grpId="0" animBg="1"/>
      <p:bldP spid="6157" grpId="1" animBg="1"/>
      <p:bldP spid="6157" grpId="2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7" name="Group 9"/>
          <p:cNvGrpSpPr>
            <a:grpSpLocks/>
          </p:cNvGrpSpPr>
          <p:nvPr/>
        </p:nvGrpSpPr>
        <p:grpSpPr bwMode="auto">
          <a:xfrm>
            <a:off x="47625" y="457200"/>
            <a:ext cx="3990975" cy="3519488"/>
            <a:chOff x="2814" y="1056"/>
            <a:chExt cx="2514" cy="2217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056"/>
              <a:ext cx="2064" cy="2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2814" y="2832"/>
              <a:ext cx="9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rgbClr val="336699"/>
                  </a:solidFill>
                  <a:latin typeface="Times New Roman" charset="0"/>
                  <a:cs typeface="+mn-cs"/>
                </a:rPr>
                <a:t>Two-phase</a:t>
              </a:r>
            </a:p>
            <a:p>
              <a:pPr algn="ctr">
                <a:defRPr/>
              </a:pPr>
              <a:r>
                <a:rPr lang="en-US" sz="1200" b="1">
                  <a:solidFill>
                    <a:srgbClr val="336699"/>
                  </a:solidFill>
                  <a:latin typeface="Times New Roman" charset="0"/>
                  <a:cs typeface="+mn-cs"/>
                </a:rPr>
                <a:t>liquid-vapor mixture</a:t>
              </a:r>
            </a:p>
          </p:txBody>
        </p:sp>
      </p:grpSp>
      <p:graphicFrame>
        <p:nvGraphicFramePr>
          <p:cNvPr id="80898" name="Object 40"/>
          <p:cNvGraphicFramePr>
            <a:graphicFrameLocks noChangeAspect="1"/>
          </p:cNvGraphicFramePr>
          <p:nvPr/>
        </p:nvGraphicFramePr>
        <p:xfrm>
          <a:off x="3352800" y="457200"/>
          <a:ext cx="5668963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6" name="Equation" r:id="rId4" imgW="2908300" imgH="393700" progId="Equation.3">
                  <p:embed/>
                </p:oleObj>
              </mc:Choice>
              <mc:Fallback>
                <p:oleObj name="Equation" r:id="rId4" imgW="29083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57200"/>
                        <a:ext cx="5668963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9" name="Object 14"/>
          <p:cNvGraphicFramePr>
            <a:graphicFrameLocks noChangeAspect="1"/>
          </p:cNvGraphicFramePr>
          <p:nvPr/>
        </p:nvGraphicFramePr>
        <p:xfrm>
          <a:off x="4267200" y="1371600"/>
          <a:ext cx="4791075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7" name="Equation" r:id="rId6" imgW="2679700" imgH="812800" progId="Equation.3">
                  <p:embed/>
                </p:oleObj>
              </mc:Choice>
              <mc:Fallback>
                <p:oleObj name="Equation" r:id="rId6" imgW="2679700" imgH="8128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371600"/>
                        <a:ext cx="4791075" cy="145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z="3200" b="1" u="sng">
                <a:latin typeface="Arial" charset="0"/>
              </a:rPr>
              <a:t>The Vapor-Compression </a:t>
            </a:r>
            <a:br>
              <a:rPr lang="en-US" sz="3200" b="1" u="sng">
                <a:latin typeface="Arial" charset="0"/>
              </a:rPr>
            </a:br>
            <a:r>
              <a:rPr lang="en-US" sz="3200" b="1" u="sng">
                <a:latin typeface="Arial" charset="0"/>
              </a:rPr>
              <a:t>Refrigeration Cycle</a:t>
            </a: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457200" y="1295400"/>
            <a:ext cx="8153400" cy="418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►"/>
              <a:defRPr/>
            </a:pPr>
            <a:r>
              <a:rPr lang="en-US" sz="3200" dirty="0" smtClean="0">
                <a:solidFill>
                  <a:srgbClr val="FF0000"/>
                </a:solidFill>
                <a:cs typeface="+mn-cs"/>
              </a:rPr>
              <a:t>Engineering model</a:t>
            </a:r>
            <a:r>
              <a:rPr lang="en-US" sz="3200" dirty="0" smtClean="0">
                <a:cs typeface="+mn-cs"/>
              </a:rPr>
              <a:t>:</a:t>
            </a:r>
          </a:p>
          <a:p>
            <a:pPr lvl="1" eaLnBrk="1" hangingPunct="1">
              <a:spcBef>
                <a:spcPct val="20000"/>
              </a:spcBef>
              <a:buClr>
                <a:srgbClr val="0000FF"/>
              </a:buClr>
              <a:buFont typeface="Arial" charset="0"/>
              <a:buChar char="►"/>
              <a:defRPr/>
            </a:pPr>
            <a:r>
              <a:rPr lang="en-US" sz="3000" dirty="0" smtClean="0">
                <a:cs typeface="+mn-cs"/>
              </a:rPr>
              <a:t>Each component is analyzed as a control volume at </a:t>
            </a:r>
            <a:r>
              <a:rPr lang="en-US" sz="3000" dirty="0" smtClean="0">
                <a:solidFill>
                  <a:srgbClr val="0000FF"/>
                </a:solidFill>
                <a:cs typeface="+mn-cs"/>
              </a:rPr>
              <a:t>steady state</a:t>
            </a:r>
            <a:r>
              <a:rPr lang="en-US" sz="3000" dirty="0" smtClean="0">
                <a:cs typeface="+mn-cs"/>
              </a:rPr>
              <a:t>.</a:t>
            </a:r>
          </a:p>
          <a:p>
            <a:pPr lvl="1" eaLnBrk="1" hangingPunct="1">
              <a:spcBef>
                <a:spcPct val="20000"/>
              </a:spcBef>
              <a:buClr>
                <a:srgbClr val="0000FF"/>
              </a:buClr>
              <a:buFont typeface="Arial" charset="0"/>
              <a:buChar char="►"/>
              <a:defRPr/>
            </a:pPr>
            <a:r>
              <a:rPr lang="en-US" sz="3000" dirty="0" smtClean="0">
                <a:cs typeface="+mn-cs"/>
              </a:rPr>
              <a:t>The </a:t>
            </a:r>
            <a:r>
              <a:rPr lang="en-US" sz="3000" dirty="0" smtClean="0">
                <a:solidFill>
                  <a:srgbClr val="0000FF"/>
                </a:solidFill>
                <a:cs typeface="+mn-cs"/>
              </a:rPr>
              <a:t>compressor</a:t>
            </a:r>
            <a:r>
              <a:rPr lang="en-US" sz="3000" dirty="0" smtClean="0">
                <a:cs typeface="+mn-cs"/>
              </a:rPr>
              <a:t> </a:t>
            </a:r>
            <a:r>
              <a:rPr lang="en-US" sz="3000" dirty="0" smtClean="0">
                <a:solidFill>
                  <a:srgbClr val="0000FF"/>
                </a:solidFill>
                <a:cs typeface="+mn-cs"/>
              </a:rPr>
              <a:t>operates adiabatically</a:t>
            </a:r>
            <a:r>
              <a:rPr lang="en-US" sz="3000" dirty="0" smtClean="0">
                <a:cs typeface="+mn-cs"/>
              </a:rPr>
              <a:t>.</a:t>
            </a:r>
          </a:p>
          <a:p>
            <a:pPr lvl="1" eaLnBrk="1" hangingPunct="1">
              <a:spcBef>
                <a:spcPct val="20000"/>
              </a:spcBef>
              <a:buClr>
                <a:srgbClr val="0000FF"/>
              </a:buClr>
              <a:buFont typeface="Arial" charset="0"/>
              <a:buChar char="►"/>
              <a:defRPr/>
            </a:pPr>
            <a:r>
              <a:rPr lang="en-US" sz="3000" dirty="0" smtClean="0">
                <a:cs typeface="+mn-cs"/>
              </a:rPr>
              <a:t>The refrigerant expanding through the valve undergoes a </a:t>
            </a:r>
            <a:r>
              <a:rPr lang="en-US" sz="3000" dirty="0" smtClean="0">
                <a:solidFill>
                  <a:srgbClr val="0000FF"/>
                </a:solidFill>
                <a:cs typeface="+mn-cs"/>
              </a:rPr>
              <a:t>throttling process</a:t>
            </a:r>
            <a:r>
              <a:rPr lang="en-US" sz="3000" dirty="0" smtClean="0">
                <a:cs typeface="+mn-cs"/>
              </a:rPr>
              <a:t>.</a:t>
            </a:r>
          </a:p>
          <a:p>
            <a:pPr lvl="1" eaLnBrk="1" hangingPunct="1">
              <a:spcBef>
                <a:spcPct val="20000"/>
              </a:spcBef>
              <a:buClr>
                <a:srgbClr val="0000FF"/>
              </a:buClr>
              <a:buFont typeface="Arial" charset="0"/>
              <a:buChar char="►"/>
              <a:defRPr/>
            </a:pPr>
            <a:r>
              <a:rPr lang="en-US" sz="3000" dirty="0" smtClean="0">
                <a:solidFill>
                  <a:srgbClr val="0000FF"/>
                </a:solidFill>
                <a:cs typeface="+mn-cs"/>
              </a:rPr>
              <a:t>Kinetic</a:t>
            </a:r>
            <a:r>
              <a:rPr lang="en-US" sz="3000" dirty="0" smtClean="0">
                <a:cs typeface="+mn-cs"/>
              </a:rPr>
              <a:t> and </a:t>
            </a:r>
            <a:r>
              <a:rPr lang="en-US" sz="3000" dirty="0" smtClean="0">
                <a:solidFill>
                  <a:srgbClr val="0000FF"/>
                </a:solidFill>
                <a:cs typeface="+mn-cs"/>
              </a:rPr>
              <a:t>potential energy changes</a:t>
            </a:r>
            <a:r>
              <a:rPr lang="en-US" sz="3000" dirty="0" smtClean="0">
                <a:cs typeface="+mn-cs"/>
              </a:rPr>
              <a:t> are </a:t>
            </a:r>
            <a:r>
              <a:rPr lang="en-US" sz="3000" dirty="0" smtClean="0">
                <a:solidFill>
                  <a:srgbClr val="0000FF"/>
                </a:solidFill>
                <a:cs typeface="+mn-cs"/>
              </a:rPr>
              <a:t>ignored</a:t>
            </a:r>
            <a:r>
              <a:rPr lang="en-US" sz="3000" dirty="0" smtClean="0"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69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9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9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9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69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69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9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69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Content Placeholder 4"/>
          <p:cNvSpPr>
            <a:spLocks/>
          </p:cNvSpPr>
          <p:nvPr/>
        </p:nvSpPr>
        <p:spPr bwMode="auto">
          <a:xfrm>
            <a:off x="1143000" y="1905000"/>
            <a:ext cx="7315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Arial" charset="0"/>
              <a:buNone/>
            </a:pPr>
            <a:r>
              <a:rPr lang="en-US" sz="3200" b="1" u="sng">
                <a:solidFill>
                  <a:srgbClr val="FF0000"/>
                </a:solidFill>
              </a:rPr>
              <a:t>Evaporator</a:t>
            </a:r>
          </a:p>
          <a:p>
            <a:pPr marL="342900" indent="-342900">
              <a:spcBef>
                <a:spcPct val="20000"/>
              </a:spcBef>
            </a:pPr>
            <a:endParaRPr lang="en-US" sz="3200" u="sng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Arial" charset="0"/>
              <a:buNone/>
            </a:pPr>
            <a:endParaRPr lang="en-US" sz="3600" u="sng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Arial" charset="0"/>
              <a:buNone/>
            </a:pPr>
            <a:endParaRPr lang="en-US" sz="3600" u="sng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Arial" charset="0"/>
              <a:buNone/>
            </a:pPr>
            <a:endParaRPr lang="en-US" sz="3600" u="sng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Arial" charset="0"/>
              <a:buNone/>
            </a:pPr>
            <a:endParaRPr lang="en-US" sz="3600" u="sng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z="3600" b="1" u="sng">
                <a:latin typeface="Arial" charset="0"/>
              </a:rPr>
              <a:t>The </a:t>
            </a:r>
            <a:r>
              <a:rPr lang="en-US" sz="3200" b="1" u="sng">
                <a:latin typeface="Arial" charset="0"/>
              </a:rPr>
              <a:t>Vapor-Compression </a:t>
            </a:r>
            <a:br>
              <a:rPr lang="en-US" sz="3200" b="1" u="sng">
                <a:latin typeface="Arial" charset="0"/>
              </a:rPr>
            </a:br>
            <a:r>
              <a:rPr lang="en-US" sz="3200" b="1" u="sng">
                <a:latin typeface="Arial" charset="0"/>
              </a:rPr>
              <a:t>Refrigeration Cycle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6934200" y="2209800"/>
            <a:ext cx="1657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(Eq. 10.3)</a:t>
            </a:r>
          </a:p>
        </p:txBody>
      </p:sp>
      <p:sp>
        <p:nvSpPr>
          <p:cNvPr id="8197" name="Text Box 12"/>
          <p:cNvSpPr txBox="1">
            <a:spLocks noChangeArrowheads="1"/>
          </p:cNvSpPr>
          <p:nvPr/>
        </p:nvSpPr>
        <p:spPr bwMode="auto">
          <a:xfrm>
            <a:off x="457200" y="1293813"/>
            <a:ext cx="7915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Arial" charset="0"/>
              <a:buChar char="►"/>
              <a:defRPr/>
            </a:pPr>
            <a:r>
              <a:rPr lang="en-US" sz="3200" smtClean="0">
                <a:cs typeface="+mn-cs"/>
              </a:rPr>
              <a:t>Applying mass and energy rate balances</a:t>
            </a:r>
          </a:p>
        </p:txBody>
      </p:sp>
      <p:sp>
        <p:nvSpPr>
          <p:cNvPr id="8198" name="Text Box 12"/>
          <p:cNvSpPr txBox="1">
            <a:spLocks noChangeArrowheads="1"/>
          </p:cNvSpPr>
          <p:nvPr/>
        </p:nvSpPr>
        <p:spPr bwMode="auto">
          <a:xfrm>
            <a:off x="820738" y="2998788"/>
            <a:ext cx="76803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rgbClr val="0000FF"/>
              </a:buClr>
              <a:buFont typeface="Arial" charset="0"/>
              <a:buChar char="►"/>
              <a:defRPr/>
            </a:pPr>
            <a:r>
              <a:rPr lang="en-US" sz="3200" smtClean="0">
                <a:cs typeface="+mn-cs"/>
              </a:rPr>
              <a:t>The term       is referred to as the </a:t>
            </a:r>
            <a:r>
              <a:rPr lang="en-US" sz="3200" smtClean="0">
                <a:solidFill>
                  <a:srgbClr val="0000FF"/>
                </a:solidFill>
                <a:cs typeface="+mn-cs"/>
              </a:rPr>
              <a:t>refrigeration capacity</a:t>
            </a:r>
            <a:r>
              <a:rPr lang="en-US" sz="3200" smtClean="0">
                <a:cs typeface="+mn-cs"/>
              </a:rPr>
              <a:t>, expressed in kW in the SI unit system or Btu/h in the English unit system.  </a:t>
            </a:r>
          </a:p>
          <a:p>
            <a:pPr lvl="1" eaLnBrk="1" hangingPunct="1">
              <a:spcBef>
                <a:spcPct val="20000"/>
              </a:spcBef>
              <a:buClr>
                <a:srgbClr val="0000FF"/>
              </a:buClr>
              <a:buFont typeface="Arial" charset="0"/>
              <a:buChar char="►"/>
              <a:defRPr/>
            </a:pPr>
            <a:r>
              <a:rPr lang="en-US" sz="3200" smtClean="0">
                <a:cs typeface="+mn-cs"/>
              </a:rPr>
              <a:t>A common alternate unit is the </a:t>
            </a:r>
            <a:r>
              <a:rPr lang="en-US" sz="3200" smtClean="0">
                <a:solidFill>
                  <a:srgbClr val="0000FF"/>
                </a:solidFill>
                <a:cs typeface="+mn-cs"/>
              </a:rPr>
              <a:t>ton of refrigeration </a:t>
            </a:r>
            <a:r>
              <a:rPr lang="en-US" sz="3200" smtClean="0">
                <a:cs typeface="+mn-cs"/>
              </a:rPr>
              <a:t>which equals </a:t>
            </a:r>
            <a:r>
              <a:rPr lang="en-US" sz="3200" b="1" smtClean="0">
                <a:latin typeface="Times New Roman" charset="0"/>
                <a:cs typeface="+mn-cs"/>
              </a:rPr>
              <a:t>200 Btu/min</a:t>
            </a:r>
            <a:r>
              <a:rPr lang="en-US" sz="3200" smtClean="0">
                <a:cs typeface="+mn-cs"/>
              </a:rPr>
              <a:t> or about </a:t>
            </a:r>
            <a:r>
              <a:rPr lang="en-US" sz="3200" b="1" smtClean="0">
                <a:latin typeface="Times New Roman" charset="0"/>
                <a:cs typeface="+mn-cs"/>
              </a:rPr>
              <a:t>211 kJ/min</a:t>
            </a:r>
            <a:r>
              <a:rPr lang="en-US" sz="3200" smtClean="0">
                <a:cs typeface="+mn-cs"/>
              </a:rPr>
              <a:t>.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72000" y="1905000"/>
          <a:ext cx="18669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Equation" r:id="rId3" imgW="787400" imgH="419100" progId="Equation.3">
                  <p:embed/>
                </p:oleObj>
              </mc:Choice>
              <mc:Fallback>
                <p:oleObj name="Equation" r:id="rId3" imgW="7874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05000"/>
                        <a:ext cx="1866900" cy="9921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581400" y="2973388"/>
          <a:ext cx="5334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tion" r:id="rId5" imgW="228600" imgH="228600" progId="Equation.3">
                  <p:embed/>
                </p:oleObj>
              </mc:Choice>
              <mc:Fallback>
                <p:oleObj name="Equation" r:id="rId5" imgW="2286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973388"/>
                        <a:ext cx="533400" cy="53181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Content Placeholder 4"/>
          <p:cNvSpPr>
            <a:spLocks/>
          </p:cNvSpPr>
          <p:nvPr/>
        </p:nvSpPr>
        <p:spPr bwMode="auto">
          <a:xfrm>
            <a:off x="1143000" y="1905000"/>
            <a:ext cx="4038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Arial" charset="0"/>
              <a:buNone/>
            </a:pPr>
            <a:r>
              <a:rPr lang="en-US" sz="3200" b="1" u="sng">
                <a:solidFill>
                  <a:srgbClr val="FF0000"/>
                </a:solidFill>
              </a:rPr>
              <a:t>Compressor</a:t>
            </a:r>
          </a:p>
          <a:p>
            <a:pPr marL="342900" lvl="1" indent="-342900">
              <a:spcBef>
                <a:spcPct val="20000"/>
              </a:spcBef>
            </a:pPr>
            <a:r>
              <a:rPr lang="en-US" sz="3200"/>
              <a:t>Assuming </a:t>
            </a:r>
            <a:r>
              <a:rPr lang="en-US" sz="3200">
                <a:solidFill>
                  <a:srgbClr val="0000FF"/>
                </a:solidFill>
              </a:rPr>
              <a:t>adiabatic</a:t>
            </a:r>
            <a:r>
              <a:rPr lang="en-US" sz="3200"/>
              <a:t> compression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Arial" charset="0"/>
              <a:buNone/>
            </a:pPr>
            <a:r>
              <a:rPr lang="en-US" sz="3200" b="1" u="sng">
                <a:solidFill>
                  <a:srgbClr val="FF0000"/>
                </a:solidFill>
              </a:rPr>
              <a:t>Condenser</a:t>
            </a:r>
          </a:p>
          <a:p>
            <a:pPr marL="342900" indent="-342900">
              <a:spcBef>
                <a:spcPct val="20000"/>
              </a:spcBef>
            </a:pPr>
            <a:endParaRPr lang="en-US" sz="3200" b="1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Arial" charset="0"/>
              <a:buNone/>
            </a:pPr>
            <a:r>
              <a:rPr lang="en-US" sz="3200" b="1" u="sng">
                <a:solidFill>
                  <a:srgbClr val="FF0000"/>
                </a:solidFill>
              </a:rPr>
              <a:t>Expansion valve</a:t>
            </a:r>
          </a:p>
          <a:p>
            <a:pPr marL="342900" lvl="1" indent="-342900">
              <a:spcBef>
                <a:spcPct val="20000"/>
              </a:spcBef>
              <a:buClr>
                <a:srgbClr val="FF0000"/>
              </a:buClr>
            </a:pPr>
            <a:r>
              <a:rPr lang="en-US" sz="3200"/>
              <a:t>Assuming a </a:t>
            </a:r>
            <a:r>
              <a:rPr lang="en-US" sz="3200">
                <a:solidFill>
                  <a:srgbClr val="0000FF"/>
                </a:solidFill>
              </a:rPr>
              <a:t>throttling</a:t>
            </a:r>
            <a:r>
              <a:rPr lang="en-US" sz="3200"/>
              <a:t> process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Arial" charset="0"/>
              <a:buNone/>
            </a:pPr>
            <a:endParaRPr lang="en-US" sz="3200" u="sng">
              <a:solidFill>
                <a:srgbClr val="FF0000"/>
              </a:solidFill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z="3200" b="1" u="sng">
                <a:latin typeface="Arial" charset="0"/>
              </a:rPr>
              <a:t>The Vapor-Compression</a:t>
            </a:r>
            <a:br>
              <a:rPr lang="en-US" sz="3200" b="1" u="sng">
                <a:latin typeface="Arial" charset="0"/>
              </a:rPr>
            </a:br>
            <a:r>
              <a:rPr lang="en-US" sz="3200" b="1" u="sng">
                <a:latin typeface="Arial" charset="0"/>
              </a:rPr>
              <a:t>Refrigeration Cycle</a:t>
            </a:r>
          </a:p>
        </p:txBody>
      </p:sp>
      <p:graphicFrame>
        <p:nvGraphicFramePr>
          <p:cNvPr id="73732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5368925" y="1914525"/>
          <a:ext cx="17986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Equation" r:id="rId3" imgW="761669" imgH="418918" progId="Equation.3">
                  <p:embed/>
                </p:oleObj>
              </mc:Choice>
              <mc:Fallback>
                <p:oleObj name="Equation" r:id="rId3" imgW="761669" imgH="41891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925" y="1914525"/>
                        <a:ext cx="1798638" cy="9906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5375275" y="5254625"/>
          <a:ext cx="110172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Equation" r:id="rId5" imgW="444307" imgH="228501" progId="Equation.3">
                  <p:embed/>
                </p:oleObj>
              </mc:Choice>
              <mc:Fallback>
                <p:oleObj name="Equation" r:id="rId5" imgW="444307" imgH="22850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5" y="5254625"/>
                        <a:ext cx="1101725" cy="5667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7359650" y="3851275"/>
            <a:ext cx="16716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(Eq. 10.5)</a:t>
            </a:r>
          </a:p>
        </p:txBody>
      </p:sp>
      <p:sp>
        <p:nvSpPr>
          <p:cNvPr id="3081" name="TextBox 8"/>
          <p:cNvSpPr txBox="1">
            <a:spLocks noChangeArrowheads="1"/>
          </p:cNvSpPr>
          <p:nvPr/>
        </p:nvSpPr>
        <p:spPr bwMode="auto">
          <a:xfrm>
            <a:off x="7391400" y="5251450"/>
            <a:ext cx="1671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(Eq. 10.6)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7391400" y="2133600"/>
            <a:ext cx="1671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(Eq. 10.4)</a:t>
            </a:r>
          </a:p>
        </p:txBody>
      </p:sp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457200" y="1293813"/>
            <a:ext cx="7915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Arial" charset="0"/>
              <a:buChar char="►"/>
              <a:defRPr/>
            </a:pPr>
            <a:r>
              <a:rPr lang="en-US" sz="3200" smtClean="0">
                <a:cs typeface="+mn-cs"/>
              </a:rPr>
              <a:t>Applying mass and energy rate balances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337175" y="3800475"/>
          <a:ext cx="187007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Equation" r:id="rId7" imgW="838200" imgH="419100" progId="Equation.3">
                  <p:embed/>
                </p:oleObj>
              </mc:Choice>
              <mc:Fallback>
                <p:oleObj name="Equation" r:id="rId7" imgW="8382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7175" y="3800475"/>
                        <a:ext cx="1870075" cy="9334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308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Content Placeholder 4"/>
          <p:cNvSpPr>
            <a:spLocks/>
          </p:cNvSpPr>
          <p:nvPr/>
        </p:nvSpPr>
        <p:spPr bwMode="auto">
          <a:xfrm>
            <a:off x="936625" y="1752600"/>
            <a:ext cx="76739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Arial" charset="0"/>
              <a:buNone/>
            </a:pPr>
            <a:r>
              <a:rPr lang="en-US" sz="2800" b="1" u="sng">
                <a:solidFill>
                  <a:srgbClr val="FF0000"/>
                </a:solidFill>
              </a:rPr>
              <a:t>Coefficient of Performance (COP)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z="3200" b="1" u="sng">
                <a:latin typeface="Arial" charset="0"/>
              </a:rPr>
              <a:t>The Vapor-Compression</a:t>
            </a:r>
            <a:br>
              <a:rPr lang="en-US" sz="3200" b="1" u="sng">
                <a:latin typeface="Arial" charset="0"/>
              </a:rPr>
            </a:br>
            <a:r>
              <a:rPr lang="en-US" sz="3200" b="1" u="sng">
                <a:latin typeface="Arial" charset="0"/>
              </a:rPr>
              <a:t>Refrigeration Cycle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6477000" y="4213225"/>
            <a:ext cx="1657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(Eq. 10.1)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6477000" y="2538413"/>
            <a:ext cx="165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(Eq. 10.7)</a:t>
            </a:r>
          </a:p>
        </p:txBody>
      </p:sp>
      <p:sp>
        <p:nvSpPr>
          <p:cNvPr id="10246" name="Text Box 12"/>
          <p:cNvSpPr txBox="1">
            <a:spLocks noChangeArrowheads="1"/>
          </p:cNvSpPr>
          <p:nvPr/>
        </p:nvSpPr>
        <p:spPr bwMode="auto">
          <a:xfrm>
            <a:off x="457200" y="1143000"/>
            <a:ext cx="5072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Arial" charset="0"/>
              <a:buChar char="►"/>
              <a:defRPr/>
            </a:pPr>
            <a:r>
              <a:rPr lang="en-US" sz="3200" smtClean="0">
                <a:cs typeface="+mn-cs"/>
              </a:rPr>
              <a:t>Performance parameters</a:t>
            </a:r>
          </a:p>
        </p:txBody>
      </p:sp>
      <p:sp>
        <p:nvSpPr>
          <p:cNvPr id="2" name="Content Placeholder 4"/>
          <p:cNvSpPr>
            <a:spLocks/>
          </p:cNvSpPr>
          <p:nvPr/>
        </p:nvSpPr>
        <p:spPr bwMode="auto">
          <a:xfrm>
            <a:off x="936625" y="3429000"/>
            <a:ext cx="71421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u="sng">
                <a:solidFill>
                  <a:srgbClr val="FF0000"/>
                </a:solidFill>
              </a:rPr>
              <a:t>Carnot Coefficient of Performance</a:t>
            </a:r>
            <a:endParaRPr lang="en-US" sz="2800" b="1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723900" y="5105400"/>
            <a:ext cx="826770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600" smtClean="0">
                <a:cs typeface="+mn-cs"/>
              </a:rPr>
              <a:t>This equation represents the </a:t>
            </a:r>
            <a:r>
              <a:rPr lang="en-US" sz="2600" smtClean="0">
                <a:solidFill>
                  <a:srgbClr val="0000FF"/>
                </a:solidFill>
                <a:cs typeface="+mn-cs"/>
              </a:rPr>
              <a:t>maximum theoretical coefficient of performance</a:t>
            </a:r>
            <a:r>
              <a:rPr lang="en-US" sz="2600" smtClean="0">
                <a:cs typeface="+mn-cs"/>
              </a:rPr>
              <a:t> of any refrigeration cycle operating between cold and hot regions at </a:t>
            </a:r>
            <a:r>
              <a:rPr lang="en-US" sz="2600" b="1" i="1" smtClean="0">
                <a:solidFill>
                  <a:srgbClr val="FF0000"/>
                </a:solidFill>
                <a:latin typeface="Times New Roman" charset="0"/>
                <a:cs typeface="+mn-cs"/>
              </a:rPr>
              <a:t>T</a:t>
            </a:r>
            <a:r>
              <a:rPr lang="en-US" sz="2600" b="1" baseline="-25000" smtClean="0">
                <a:solidFill>
                  <a:srgbClr val="FF0000"/>
                </a:solidFill>
                <a:latin typeface="Times New Roman" charset="0"/>
                <a:cs typeface="+mn-cs"/>
              </a:rPr>
              <a:t>C</a:t>
            </a:r>
            <a:r>
              <a:rPr lang="en-US" sz="260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600" smtClean="0">
                <a:cs typeface="+mn-cs"/>
              </a:rPr>
              <a:t>and </a:t>
            </a:r>
            <a:r>
              <a:rPr lang="en-US" sz="2600" b="1" i="1" smtClean="0">
                <a:solidFill>
                  <a:srgbClr val="FF0000"/>
                </a:solidFill>
                <a:latin typeface="Times New Roman" charset="0"/>
                <a:cs typeface="+mn-cs"/>
              </a:rPr>
              <a:t>T</a:t>
            </a:r>
            <a:r>
              <a:rPr lang="en-US" sz="2600" b="1" baseline="-25000" smtClean="0">
                <a:solidFill>
                  <a:srgbClr val="FF0000"/>
                </a:solidFill>
                <a:latin typeface="Times New Roman" charset="0"/>
                <a:cs typeface="+mn-cs"/>
              </a:rPr>
              <a:t>H</a:t>
            </a:r>
            <a:r>
              <a:rPr lang="en-US" sz="2600" smtClean="0">
                <a:cs typeface="+mn-cs"/>
              </a:rPr>
              <a:t>, respectively.</a:t>
            </a:r>
          </a:p>
        </p:txBody>
      </p:sp>
      <p:pic>
        <p:nvPicPr>
          <p:cNvPr id="102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09813"/>
            <a:ext cx="3325813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5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84625"/>
            <a:ext cx="2906713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747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sz="3200" b="1" u="sng">
                <a:latin typeface="Arial" charset="0"/>
              </a:rPr>
              <a:t>Features of </a:t>
            </a:r>
            <a:br>
              <a:rPr lang="en-US" sz="3200" b="1" u="sng">
                <a:latin typeface="Arial" charset="0"/>
              </a:rPr>
            </a:br>
            <a:r>
              <a:rPr lang="en-US" sz="3200" b="1" u="sng">
                <a:latin typeface="Arial" charset="0"/>
              </a:rPr>
              <a:t>Actual Vapor-Compression Cycle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4081463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651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8583613" cy="762000"/>
          </a:xfrm>
        </p:spPr>
        <p:txBody>
          <a:bodyPr/>
          <a:lstStyle/>
          <a:p>
            <a:pPr>
              <a:buClr>
                <a:srgbClr val="FF0000"/>
              </a:buClr>
              <a:buFont typeface="Arial" charset="0"/>
              <a:buChar char="►"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Heat transfers</a:t>
            </a:r>
            <a:r>
              <a:rPr lang="en-US">
                <a:latin typeface="Arial" charset="0"/>
              </a:rPr>
              <a:t> between refrigerant and cold and warm regions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are not reversible</a:t>
            </a:r>
            <a:r>
              <a:rPr lang="en-US">
                <a:latin typeface="Arial" charset="0"/>
              </a:rPr>
              <a:t>.</a:t>
            </a:r>
          </a:p>
        </p:txBody>
      </p:sp>
      <p:sp>
        <p:nvSpPr>
          <p:cNvPr id="11269" name="Content Placeholder 3"/>
          <p:cNvSpPr>
            <a:spLocks noGrp="1"/>
          </p:cNvSpPr>
          <p:nvPr>
            <p:ph sz="half" idx="1"/>
          </p:nvPr>
        </p:nvSpPr>
        <p:spPr>
          <a:xfrm>
            <a:off x="152400" y="2209800"/>
            <a:ext cx="4953000" cy="3124200"/>
          </a:xfrm>
        </p:spPr>
        <p:txBody>
          <a:bodyPr/>
          <a:lstStyle/>
          <a:p>
            <a:pPr lvl="1">
              <a:buClr>
                <a:srgbClr val="0000FF"/>
              </a:buClr>
              <a:buFont typeface="Arial" charset="0"/>
              <a:buChar char="►"/>
            </a:pPr>
            <a:r>
              <a:rPr lang="en-US" sz="2800">
                <a:latin typeface="Arial" charset="0"/>
              </a:rPr>
              <a:t>Refrigerant temperature in evaporator is less than </a:t>
            </a:r>
            <a:r>
              <a:rPr lang="en-US" sz="2800" b="1" i="1">
                <a:latin typeface="Times New Roman" charset="0"/>
              </a:rPr>
              <a:t>T</a:t>
            </a:r>
            <a:r>
              <a:rPr lang="en-US" sz="2800" b="1" baseline="-25000">
                <a:latin typeface="Times New Roman" charset="0"/>
              </a:rPr>
              <a:t>C</a:t>
            </a:r>
            <a:r>
              <a:rPr lang="en-US" sz="2800">
                <a:latin typeface="Arial" charset="0"/>
              </a:rPr>
              <a:t>.</a:t>
            </a:r>
            <a:endParaRPr lang="en-US" sz="2800" baseline="-25000">
              <a:latin typeface="Arial" charset="0"/>
            </a:endParaRPr>
          </a:p>
          <a:p>
            <a:pPr lvl="1">
              <a:buClr>
                <a:srgbClr val="0000FF"/>
              </a:buClr>
              <a:buFont typeface="Arial" charset="0"/>
              <a:buChar char="►"/>
            </a:pPr>
            <a:r>
              <a:rPr lang="en-US" sz="2800">
                <a:latin typeface="Arial" charset="0"/>
              </a:rPr>
              <a:t>Refrigerant temperature in condenser is greater than </a:t>
            </a:r>
            <a:r>
              <a:rPr lang="en-US" sz="2800" b="1" i="1">
                <a:latin typeface="Times New Roman" charset="0"/>
              </a:rPr>
              <a:t>T</a:t>
            </a:r>
            <a:r>
              <a:rPr lang="en-US" sz="2800" b="1" baseline="-25000">
                <a:latin typeface="Times New Roman" charset="0"/>
              </a:rPr>
              <a:t>H</a:t>
            </a:r>
            <a:r>
              <a:rPr lang="en-US" sz="2800">
                <a:latin typeface="Arial" charset="0"/>
              </a:rPr>
              <a:t>.</a:t>
            </a:r>
          </a:p>
          <a:p>
            <a:pPr lvl="1">
              <a:buClr>
                <a:srgbClr val="0000FF"/>
              </a:buClr>
              <a:buFont typeface="Arial" charset="0"/>
              <a:buChar char="►"/>
            </a:pPr>
            <a:r>
              <a:rPr lang="en-US" sz="2800">
                <a:latin typeface="Arial" charset="0"/>
              </a:rPr>
              <a:t>Irreversible heat transfers have negative effect on performance.</a:t>
            </a:r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7467600" y="3276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5029200" y="5334000"/>
            <a:ext cx="2895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5029200" y="4495800"/>
            <a:ext cx="2514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7924800" y="5105400"/>
            <a:ext cx="1143000" cy="5334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7543800" y="4191000"/>
            <a:ext cx="1219200" cy="533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59" name="TextBox 1"/>
          <p:cNvSpPr txBox="1">
            <a:spLocks noChangeArrowheads="1"/>
          </p:cNvSpPr>
          <p:nvPr/>
        </p:nvSpPr>
        <p:spPr bwMode="auto">
          <a:xfrm>
            <a:off x="5461000" y="5105400"/>
            <a:ext cx="1655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Keep Ice Cream Cold</a:t>
            </a:r>
          </a:p>
        </p:txBody>
      </p:sp>
      <p:sp>
        <p:nvSpPr>
          <p:cNvPr id="27660" name="Rectangle 2"/>
          <p:cNvSpPr>
            <a:spLocks noChangeArrowheads="1"/>
          </p:cNvSpPr>
          <p:nvPr/>
        </p:nvSpPr>
        <p:spPr bwMode="auto">
          <a:xfrm>
            <a:off x="5588000" y="4267200"/>
            <a:ext cx="1193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Back of Refrig.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07495E-6 C 0.05104 2.07495E-6 0.10191 2.07495E-6 0.15295 2.07495E-6 C 0.15694 -0.00185 0.15729 -0.00417 0.16007 -0.00787 " pathEditMode="relative" ptsTypes="ffA">
                                      <p:cBhvr>
                                        <p:cTn id="17" dur="3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46 L -0.09809 0.12283 L -0.20972 0.12283 L -0.22152 0.14619 " pathEditMode="relative" ptsTypes="AAAA">
                                      <p:cBhvr>
                                        <p:cTn id="38" dur="3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1272" grpId="1" animBg="1"/>
      <p:bldP spid="11272" grpId="2" animBg="1"/>
      <p:bldP spid="11273" grpId="0" animBg="1"/>
      <p:bldP spid="11273" grpId="1" animBg="1"/>
      <p:bldP spid="11273" grpId="2" animBg="1"/>
      <p:bldP spid="11276" grpId="0" animBg="1"/>
      <p:bldP spid="11276" grpId="1" animBg="1"/>
      <p:bldP spid="11277" grpId="0" animBg="1"/>
      <p:bldP spid="11277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5697</TotalTime>
  <Words>2316</Words>
  <Application>Microsoft Macintosh PowerPoint</Application>
  <PresentationFormat>On-screen Show (4:3)</PresentationFormat>
  <Paragraphs>306</Paragraphs>
  <Slides>40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ＭＳ Ｐゴシック</vt:lpstr>
      <vt:lpstr>Calibri</vt:lpstr>
      <vt:lpstr>Times New Roman</vt:lpstr>
      <vt:lpstr>宋体</vt:lpstr>
      <vt:lpstr>Default Design</vt:lpstr>
      <vt:lpstr>Microsoft Equation 3.0</vt:lpstr>
      <vt:lpstr>Microsoft Equation</vt:lpstr>
      <vt:lpstr>Chapter 10</vt:lpstr>
      <vt:lpstr>Learning Outcomes</vt:lpstr>
      <vt:lpstr>Vapor-Compression  Refrigeration Cycle</vt:lpstr>
      <vt:lpstr>The Vapor-Compression  Refrigeration Cycle</vt:lpstr>
      <vt:lpstr>The Vapor-Compression  Refrigeration Cycle</vt:lpstr>
      <vt:lpstr>The Vapor-Compression  Refrigeration Cycle</vt:lpstr>
      <vt:lpstr>The Vapor-Compression Refrigeration Cycle</vt:lpstr>
      <vt:lpstr>The Vapor-Compression Refrigeration Cycle</vt:lpstr>
      <vt:lpstr>Features of  Actual Vapor-Compression Cycle</vt:lpstr>
      <vt:lpstr>Features of  Actual Vapor-Compression Cycle</vt:lpstr>
      <vt:lpstr>Features of  Actual Vapor-Compression Cycle</vt:lpstr>
      <vt:lpstr>Isentropic Compressor Efficiency</vt:lpstr>
      <vt:lpstr>Actual Vapor-Compression Cycle</vt:lpstr>
      <vt:lpstr>Actual Vapor-Compression Cycle</vt:lpstr>
      <vt:lpstr>Actual Vapor-Compression Cycle</vt:lpstr>
      <vt:lpstr>Actual Vapor-Compression Cycle</vt:lpstr>
      <vt:lpstr>p-h Diagram</vt:lpstr>
      <vt:lpstr>Selecting Refrigerants</vt:lpstr>
      <vt:lpstr>Refrigerant Types and Characteristics</vt:lpstr>
      <vt:lpstr>Refrigerant Types and Characteristics</vt:lpstr>
      <vt:lpstr>Ammonia-Water Absorption Refrigeration</vt:lpstr>
      <vt:lpstr>Ammonia-Water Absorption Refrigeration</vt:lpstr>
      <vt:lpstr>Ammonia-Water Absorption Refrigeration</vt:lpstr>
      <vt:lpstr>Ammonia-Water Absorption Refrigeration</vt:lpstr>
      <vt:lpstr>Ammonia-Water Absorption Refrigeration</vt:lpstr>
      <vt:lpstr>Ammonia-Water Absorption Refrigeration</vt:lpstr>
      <vt:lpstr>Ammonia-Water Absorption Refrigeration</vt:lpstr>
      <vt:lpstr>Vapor-Compression Heat Pump Systems</vt:lpstr>
      <vt:lpstr>The Vapor-Compression Heat Pump Cycle</vt:lpstr>
      <vt:lpstr>Vapor-Compression Heat Pump System</vt:lpstr>
      <vt:lpstr>Vapor-Compression Heat Pump System</vt:lpstr>
      <vt:lpstr>Vapor-Compression Heat Pump System</vt:lpstr>
      <vt:lpstr>Brayton Refrigeration Cycle</vt:lpstr>
      <vt:lpstr>Brayton Refrigeration Cycle</vt:lpstr>
      <vt:lpstr>Brayton Refrigeration Cycle</vt:lpstr>
      <vt:lpstr>Automotive Air Conditioning using Carbon Dioxide</vt:lpstr>
      <vt:lpstr>Automotive Air Conditioning using Carbon Dioxide</vt:lpstr>
      <vt:lpstr>Automotive Air Conditioning using Carbon Dioxide</vt:lpstr>
      <vt:lpstr>Automotive Air Conditioning using Carbon Dioxide</vt:lpstr>
      <vt:lpstr>PowerPoint Presentation</vt:lpstr>
    </vt:vector>
  </TitlesOfParts>
  <Company>USMA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Daisie Boettner</dc:creator>
  <cp:lastModifiedBy>John Sullivan</cp:lastModifiedBy>
  <cp:revision>317</cp:revision>
  <cp:lastPrinted>2012-09-28T14:49:16Z</cp:lastPrinted>
  <dcterms:created xsi:type="dcterms:W3CDTF">2003-08-11T02:12:49Z</dcterms:created>
  <dcterms:modified xsi:type="dcterms:W3CDTF">2013-10-11T14:46:38Z</dcterms:modified>
</cp:coreProperties>
</file>