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Microsoft_Equation1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oleObject18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oleObject19.bin" ContentType="application/vnd.openxmlformats-officedocument.oleObject"/>
  <Override PartName="/ppt/embeddings/Microsoft_Equation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5" r:id="rId3"/>
    <p:sldId id="267" r:id="rId4"/>
    <p:sldId id="273" r:id="rId5"/>
    <p:sldId id="278" r:id="rId6"/>
    <p:sldId id="281" r:id="rId7"/>
    <p:sldId id="284" r:id="rId8"/>
    <p:sldId id="285" r:id="rId9"/>
    <p:sldId id="287" r:id="rId10"/>
    <p:sldId id="288" r:id="rId11"/>
    <p:sldId id="282" r:id="rId12"/>
    <p:sldId id="293" r:id="rId13"/>
    <p:sldId id="294" r:id="rId14"/>
    <p:sldId id="295" r:id="rId15"/>
    <p:sldId id="300" r:id="rId16"/>
    <p:sldId id="298" r:id="rId17"/>
    <p:sldId id="297" r:id="rId18"/>
    <p:sldId id="296" r:id="rId19"/>
    <p:sldId id="299" r:id="rId20"/>
    <p:sldId id="277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140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3.emf"/><Relationship Id="rId2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31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31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9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9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4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0930-F43F-5344-919B-860D1A1C7469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3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22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24.emf"/><Relationship Id="rId9" Type="http://schemas.openxmlformats.org/officeDocument/2006/relationships/oleObject" Target="../embeddings/Microsoft_Equation7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24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13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15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16.bin"/><Relationship Id="rId8" Type="http://schemas.openxmlformats.org/officeDocument/2006/relationships/image" Target="../media/image28.emf"/><Relationship Id="rId9" Type="http://schemas.openxmlformats.org/officeDocument/2006/relationships/hyperlink" Target="http://www.npr.org/blogs/krulwich/2011/06/01/130078553/a-hurricane-weighs-how-much" TargetMode="External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18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19.bin"/><Relationship Id="rId8" Type="http://schemas.openxmlformats.org/officeDocument/2006/relationships/image" Target="../media/image28.emf"/><Relationship Id="rId9" Type="http://schemas.openxmlformats.org/officeDocument/2006/relationships/hyperlink" Target="http://www.npr.org/blogs/krulwich/2011/06/01/130078553/a-hurricane-weighs-how-much" TargetMode="External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21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22.bin"/><Relationship Id="rId8" Type="http://schemas.openxmlformats.org/officeDocument/2006/relationships/image" Target="../media/image29.emf"/><Relationship Id="rId9" Type="http://schemas.openxmlformats.org/officeDocument/2006/relationships/oleObject" Target="../embeddings/Microsoft_Equation23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29.emf"/><Relationship Id="rId5" Type="http://schemas.openxmlformats.org/officeDocument/2006/relationships/oleObject" Target="../embeddings/Microsoft_Equation25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8.emf"/><Relationship Id="rId9" Type="http://schemas.openxmlformats.org/officeDocument/2006/relationships/oleObject" Target="../embeddings/Microsoft_Equation26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7.bin"/><Relationship Id="rId4" Type="http://schemas.openxmlformats.org/officeDocument/2006/relationships/image" Target="../media/image29.emf"/><Relationship Id="rId5" Type="http://schemas.openxmlformats.org/officeDocument/2006/relationships/oleObject" Target="../embeddings/Microsoft_Equation28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8.emf"/><Relationship Id="rId9" Type="http://schemas.openxmlformats.org/officeDocument/2006/relationships/oleObject" Target="../embeddings/Microsoft_Equation29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emf"/><Relationship Id="rId5" Type="http://schemas.openxmlformats.org/officeDocument/2006/relationships/image" Target="../media/image4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08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82296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408738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Fig08_01</a:t>
            </a:r>
          </a:p>
        </p:txBody>
      </p:sp>
      <p:sp>
        <p:nvSpPr>
          <p:cNvPr id="205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Fig08_01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0731" y="1054641"/>
            <a:ext cx="581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Goal: Want to generate 1000 MW (1x10</a:t>
            </a:r>
            <a:r>
              <a:rPr lang="en-US" baseline="30000" dirty="0" smtClean="0"/>
              <a:t>6</a:t>
            </a:r>
            <a:r>
              <a:rPr lang="en-US" dirty="0" smtClean="0"/>
              <a:t> kJ/s) of Electricity.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10 at 11.3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3" y="703452"/>
            <a:ext cx="2953786" cy="2069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421" y="1043301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coal train car has a carry capacity of</a:t>
            </a:r>
          </a:p>
          <a:p>
            <a:r>
              <a:rPr lang="en-US" dirty="0" smtClean="0"/>
              <a:t>Approximately 100,000 kg/car</a:t>
            </a:r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007307"/>
              </p:ext>
            </p:extLst>
          </p:nvPr>
        </p:nvGraphicFramePr>
        <p:xfrm>
          <a:off x="1273175" y="2767013"/>
          <a:ext cx="6767513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4" imgW="4165600" imgH="774700" progId="Equation.3">
                  <p:embed/>
                </p:oleObj>
              </mc:Choice>
              <mc:Fallback>
                <p:oleObj name="Equation" r:id="rId4" imgW="41656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767013"/>
                        <a:ext cx="6767513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511" y="4626811"/>
            <a:ext cx="7551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1999 the average train could pull 70 coal cars.  Consequently, about 10 train </a:t>
            </a:r>
          </a:p>
          <a:p>
            <a:r>
              <a:rPr lang="en-US" dirty="0" smtClean="0"/>
              <a:t>deliveries per day are required to run the </a:t>
            </a:r>
            <a:r>
              <a:rPr lang="en-US" smtClean="0"/>
              <a:t>power plant!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  <a:p>
            <a:r>
              <a:rPr lang="en-US" sz="2400" dirty="0" smtClean="0"/>
              <a:t>4.) Determine chemical balance</a:t>
            </a:r>
            <a:endParaRPr lang="en-US" sz="2400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76177"/>
              </p:ext>
            </p:extLst>
          </p:nvPr>
        </p:nvGraphicFramePr>
        <p:xfrm>
          <a:off x="1494963" y="3442575"/>
          <a:ext cx="52816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3" imgW="3251200" imgH="431800" progId="Equation.3">
                  <p:embed/>
                </p:oleObj>
              </mc:Choice>
              <mc:Fallback>
                <p:oleObj name="Equation" r:id="rId3" imgW="325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63" y="3442575"/>
                        <a:ext cx="52816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96871" y="4310315"/>
            <a:ext cx="595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5.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Realistic </a:t>
            </a:r>
            <a:r>
              <a:rPr lang="en-US" sz="2400" dirty="0">
                <a:solidFill>
                  <a:prstClr val="black"/>
                </a:solidFill>
              </a:rPr>
              <a:t>chemical </a:t>
            </a:r>
            <a:r>
              <a:rPr lang="en-US" sz="2400" dirty="0" smtClean="0">
                <a:solidFill>
                  <a:prstClr val="black"/>
                </a:solidFill>
              </a:rPr>
              <a:t>makeup of coal might be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(on a mass chemical analysis)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82549"/>
              </p:ext>
            </p:extLst>
          </p:nvPr>
        </p:nvGraphicFramePr>
        <p:xfrm>
          <a:off x="1495425" y="5292948"/>
          <a:ext cx="52816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5" imgW="3251200" imgH="203200" progId="Equation.3">
                  <p:embed/>
                </p:oleObj>
              </mc:Choice>
              <mc:Fallback>
                <p:oleObj name="Equation" r:id="rId5" imgW="3251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292948"/>
                        <a:ext cx="52816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10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75666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r>
              <a:rPr lang="en-US" sz="2400" dirty="0" smtClean="0"/>
              <a:t>4</a:t>
            </a:r>
            <a:r>
              <a:rPr lang="en-US" sz="2400" dirty="0" smtClean="0"/>
              <a:t>.) Determine chemical balance</a:t>
            </a:r>
            <a:endParaRPr lang="en-US" sz="2400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6161"/>
              </p:ext>
            </p:extLst>
          </p:nvPr>
        </p:nvGraphicFramePr>
        <p:xfrm>
          <a:off x="4455071" y="1376363"/>
          <a:ext cx="4693179" cy="71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3" imgW="2844800" imgH="431800" progId="Equation.3">
                  <p:embed/>
                </p:oleObj>
              </mc:Choice>
              <mc:Fallback>
                <p:oleObj name="Equation" r:id="rId3" imgW="284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071" y="1376363"/>
                        <a:ext cx="4693179" cy="71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96871" y="1849535"/>
            <a:ext cx="595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5.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Realistic </a:t>
            </a:r>
            <a:r>
              <a:rPr lang="en-US" sz="2400" dirty="0">
                <a:solidFill>
                  <a:prstClr val="black"/>
                </a:solidFill>
              </a:rPr>
              <a:t>chemical </a:t>
            </a:r>
            <a:r>
              <a:rPr lang="en-US" sz="2400" dirty="0" smtClean="0">
                <a:solidFill>
                  <a:prstClr val="black"/>
                </a:solidFill>
              </a:rPr>
              <a:t>makeup of coal might be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(on a mass chemical analysis)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32730"/>
              </p:ext>
            </p:extLst>
          </p:nvPr>
        </p:nvGraphicFramePr>
        <p:xfrm>
          <a:off x="1484085" y="2793932"/>
          <a:ext cx="52816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Equation" r:id="rId5" imgW="3251200" imgH="203200" progId="Equation.3">
                  <p:embed/>
                </p:oleObj>
              </mc:Choice>
              <mc:Fallback>
                <p:oleObj name="Equation" r:id="rId5" imgW="3251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085" y="2793932"/>
                        <a:ext cx="52816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96871" y="3169980"/>
            <a:ext cx="7473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Consider 100 kg fuel and 125% theoretical air (realistic)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3079"/>
              </p:ext>
            </p:extLst>
          </p:nvPr>
        </p:nvGraphicFramePr>
        <p:xfrm>
          <a:off x="897462" y="3661235"/>
          <a:ext cx="7508876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7" imgW="4622800" imgH="609600" progId="Equation.3">
                  <p:embed/>
                </p:oleObj>
              </mc:Choice>
              <mc:Fallback>
                <p:oleObj name="Equation" r:id="rId7" imgW="4622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462" y="3661235"/>
                        <a:ext cx="7508876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76715"/>
              </p:ext>
            </p:extLst>
          </p:nvPr>
        </p:nvGraphicFramePr>
        <p:xfrm>
          <a:off x="188908" y="4973203"/>
          <a:ext cx="87661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9" imgW="5397500" imgH="622300" progId="Equation.3">
                  <p:embed/>
                </p:oleObj>
              </mc:Choice>
              <mc:Fallback>
                <p:oleObj name="Equation" r:id="rId9" imgW="53975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08" y="4973203"/>
                        <a:ext cx="87661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78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6871" y="278223"/>
            <a:ext cx="7473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Consider 100 kg fuel and 125% theoretical air (realistic)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355480"/>
              </p:ext>
            </p:extLst>
          </p:nvPr>
        </p:nvGraphicFramePr>
        <p:xfrm>
          <a:off x="897462" y="769478"/>
          <a:ext cx="7508876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Equation" r:id="rId3" imgW="4622800" imgH="609600" progId="Equation.3">
                  <p:embed/>
                </p:oleObj>
              </mc:Choice>
              <mc:Fallback>
                <p:oleObj name="Equation" r:id="rId3" imgW="4622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462" y="769478"/>
                        <a:ext cx="7508876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034791"/>
              </p:ext>
            </p:extLst>
          </p:nvPr>
        </p:nvGraphicFramePr>
        <p:xfrm>
          <a:off x="113392" y="2051050"/>
          <a:ext cx="8936485" cy="104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Equation" r:id="rId5" imgW="5638800" imgH="660400" progId="Equation.3">
                  <p:embed/>
                </p:oleObj>
              </mc:Choice>
              <mc:Fallback>
                <p:oleObj name="Equation" r:id="rId5" imgW="5638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92" y="2051050"/>
                        <a:ext cx="8936485" cy="104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96871" y="3093563"/>
            <a:ext cx="6803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Theoretical 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Requirements: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= 7.102+6.994/2 + 0.0156)=10.614 moles=“X” 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870249"/>
              </p:ext>
            </p:extLst>
          </p:nvPr>
        </p:nvGraphicFramePr>
        <p:xfrm>
          <a:off x="122238" y="4059238"/>
          <a:ext cx="891698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7" imgW="5626100" imgH="850900" progId="Equation.3">
                  <p:embed/>
                </p:oleObj>
              </mc:Choice>
              <mc:Fallback>
                <p:oleObj name="Equation" r:id="rId7" imgW="5626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4059238"/>
                        <a:ext cx="8916987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98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961615"/>
              </p:ext>
            </p:extLst>
          </p:nvPr>
        </p:nvGraphicFramePr>
        <p:xfrm>
          <a:off x="102740" y="225274"/>
          <a:ext cx="8936485" cy="104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3" imgW="5638800" imgH="660400" progId="Equation.3">
                  <p:embed/>
                </p:oleObj>
              </mc:Choice>
              <mc:Fallback>
                <p:oleObj name="Equation" r:id="rId3" imgW="5638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40" y="225274"/>
                        <a:ext cx="8936485" cy="104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6219" y="1267787"/>
            <a:ext cx="6803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Theoretical 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Requirements: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= 7.102+6.994/2 + 0.0156)=10.614 moles=“X” 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72295"/>
              </p:ext>
            </p:extLst>
          </p:nvPr>
        </p:nvGraphicFramePr>
        <p:xfrm>
          <a:off x="111586" y="2233462"/>
          <a:ext cx="891698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5" imgW="5626100" imgH="850900" progId="Equation.3">
                  <p:embed/>
                </p:oleObj>
              </mc:Choice>
              <mc:Fallback>
                <p:oleObj name="Equation" r:id="rId5" imgW="5626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6" y="2233462"/>
                        <a:ext cx="8916987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38619" y="3450087"/>
            <a:ext cx="471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Determine the mass of CO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emitted: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343917"/>
              </p:ext>
            </p:extLst>
          </p:nvPr>
        </p:nvGraphicFramePr>
        <p:xfrm>
          <a:off x="1527175" y="4149725"/>
          <a:ext cx="55149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7" imgW="3479800" imgH="622300" progId="Equation.3">
                  <p:embed/>
                </p:oleObj>
              </mc:Choice>
              <mc:Fallback>
                <p:oleObj name="Equation" r:id="rId7" imgW="3479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149725"/>
                        <a:ext cx="55149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7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771039"/>
              </p:ext>
            </p:extLst>
          </p:nvPr>
        </p:nvGraphicFramePr>
        <p:xfrm>
          <a:off x="102740" y="225274"/>
          <a:ext cx="8936485" cy="104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3" imgW="5638800" imgH="660400" progId="Equation.3">
                  <p:embed/>
                </p:oleObj>
              </mc:Choice>
              <mc:Fallback>
                <p:oleObj name="Equation" r:id="rId3" imgW="5638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40" y="225274"/>
                        <a:ext cx="8936485" cy="104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6219" y="1267787"/>
            <a:ext cx="6803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Theoretical 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Requirements: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= 7.102+6.994/2 + 0.0156)=10.614 moles=“X” 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43490"/>
              </p:ext>
            </p:extLst>
          </p:nvPr>
        </p:nvGraphicFramePr>
        <p:xfrm>
          <a:off x="111586" y="2233462"/>
          <a:ext cx="891698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5" imgW="5626100" imgH="850900" progId="Equation.3">
                  <p:embed/>
                </p:oleObj>
              </mc:Choice>
              <mc:Fallback>
                <p:oleObj name="Equation" r:id="rId5" imgW="5626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6" y="2233462"/>
                        <a:ext cx="8916987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38619" y="3450087"/>
            <a:ext cx="471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Determine the mass of CO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emitted: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01559"/>
              </p:ext>
            </p:extLst>
          </p:nvPr>
        </p:nvGraphicFramePr>
        <p:xfrm>
          <a:off x="1527175" y="4149725"/>
          <a:ext cx="55149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7" imgW="3479800" imgH="622300" progId="Equation.3">
                  <p:embed/>
                </p:oleObj>
              </mc:Choice>
              <mc:Fallback>
                <p:oleObj name="Equation" r:id="rId7" imgW="3479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149725"/>
                        <a:ext cx="55149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14320" y="5348882"/>
            <a:ext cx="3798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hlinkClick r:id="rId9"/>
              </a:rPr>
              <a:t>How much do things weigh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1393"/>
              </p:ext>
            </p:extLst>
          </p:nvPr>
        </p:nvGraphicFramePr>
        <p:xfrm>
          <a:off x="102740" y="225274"/>
          <a:ext cx="8936485" cy="104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3" imgW="5638800" imgH="660400" progId="Equation.3">
                  <p:embed/>
                </p:oleObj>
              </mc:Choice>
              <mc:Fallback>
                <p:oleObj name="Equation" r:id="rId3" imgW="5638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40" y="225274"/>
                        <a:ext cx="8936485" cy="104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6219" y="1267787"/>
            <a:ext cx="6803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Theoretical 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Requirements: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= 7.102+6.994/2 + 0.0156)=10.614 moles=“X” 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39087"/>
              </p:ext>
            </p:extLst>
          </p:nvPr>
        </p:nvGraphicFramePr>
        <p:xfrm>
          <a:off x="111586" y="2233462"/>
          <a:ext cx="891698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5" imgW="5626100" imgH="850900" progId="Equation.3">
                  <p:embed/>
                </p:oleObj>
              </mc:Choice>
              <mc:Fallback>
                <p:oleObj name="Equation" r:id="rId5" imgW="5626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6" y="2233462"/>
                        <a:ext cx="8916987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38619" y="3450087"/>
            <a:ext cx="471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Determine the mass of CO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emitted: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93405"/>
              </p:ext>
            </p:extLst>
          </p:nvPr>
        </p:nvGraphicFramePr>
        <p:xfrm>
          <a:off x="1527175" y="4149725"/>
          <a:ext cx="55149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7" imgW="3479800" imgH="622300" progId="Equation.3">
                  <p:embed/>
                </p:oleObj>
              </mc:Choice>
              <mc:Fallback>
                <p:oleObj name="Equation" r:id="rId7" imgW="3479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149725"/>
                        <a:ext cx="55149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14320" y="5348882"/>
            <a:ext cx="730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hlinkClick r:id="rId9"/>
              </a:rPr>
              <a:t>How much do things weigh</a:t>
            </a:r>
            <a:r>
              <a:rPr lang="en-US" sz="2400" dirty="0" smtClean="0">
                <a:solidFill>
                  <a:prstClr val="black"/>
                </a:solidFill>
              </a:rPr>
              <a:t>?  ~ 650 Blue Whales per Day!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3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95055"/>
              </p:ext>
            </p:extLst>
          </p:nvPr>
        </p:nvGraphicFramePr>
        <p:xfrm>
          <a:off x="102740" y="225274"/>
          <a:ext cx="8936485" cy="104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3" imgW="5638800" imgH="660400" progId="Equation.3">
                  <p:embed/>
                </p:oleObj>
              </mc:Choice>
              <mc:Fallback>
                <p:oleObj name="Equation" r:id="rId3" imgW="5638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40" y="225274"/>
                        <a:ext cx="8936485" cy="104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6219" y="1267787"/>
            <a:ext cx="6803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Theoretical O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Requirements: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= 7.102+6.994/2 + 0.0156)=10.614 moles=“X” 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77394"/>
              </p:ext>
            </p:extLst>
          </p:nvPr>
        </p:nvGraphicFramePr>
        <p:xfrm>
          <a:off x="111586" y="2233462"/>
          <a:ext cx="891698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5" imgW="5626100" imgH="850900" progId="Equation.3">
                  <p:embed/>
                </p:oleObj>
              </mc:Choice>
              <mc:Fallback>
                <p:oleObj name="Equation" r:id="rId5" imgW="5626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86" y="2233462"/>
                        <a:ext cx="8916987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38619" y="3450087"/>
            <a:ext cx="8300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Determine the mass of Sulfurous Acid H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SO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dirty="0" smtClean="0">
                <a:solidFill>
                  <a:prstClr val="black"/>
                </a:solidFill>
              </a:rPr>
              <a:t> emitted:  (acid rain)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72628"/>
              </p:ext>
            </p:extLst>
          </p:nvPr>
        </p:nvGraphicFramePr>
        <p:xfrm>
          <a:off x="1519238" y="4024313"/>
          <a:ext cx="60991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7" imgW="3848100" imgH="635000" progId="Equation.3">
                  <p:embed/>
                </p:oleObj>
              </mc:Choice>
              <mc:Fallback>
                <p:oleObj name="Equation" r:id="rId7" imgW="38481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4024313"/>
                        <a:ext cx="60991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24321"/>
              </p:ext>
            </p:extLst>
          </p:nvPr>
        </p:nvGraphicFramePr>
        <p:xfrm>
          <a:off x="1438275" y="4989513"/>
          <a:ext cx="6261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9" imgW="3949700" imgH="622300" progId="Equation.3">
                  <p:embed/>
                </p:oleObj>
              </mc:Choice>
              <mc:Fallback>
                <p:oleObj name="Equation" r:id="rId9" imgW="3949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989513"/>
                        <a:ext cx="62611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4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8619" y="104721"/>
            <a:ext cx="8300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Determine the mass of Sulfurous Acid H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SO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dirty="0" smtClean="0">
                <a:solidFill>
                  <a:prstClr val="black"/>
                </a:solidFill>
              </a:rPr>
              <a:t> emitted:  (acid rain)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33215"/>
              </p:ext>
            </p:extLst>
          </p:nvPr>
        </p:nvGraphicFramePr>
        <p:xfrm>
          <a:off x="1519238" y="678947"/>
          <a:ext cx="60991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3" imgW="3848100" imgH="635000" progId="Equation.3">
                  <p:embed/>
                </p:oleObj>
              </mc:Choice>
              <mc:Fallback>
                <p:oleObj name="Equation" r:id="rId3" imgW="38481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678947"/>
                        <a:ext cx="60991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26749"/>
              </p:ext>
            </p:extLst>
          </p:nvPr>
        </p:nvGraphicFramePr>
        <p:xfrm>
          <a:off x="1438275" y="1644147"/>
          <a:ext cx="6261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5" imgW="3949700" imgH="622300" progId="Equation.3">
                  <p:embed/>
                </p:oleObj>
              </mc:Choice>
              <mc:Fallback>
                <p:oleObj name="Equation" r:id="rId5" imgW="3949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644147"/>
                        <a:ext cx="62611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83979" y="2785991"/>
            <a:ext cx="755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For our 1000 MW Power Plant using 67.65x10</a:t>
            </a:r>
            <a:r>
              <a:rPr lang="en-US" sz="2400" baseline="30000" dirty="0" smtClean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 kg fuel/day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30471"/>
              </p:ext>
            </p:extLst>
          </p:nvPr>
        </p:nvGraphicFramePr>
        <p:xfrm>
          <a:off x="530700" y="3455320"/>
          <a:ext cx="82534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7" imgW="5080000" imgH="685800" progId="Equation.3">
                  <p:embed/>
                </p:oleObj>
              </mc:Choice>
              <mc:Fallback>
                <p:oleObj name="Equation" r:id="rId7" imgW="5080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0" y="3455320"/>
                        <a:ext cx="82534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1776"/>
              </p:ext>
            </p:extLst>
          </p:nvPr>
        </p:nvGraphicFramePr>
        <p:xfrm>
          <a:off x="363553" y="4636188"/>
          <a:ext cx="85566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9" imgW="5397500" imgH="660400" progId="Equation.3">
                  <p:embed/>
                </p:oleObj>
              </mc:Choice>
              <mc:Fallback>
                <p:oleObj name="Equation" r:id="rId9" imgW="5397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53" y="4636188"/>
                        <a:ext cx="85566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83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8619" y="104721"/>
            <a:ext cx="8300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Determine the mass of Sulfurous Acid H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SO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dirty="0" smtClean="0">
                <a:solidFill>
                  <a:prstClr val="black"/>
                </a:solidFill>
              </a:rPr>
              <a:t> emitted:  (acid rain)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184579"/>
              </p:ext>
            </p:extLst>
          </p:nvPr>
        </p:nvGraphicFramePr>
        <p:xfrm>
          <a:off x="1519238" y="678947"/>
          <a:ext cx="60991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3" imgW="3848100" imgH="635000" progId="Equation.3">
                  <p:embed/>
                </p:oleObj>
              </mc:Choice>
              <mc:Fallback>
                <p:oleObj name="Equation" r:id="rId3" imgW="38481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678947"/>
                        <a:ext cx="60991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32088"/>
              </p:ext>
            </p:extLst>
          </p:nvPr>
        </p:nvGraphicFramePr>
        <p:xfrm>
          <a:off x="1438275" y="1644147"/>
          <a:ext cx="6261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5" imgW="3949700" imgH="622300" progId="Equation.3">
                  <p:embed/>
                </p:oleObj>
              </mc:Choice>
              <mc:Fallback>
                <p:oleObj name="Equation" r:id="rId5" imgW="3949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644147"/>
                        <a:ext cx="62611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83979" y="2785991"/>
            <a:ext cx="755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For our 1000 MW Power Plant using 67.65x10</a:t>
            </a:r>
            <a:r>
              <a:rPr lang="en-US" sz="2400" baseline="30000" dirty="0" smtClean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 kg fuel/day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86850"/>
              </p:ext>
            </p:extLst>
          </p:nvPr>
        </p:nvGraphicFramePr>
        <p:xfrm>
          <a:off x="530700" y="3455320"/>
          <a:ext cx="82534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7" imgW="5080000" imgH="685800" progId="Equation.3">
                  <p:embed/>
                </p:oleObj>
              </mc:Choice>
              <mc:Fallback>
                <p:oleObj name="Equation" r:id="rId7" imgW="5080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0" y="3455320"/>
                        <a:ext cx="82534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877172"/>
              </p:ext>
            </p:extLst>
          </p:nvPr>
        </p:nvGraphicFramePr>
        <p:xfrm>
          <a:off x="363553" y="4636188"/>
          <a:ext cx="85566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9" imgW="5397500" imgH="660400" progId="Equation.3">
                  <p:embed/>
                </p:oleObj>
              </mc:Choice>
              <mc:Fallback>
                <p:oleObj name="Equation" r:id="rId9" imgW="5397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53" y="4636188"/>
                        <a:ext cx="85566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95319" y="5898189"/>
            <a:ext cx="433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Or, about 3 Blue Whales per day!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7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75666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82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5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5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99677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3" imgW="6134100" imgH="2565400" progId="Word.Document.12">
                  <p:embed/>
                </p:oleObj>
              </mc:Choice>
              <mc:Fallback>
                <p:oleObj name="Document" r:id="rId3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101" y="97632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ideal conditions initially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777" y="140323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state properties </a:t>
            </a:r>
            <a:endParaRPr lang="en-US" dirty="0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39167"/>
              </p:ext>
            </p:extLst>
          </p:nvPr>
        </p:nvGraphicFramePr>
        <p:xfrm>
          <a:off x="4463044" y="2625074"/>
          <a:ext cx="4215576" cy="97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6" imgW="1765300" imgH="406400" progId="Equation.3">
                  <p:embed/>
                </p:oleObj>
              </mc:Choice>
              <mc:Fallback>
                <p:oleObj name="Equation" r:id="rId6" imgW="1765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044" y="2625074"/>
                        <a:ext cx="4215576" cy="971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28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23450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Document" r:id="rId4" imgW="6134100" imgH="2565400" progId="Word.Document.12">
                  <p:embed/>
                </p:oleObj>
              </mc:Choice>
              <mc:Fallback>
                <p:oleObj name="Document" r:id="rId4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46020"/>
              </p:ext>
            </p:extLst>
          </p:nvPr>
        </p:nvGraphicFramePr>
        <p:xfrm>
          <a:off x="4552738" y="2581275"/>
          <a:ext cx="4489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tion" r:id="rId6" imgW="1879600" imgH="444500" progId="Equation.3">
                  <p:embed/>
                </p:oleObj>
              </mc:Choice>
              <mc:Fallback>
                <p:oleObj name="Equation" r:id="rId6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38" y="2581275"/>
                        <a:ext cx="44894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316"/>
              </p:ext>
            </p:extLst>
          </p:nvPr>
        </p:nvGraphicFramePr>
        <p:xfrm>
          <a:off x="464549" y="4563601"/>
          <a:ext cx="14557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8" imgW="609600" imgH="203200" progId="Equation.3">
                  <p:embed/>
                </p:oleObj>
              </mc:Choice>
              <mc:Fallback>
                <p:oleObj name="Equation" r:id="rId8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9" y="4563601"/>
                        <a:ext cx="14557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59622"/>
              </p:ext>
            </p:extLst>
          </p:nvPr>
        </p:nvGraphicFramePr>
        <p:xfrm>
          <a:off x="503987" y="5200188"/>
          <a:ext cx="14557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10" imgW="609600" imgH="203200" progId="Equation.3">
                  <p:embed/>
                </p:oleObj>
              </mc:Choice>
              <mc:Fallback>
                <p:oleObj name="Equation" r:id="rId10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7" y="5200188"/>
                        <a:ext cx="14557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42021" y="976322"/>
            <a:ext cx="4262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address actual conditions?</a:t>
            </a:r>
          </a:p>
          <a:p>
            <a:pPr marL="342900" indent="-342900">
              <a:buAutoNum type="alphaUcParenR"/>
            </a:pPr>
            <a:r>
              <a:rPr lang="en-US" dirty="0" smtClean="0"/>
              <a:t>Measure/observe any two independent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properties and look up the rest.</a:t>
            </a:r>
            <a:endParaRPr lang="en-US" dirty="0"/>
          </a:p>
          <a:p>
            <a:pPr marL="3175" lvl="1"/>
            <a:r>
              <a:rPr lang="en-US" dirty="0" smtClean="0"/>
              <a:t>B) Use reasonable efficiency estimates</a:t>
            </a:r>
          </a:p>
          <a:p>
            <a:pPr marL="3175" lvl="1"/>
            <a:r>
              <a:rPr lang="en-US" dirty="0"/>
              <a:t>	</a:t>
            </a:r>
            <a:r>
              <a:rPr lang="en-US" dirty="0" smtClean="0"/>
              <a:t>for each device</a:t>
            </a:r>
          </a:p>
        </p:txBody>
      </p:sp>
    </p:spTree>
    <p:extLst>
      <p:ext uri="{BB962C8B-B14F-4D97-AF65-F5344CB8AC3E}">
        <p14:creationId xmlns:p14="http://schemas.microsoft.com/office/powerpoint/2010/main" val="139728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039" y="2459366"/>
            <a:ext cx="201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?</a:t>
            </a:r>
            <a:endParaRPr lang="en-US" sz="2400" dirty="0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55915"/>
              </p:ext>
            </p:extLst>
          </p:nvPr>
        </p:nvGraphicFramePr>
        <p:xfrm>
          <a:off x="148545" y="3052491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3052491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57407"/>
              </p:ext>
            </p:extLst>
          </p:nvPr>
        </p:nvGraphicFramePr>
        <p:xfrm>
          <a:off x="148545" y="407808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5" imgW="5537200" imgH="444500" progId="Equation.3">
                  <p:embed/>
                </p:oleObj>
              </mc:Choice>
              <mc:Fallback>
                <p:oleObj name="Equation" r:id="rId5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407808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901385"/>
              </p:ext>
            </p:extLst>
          </p:nvPr>
        </p:nvGraphicFramePr>
        <p:xfrm>
          <a:off x="2005013" y="5056242"/>
          <a:ext cx="5281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7" imgW="3251200" imgH="431800" progId="Equation.3">
                  <p:embed/>
                </p:oleObj>
              </mc:Choice>
              <mc:Fallback>
                <p:oleObj name="Equation" r:id="rId7" imgW="325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5056242"/>
                        <a:ext cx="52816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46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58157"/>
              </p:ext>
            </p:extLst>
          </p:nvPr>
        </p:nvGraphicFramePr>
        <p:xfrm>
          <a:off x="148545" y="294408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294408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76621"/>
              </p:ext>
            </p:extLst>
          </p:nvPr>
        </p:nvGraphicFramePr>
        <p:xfrm>
          <a:off x="1263650" y="3827463"/>
          <a:ext cx="67659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5" imgW="4165600" imgH="431800" progId="Equation.3">
                  <p:embed/>
                </p:oleObj>
              </mc:Choice>
              <mc:Fallback>
                <p:oleObj name="Equation" r:id="rId5" imgW="416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827463"/>
                        <a:ext cx="67659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81524"/>
              </p:ext>
            </p:extLst>
          </p:nvPr>
        </p:nvGraphicFramePr>
        <p:xfrm>
          <a:off x="2749550" y="4679950"/>
          <a:ext cx="37941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7" imgW="2336800" imgH="431800" progId="Equation.3">
                  <p:embed/>
                </p:oleObj>
              </mc:Choice>
              <mc:Fallback>
                <p:oleObj name="Equation" r:id="rId7" imgW="233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679950"/>
                        <a:ext cx="37941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20818"/>
              </p:ext>
            </p:extLst>
          </p:nvPr>
        </p:nvGraphicFramePr>
        <p:xfrm>
          <a:off x="2731203" y="5436065"/>
          <a:ext cx="4535487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9" imgW="2794000" imgH="774700" progId="Equation.3">
                  <p:embed/>
                </p:oleObj>
              </mc:Choice>
              <mc:Fallback>
                <p:oleObj name="Equation" r:id="rId9" imgW="27940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203" y="5436065"/>
                        <a:ext cx="4535487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56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08432"/>
              </p:ext>
            </p:extLst>
          </p:nvPr>
        </p:nvGraphicFramePr>
        <p:xfrm>
          <a:off x="148545" y="313686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313686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913824"/>
              </p:ext>
            </p:extLst>
          </p:nvPr>
        </p:nvGraphicFramePr>
        <p:xfrm>
          <a:off x="1250950" y="4076700"/>
          <a:ext cx="67675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5" imgW="4165600" imgH="431800" progId="Equation.3">
                  <p:embed/>
                </p:oleObj>
              </mc:Choice>
              <mc:Fallback>
                <p:oleObj name="Equation" r:id="rId5" imgW="416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076700"/>
                        <a:ext cx="67675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00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56615"/>
              </p:ext>
            </p:extLst>
          </p:nvPr>
        </p:nvGraphicFramePr>
        <p:xfrm>
          <a:off x="148545" y="313686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313686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339417"/>
              </p:ext>
            </p:extLst>
          </p:nvPr>
        </p:nvGraphicFramePr>
        <p:xfrm>
          <a:off x="1250950" y="4076700"/>
          <a:ext cx="67675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5" imgW="4165600" imgH="431800" progId="Equation.3">
                  <p:embed/>
                </p:oleObj>
              </mc:Choice>
              <mc:Fallback>
                <p:oleObj name="Equation" r:id="rId5" imgW="416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076700"/>
                        <a:ext cx="67675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6971" y="4967025"/>
            <a:ext cx="718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about Boiler efficiency?  Say 85% efficient implies:</a:t>
            </a:r>
            <a:endParaRPr lang="en-US" sz="2400" dirty="0"/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04598"/>
              </p:ext>
            </p:extLst>
          </p:nvPr>
        </p:nvGraphicFramePr>
        <p:xfrm>
          <a:off x="1250950" y="5670550"/>
          <a:ext cx="676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7" imgW="4165600" imgH="444500" progId="Equation.3">
                  <p:embed/>
                </p:oleObj>
              </mc:Choice>
              <mc:Fallback>
                <p:oleObj name="Equation" r:id="rId7" imgW="4165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5670550"/>
                        <a:ext cx="6767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23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  <a:p>
            <a:r>
              <a:rPr lang="en-US" sz="2400" dirty="0" smtClean="0"/>
              <a:t>4.) </a:t>
            </a:r>
            <a:r>
              <a:rPr lang="en-US" sz="2400" dirty="0" smtClean="0"/>
              <a:t>How much Fuel will be required?</a:t>
            </a:r>
          </a:p>
          <a:p>
            <a:endParaRPr lang="en-US" sz="2400" dirty="0"/>
          </a:p>
          <a:p>
            <a:r>
              <a:rPr lang="en-US" sz="2400" dirty="0" smtClean="0"/>
              <a:t>	Assume Coal (the dominant fuel source) is used with a heating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value of 5,500 kJ/kg coal.</a:t>
            </a:r>
            <a:endParaRPr lang="en-US" sz="2400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773566"/>
              </p:ext>
            </p:extLst>
          </p:nvPr>
        </p:nvGraphicFramePr>
        <p:xfrm>
          <a:off x="530700" y="4566570"/>
          <a:ext cx="82534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3" imgW="5080000" imgH="685800" progId="Equation.3">
                  <p:embed/>
                </p:oleObj>
              </mc:Choice>
              <mc:Fallback>
                <p:oleObj name="Equation" r:id="rId3" imgW="5080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0" y="4566570"/>
                        <a:ext cx="82534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46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676</Words>
  <Application>Microsoft Macintosh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Document</vt:lpstr>
      <vt:lpstr>Equation</vt:lpstr>
      <vt:lpstr>Microsoft Equation</vt:lpstr>
      <vt:lpstr>Fig08_01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Sullivan</dc:creator>
  <cp:lastModifiedBy>John Sullivan</cp:lastModifiedBy>
  <cp:revision>38</cp:revision>
  <dcterms:created xsi:type="dcterms:W3CDTF">2012-09-07T12:03:02Z</dcterms:created>
  <dcterms:modified xsi:type="dcterms:W3CDTF">2013-10-11T14:22:20Z</dcterms:modified>
</cp:coreProperties>
</file>