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1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Microsoft_Equation2.bin" ContentType="application/vnd.openxmlformats-officedocument.oleObject"/>
  <Override PartName="/ppt/embeddings/oleObject1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Microsoft_Equation6.bin" ContentType="application/vnd.openxmlformats-officedocument.oleObject"/>
  <Override PartName="/ppt/embeddings/oleObject15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67" r:id="rId4"/>
    <p:sldId id="269" r:id="rId5"/>
    <p:sldId id="273" r:id="rId6"/>
    <p:sldId id="266" r:id="rId7"/>
    <p:sldId id="274" r:id="rId8"/>
    <p:sldId id="275" r:id="rId9"/>
    <p:sldId id="278" r:id="rId10"/>
    <p:sldId id="279" r:id="rId11"/>
    <p:sldId id="283" r:id="rId12"/>
    <p:sldId id="281" r:id="rId13"/>
    <p:sldId id="280" r:id="rId14"/>
    <p:sldId id="276" r:id="rId15"/>
    <p:sldId id="284" r:id="rId16"/>
    <p:sldId id="285" r:id="rId17"/>
    <p:sldId id="282" r:id="rId18"/>
    <p:sldId id="286" r:id="rId19"/>
    <p:sldId id="277" r:id="rId20"/>
    <p:sldId id="287" r:id="rId21"/>
    <p:sldId id="265" r:id="rId22"/>
    <p:sldId id="288" r:id="rId23"/>
    <p:sldId id="25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64" autoAdjust="0"/>
    <p:restoredTop sz="94660"/>
  </p:normalViewPr>
  <p:slideViewPr>
    <p:cSldViewPr snapToGrid="0" snapToObjects="1">
      <p:cViewPr>
        <p:scale>
          <a:sx n="112" d="100"/>
          <a:sy n="112" d="100"/>
        </p:scale>
        <p:origin x="-65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image" Target="../media/image8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9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2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9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4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0930-F43F-5344-919B-860D1A1C7469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9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30930-F43F-5344-919B-860D1A1C7469}" type="datetimeFigureOut">
              <a:rPr lang="en-US" smtClean="0"/>
              <a:t>10/10/13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38CD-8488-FD4C-9D43-DFA40A1C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2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14.e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15.emf"/><Relationship Id="rId9" Type="http://schemas.openxmlformats.org/officeDocument/2006/relationships/oleObject" Target="../embeddings/Microsoft_Equation5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2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2.emf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18.emf"/><Relationship Id="rId7" Type="http://schemas.openxmlformats.org/officeDocument/2006/relationships/oleObject" Target="../embeddings/Microsoft_Equation8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Microsoft_Equation10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Microsoft_Equation11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emf"/><Relationship Id="rId5" Type="http://schemas.openxmlformats.org/officeDocument/2006/relationships/image" Target="../media/image3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package" Target="../embeddings/Microsoft_Word_Document3.docx"/><Relationship Id="rId7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8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9.emf"/><Relationship Id="rId10" Type="http://schemas.openxmlformats.org/officeDocument/2006/relationships/oleObject" Target="../embeddings/Microsoft_Equation1.bin"/><Relationship Id="rId11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.jpe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08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0"/>
            <a:ext cx="8229600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408738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Fig08_01</a:t>
            </a:r>
          </a:p>
        </p:txBody>
      </p:sp>
      <p:sp>
        <p:nvSpPr>
          <p:cNvPr id="2052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Fig08_01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0731" y="1054641"/>
            <a:ext cx="581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Goal: Want to generate 1000 MW (1x10</a:t>
            </a:r>
            <a:r>
              <a:rPr lang="en-US" baseline="30000" dirty="0" smtClean="0"/>
              <a:t>6</a:t>
            </a:r>
            <a:r>
              <a:rPr lang="en-US" dirty="0" smtClean="0"/>
              <a:t> kJ/s) of Electricity.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4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  <a:p>
            <a:r>
              <a:rPr lang="en-US" sz="2400" dirty="0" smtClean="0"/>
              <a:t>2.) Determine the mass flow rate for 1000 MW generation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734246"/>
              </p:ext>
            </p:extLst>
          </p:nvPr>
        </p:nvGraphicFramePr>
        <p:xfrm>
          <a:off x="148545" y="2944088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3" imgW="5537200" imgH="444500" progId="Equation.3">
                  <p:embed/>
                </p:oleObj>
              </mc:Choice>
              <mc:Fallback>
                <p:oleObj name="Equation" r:id="rId3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2944088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402643"/>
              </p:ext>
            </p:extLst>
          </p:nvPr>
        </p:nvGraphicFramePr>
        <p:xfrm>
          <a:off x="1263650" y="3827463"/>
          <a:ext cx="67659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5" imgW="4165600" imgH="431800" progId="Equation.3">
                  <p:embed/>
                </p:oleObj>
              </mc:Choice>
              <mc:Fallback>
                <p:oleObj name="Equation" r:id="rId5" imgW="416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827463"/>
                        <a:ext cx="676592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07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19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  <a:p>
            <a:r>
              <a:rPr lang="en-US" sz="2400" dirty="0" smtClean="0"/>
              <a:t>2.) Determine the mass flow rate for 1000 MW generation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58157"/>
              </p:ext>
            </p:extLst>
          </p:nvPr>
        </p:nvGraphicFramePr>
        <p:xfrm>
          <a:off x="148545" y="2944088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3" imgW="5537200" imgH="444500" progId="Equation.3">
                  <p:embed/>
                </p:oleObj>
              </mc:Choice>
              <mc:Fallback>
                <p:oleObj name="Equation" r:id="rId3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2944088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176621"/>
              </p:ext>
            </p:extLst>
          </p:nvPr>
        </p:nvGraphicFramePr>
        <p:xfrm>
          <a:off x="1263650" y="3827463"/>
          <a:ext cx="67659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5" imgW="4165600" imgH="431800" progId="Equation.3">
                  <p:embed/>
                </p:oleObj>
              </mc:Choice>
              <mc:Fallback>
                <p:oleObj name="Equation" r:id="rId5" imgW="416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827463"/>
                        <a:ext cx="676592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81524"/>
              </p:ext>
            </p:extLst>
          </p:nvPr>
        </p:nvGraphicFramePr>
        <p:xfrm>
          <a:off x="2749550" y="4679950"/>
          <a:ext cx="37941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7" imgW="2336800" imgH="431800" progId="Equation.3">
                  <p:embed/>
                </p:oleObj>
              </mc:Choice>
              <mc:Fallback>
                <p:oleObj name="Equation" r:id="rId7" imgW="233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679950"/>
                        <a:ext cx="379412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20818"/>
              </p:ext>
            </p:extLst>
          </p:nvPr>
        </p:nvGraphicFramePr>
        <p:xfrm>
          <a:off x="2731203" y="5436065"/>
          <a:ext cx="4535487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9" imgW="2794000" imgH="774700" progId="Equation.3">
                  <p:embed/>
                </p:oleObj>
              </mc:Choice>
              <mc:Fallback>
                <p:oleObj name="Equation" r:id="rId9" imgW="27940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203" y="5436065"/>
                        <a:ext cx="4535487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56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  <a:p>
            <a:r>
              <a:rPr lang="en-US" sz="2400" dirty="0" smtClean="0"/>
              <a:t>2.) Determine the mass flow rate for 1000 MW generation</a:t>
            </a:r>
          </a:p>
          <a:p>
            <a:r>
              <a:rPr lang="en-US" sz="2400" dirty="0" smtClean="0"/>
              <a:t>3.) Determine Boiler fuel requirements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91403"/>
              </p:ext>
            </p:extLst>
          </p:nvPr>
        </p:nvGraphicFramePr>
        <p:xfrm>
          <a:off x="148545" y="3136868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3" imgW="5537200" imgH="444500" progId="Equation.3">
                  <p:embed/>
                </p:oleObj>
              </mc:Choice>
              <mc:Fallback>
                <p:oleObj name="Equation" r:id="rId3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3136868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18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  <a:p>
            <a:r>
              <a:rPr lang="en-US" sz="2400" dirty="0" smtClean="0"/>
              <a:t>2.) Determine the mass flow rate for 1000 MW generation</a:t>
            </a:r>
          </a:p>
          <a:p>
            <a:r>
              <a:rPr lang="en-US" sz="2400" dirty="0" smtClean="0"/>
              <a:t>3.) Determine Boiler fuel requirements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08432"/>
              </p:ext>
            </p:extLst>
          </p:nvPr>
        </p:nvGraphicFramePr>
        <p:xfrm>
          <a:off x="148545" y="3136868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3" imgW="5537200" imgH="444500" progId="Equation.3">
                  <p:embed/>
                </p:oleObj>
              </mc:Choice>
              <mc:Fallback>
                <p:oleObj name="Equation" r:id="rId3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3136868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870843"/>
              </p:ext>
            </p:extLst>
          </p:nvPr>
        </p:nvGraphicFramePr>
        <p:xfrm>
          <a:off x="1250950" y="4076700"/>
          <a:ext cx="67675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5" imgW="4165600" imgH="431800" progId="Equation.3">
                  <p:embed/>
                </p:oleObj>
              </mc:Choice>
              <mc:Fallback>
                <p:oleObj name="Equation" r:id="rId5" imgW="416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4076700"/>
                        <a:ext cx="67675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00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  <a:p>
            <a:r>
              <a:rPr lang="en-US" sz="2400" dirty="0" smtClean="0"/>
              <a:t>2.) Determine the mass flow rate for 1000 MW generation</a:t>
            </a:r>
          </a:p>
          <a:p>
            <a:r>
              <a:rPr lang="en-US" sz="2400" dirty="0" smtClean="0"/>
              <a:t>3.) Determine Boiler fuel requirements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56615"/>
              </p:ext>
            </p:extLst>
          </p:nvPr>
        </p:nvGraphicFramePr>
        <p:xfrm>
          <a:off x="148545" y="3136868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3" imgW="5537200" imgH="444500" progId="Equation.3">
                  <p:embed/>
                </p:oleObj>
              </mc:Choice>
              <mc:Fallback>
                <p:oleObj name="Equation" r:id="rId3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3136868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339417"/>
              </p:ext>
            </p:extLst>
          </p:nvPr>
        </p:nvGraphicFramePr>
        <p:xfrm>
          <a:off x="1250950" y="4076700"/>
          <a:ext cx="67675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5" imgW="4165600" imgH="431800" progId="Equation.3">
                  <p:embed/>
                </p:oleObj>
              </mc:Choice>
              <mc:Fallback>
                <p:oleObj name="Equation" r:id="rId5" imgW="416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4076700"/>
                        <a:ext cx="67675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6971" y="4967025"/>
            <a:ext cx="7180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about Boiler efficiency?  Say 85% efficient implies:</a:t>
            </a:r>
            <a:endParaRPr lang="en-US" sz="2400" dirty="0"/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04598"/>
              </p:ext>
            </p:extLst>
          </p:nvPr>
        </p:nvGraphicFramePr>
        <p:xfrm>
          <a:off x="1250950" y="5670550"/>
          <a:ext cx="67675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7" imgW="4165600" imgH="444500" progId="Equation.3">
                  <p:embed/>
                </p:oleObj>
              </mc:Choice>
              <mc:Fallback>
                <p:oleObj name="Equation" r:id="rId7" imgW="4165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5670550"/>
                        <a:ext cx="67675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23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  <a:p>
            <a:r>
              <a:rPr lang="en-US" sz="2400" dirty="0" smtClean="0"/>
              <a:t>2.) Determine the mass flow rate for 1000 MW generation</a:t>
            </a:r>
          </a:p>
          <a:p>
            <a:r>
              <a:rPr lang="en-US" sz="2400" dirty="0" smtClean="0"/>
              <a:t>3.) Determine Boiler fuel requirements</a:t>
            </a:r>
          </a:p>
          <a:p>
            <a:r>
              <a:rPr lang="en-US" sz="2400" dirty="0" smtClean="0"/>
              <a:t>4.) Determine chemical balance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1109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  <a:p>
            <a:r>
              <a:rPr lang="en-US" sz="2400" dirty="0" smtClean="0"/>
              <a:t>2.) Determine the mass flow rate for 1000 MW generation</a:t>
            </a:r>
          </a:p>
          <a:p>
            <a:r>
              <a:rPr lang="en-US" sz="2400" dirty="0" smtClean="0"/>
              <a:t>3.) Determine Boiler fuel requirements</a:t>
            </a:r>
          </a:p>
          <a:p>
            <a:r>
              <a:rPr lang="en-US" sz="2400" dirty="0" smtClean="0"/>
              <a:t>4.) Determine chemical balance</a:t>
            </a:r>
          </a:p>
          <a:p>
            <a:endParaRPr lang="en-US" sz="2400" dirty="0"/>
          </a:p>
          <a:p>
            <a:r>
              <a:rPr lang="en-US" sz="2400" dirty="0" smtClean="0"/>
              <a:t>	Assume Coal (the dominant fuel source) is used with a heating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value of 5,500 kJ/kg coal.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428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546436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Document" r:id="rId3" imgW="6134100" imgH="2565400" progId="Word.Document.12">
                  <p:embed/>
                </p:oleObj>
              </mc:Choice>
              <mc:Fallback>
                <p:oleObj name="Document" r:id="rId3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8101" y="97632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ideal conditions initially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0777" y="140323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up state 2 properties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5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  <a:p>
            <a:r>
              <a:rPr lang="en-US" sz="2400" dirty="0" smtClean="0"/>
              <a:t>2.) Determine the mass flow rate for 1000 MW generation</a:t>
            </a:r>
          </a:p>
          <a:p>
            <a:r>
              <a:rPr lang="en-US" sz="2400" dirty="0" smtClean="0"/>
              <a:t>3.) Determine Boiler fuel requirements</a:t>
            </a:r>
          </a:p>
          <a:p>
            <a:r>
              <a:rPr lang="en-US" sz="2400" dirty="0" smtClean="0"/>
              <a:t>4.) Determine chemical balance</a:t>
            </a:r>
          </a:p>
          <a:p>
            <a:endParaRPr lang="en-US" sz="2400" dirty="0"/>
          </a:p>
          <a:p>
            <a:r>
              <a:rPr lang="en-US" sz="2400" dirty="0" smtClean="0"/>
              <a:t>	Assume Coal (the dominant fuel source) is used with a heating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value of 5,500 kJ/kg coal.</a:t>
            </a:r>
            <a:endParaRPr lang="en-US" sz="2400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773566"/>
              </p:ext>
            </p:extLst>
          </p:nvPr>
        </p:nvGraphicFramePr>
        <p:xfrm>
          <a:off x="530700" y="4566570"/>
          <a:ext cx="82534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3" imgW="5080000" imgH="685800" progId="Equation.3">
                  <p:embed/>
                </p:oleObj>
              </mc:Choice>
              <mc:Fallback>
                <p:oleObj name="Equation" r:id="rId3" imgW="5080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0" y="4566570"/>
                        <a:ext cx="82534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46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10 at 11.32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3" y="703452"/>
            <a:ext cx="2953786" cy="2069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4421" y="1043301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coal train car has a carry capacity of</a:t>
            </a:r>
          </a:p>
          <a:p>
            <a:r>
              <a:rPr lang="en-US" dirty="0" smtClean="0"/>
              <a:t>Approximately 100,000 kg/car</a:t>
            </a:r>
            <a:endParaRPr 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999822"/>
              </p:ext>
            </p:extLst>
          </p:nvPr>
        </p:nvGraphicFramePr>
        <p:xfrm>
          <a:off x="1273175" y="2767013"/>
          <a:ext cx="6767513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4" imgW="4165600" imgH="774700" progId="Equation.3">
                  <p:embed/>
                </p:oleObj>
              </mc:Choice>
              <mc:Fallback>
                <p:oleObj name="Equation" r:id="rId4" imgW="41656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2767013"/>
                        <a:ext cx="6767513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92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10 at 11.32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3" y="703452"/>
            <a:ext cx="2953786" cy="2069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4421" y="1043301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coal train car has a carry capacity of</a:t>
            </a:r>
          </a:p>
          <a:p>
            <a:r>
              <a:rPr lang="en-US" dirty="0" smtClean="0"/>
              <a:t>Approximately 100,000 kg/car</a:t>
            </a:r>
            <a:endParaRPr 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007307"/>
              </p:ext>
            </p:extLst>
          </p:nvPr>
        </p:nvGraphicFramePr>
        <p:xfrm>
          <a:off x="1273175" y="2767013"/>
          <a:ext cx="6767513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4" imgW="4165600" imgH="774700" progId="Equation.3">
                  <p:embed/>
                </p:oleObj>
              </mc:Choice>
              <mc:Fallback>
                <p:oleObj name="Equation" r:id="rId4" imgW="41656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2767013"/>
                        <a:ext cx="6767513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8511" y="4626811"/>
            <a:ext cx="7551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1999 the average train could pull 70 coal cars.  Consequently, about 10 train </a:t>
            </a:r>
          </a:p>
          <a:p>
            <a:r>
              <a:rPr lang="en-US" dirty="0" smtClean="0"/>
              <a:t>deliveries per day are required to run the </a:t>
            </a:r>
            <a:r>
              <a:rPr lang="en-US" smtClean="0"/>
              <a:t>power plant!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9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83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099677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3" imgW="6134100" imgH="2565400" progId="Word.Document.12">
                  <p:embed/>
                </p:oleObj>
              </mc:Choice>
              <mc:Fallback>
                <p:oleObj name="Document" r:id="rId3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8101" y="97632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ideal conditions initially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0777" y="140323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up state properties </a:t>
            </a:r>
            <a:endParaRPr lang="en-US" dirty="0"/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139167"/>
              </p:ext>
            </p:extLst>
          </p:nvPr>
        </p:nvGraphicFramePr>
        <p:xfrm>
          <a:off x="4463044" y="2625074"/>
          <a:ext cx="4215576" cy="97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6" imgW="1765300" imgH="406400" progId="Equation.3">
                  <p:embed/>
                </p:oleObj>
              </mc:Choice>
              <mc:Fallback>
                <p:oleObj name="Equation" r:id="rId6" imgW="17653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044" y="2625074"/>
                        <a:ext cx="4215576" cy="971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28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2021" y="976322"/>
            <a:ext cx="4262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address actual conditions?</a:t>
            </a:r>
          </a:p>
          <a:p>
            <a:pPr marL="342900" indent="-342900">
              <a:buAutoNum type="alphaUcParenR"/>
            </a:pPr>
            <a:r>
              <a:rPr lang="en-US" dirty="0" smtClean="0"/>
              <a:t>Measure/observe any two independent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tate properties and look up the rest.</a:t>
            </a:r>
            <a:endParaRPr lang="en-US" dirty="0"/>
          </a:p>
          <a:p>
            <a:pPr marL="3175" lvl="1"/>
            <a:r>
              <a:rPr lang="en-US" dirty="0" smtClean="0"/>
              <a:t>B) Use reasonable efficiency estimates</a:t>
            </a:r>
          </a:p>
          <a:p>
            <a:pPr marL="3175" lvl="1"/>
            <a:r>
              <a:rPr lang="en-US" dirty="0"/>
              <a:t>	</a:t>
            </a:r>
            <a:r>
              <a:rPr lang="en-US" dirty="0" smtClean="0"/>
              <a:t>for each device</a:t>
            </a: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877724"/>
              </p:ext>
            </p:extLst>
          </p:nvPr>
        </p:nvGraphicFramePr>
        <p:xfrm>
          <a:off x="4552738" y="2581275"/>
          <a:ext cx="44894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4" imgW="1879600" imgH="444500" progId="Equation.3">
                  <p:embed/>
                </p:oleObj>
              </mc:Choice>
              <mc:Fallback>
                <p:oleObj name="Equation" r:id="rId4" imgW="1879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738" y="2581275"/>
                        <a:ext cx="44894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618203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Document" r:id="rId6" imgW="6134100" imgH="2565400" progId="Word.Document.12">
                  <p:embed/>
                </p:oleObj>
              </mc:Choice>
              <mc:Fallback>
                <p:oleObj name="Document" r:id="rId6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34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4549" y="302128"/>
            <a:ext cx="4247975" cy="3473395"/>
            <a:chOff x="464549" y="302128"/>
            <a:chExt cx="4247975" cy="3473395"/>
          </a:xfrm>
        </p:grpSpPr>
        <p:pic>
          <p:nvPicPr>
            <p:cNvPr id="4" name="Picture 3" descr="Fig04_16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549" y="302128"/>
              <a:ext cx="4247975" cy="34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493696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41305" y="105721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93696" y="2482124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1305" y="2567386"/>
              <a:ext cx="466029" cy="487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91911" y="1123993"/>
              <a:ext cx="0" cy="6933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482945" y="1037635"/>
              <a:ext cx="364957" cy="66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/>
            <p:cNvSpPr/>
            <p:nvPr/>
          </p:nvSpPr>
          <p:spPr>
            <a:xfrm rot="15047855">
              <a:off x="3642368" y="1570745"/>
              <a:ext cx="129932" cy="224354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08675" y="1057214"/>
              <a:ext cx="191034" cy="1037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60890" y="302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Consider a system similar to what the components that we’ve just analyzed in class. 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23450"/>
              </p:ext>
            </p:extLst>
          </p:nvPr>
        </p:nvGraphicFramePr>
        <p:xfrm>
          <a:off x="2240325" y="3901751"/>
          <a:ext cx="6692565" cy="27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Document" r:id="rId4" imgW="6134100" imgH="2565400" progId="Word.Document.12">
                  <p:embed/>
                </p:oleObj>
              </mc:Choice>
              <mc:Fallback>
                <p:oleObj name="Document" r:id="rId4" imgW="61341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0325" y="3901751"/>
                        <a:ext cx="6692565" cy="27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246020"/>
              </p:ext>
            </p:extLst>
          </p:nvPr>
        </p:nvGraphicFramePr>
        <p:xfrm>
          <a:off x="4552738" y="2581275"/>
          <a:ext cx="44894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6" imgW="1879600" imgH="444500" progId="Equation.3">
                  <p:embed/>
                </p:oleObj>
              </mc:Choice>
              <mc:Fallback>
                <p:oleObj name="Equation" r:id="rId6" imgW="1879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738" y="2581275"/>
                        <a:ext cx="448945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3316"/>
              </p:ext>
            </p:extLst>
          </p:nvPr>
        </p:nvGraphicFramePr>
        <p:xfrm>
          <a:off x="464549" y="4563601"/>
          <a:ext cx="14557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8" imgW="609600" imgH="203200" progId="Equation.3">
                  <p:embed/>
                </p:oleObj>
              </mc:Choice>
              <mc:Fallback>
                <p:oleObj name="Equation" r:id="rId8" imgW="609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49" y="4563601"/>
                        <a:ext cx="14557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359622"/>
              </p:ext>
            </p:extLst>
          </p:nvPr>
        </p:nvGraphicFramePr>
        <p:xfrm>
          <a:off x="503987" y="5200188"/>
          <a:ext cx="14557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10" imgW="609600" imgH="203200" progId="Equation.3">
                  <p:embed/>
                </p:oleObj>
              </mc:Choice>
              <mc:Fallback>
                <p:oleObj name="Equation" r:id="rId10" imgW="609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87" y="5200188"/>
                        <a:ext cx="14557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42021" y="976322"/>
            <a:ext cx="4262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address actual conditions?</a:t>
            </a:r>
          </a:p>
          <a:p>
            <a:pPr marL="342900" indent="-342900">
              <a:buAutoNum type="alphaUcParenR"/>
            </a:pPr>
            <a:r>
              <a:rPr lang="en-US" dirty="0" smtClean="0"/>
              <a:t>Measure/observe any two independent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tate properties and look up the rest.</a:t>
            </a:r>
            <a:endParaRPr lang="en-US" dirty="0"/>
          </a:p>
          <a:p>
            <a:pPr marL="3175" lvl="1"/>
            <a:r>
              <a:rPr lang="en-US" dirty="0" smtClean="0"/>
              <a:t>B) Use reasonable efficiency estimates</a:t>
            </a:r>
          </a:p>
          <a:p>
            <a:pPr marL="3175" lvl="1"/>
            <a:r>
              <a:rPr lang="en-US" dirty="0"/>
              <a:t>	</a:t>
            </a:r>
            <a:r>
              <a:rPr lang="en-US" dirty="0" smtClean="0"/>
              <a:t>for each device</a:t>
            </a:r>
          </a:p>
        </p:txBody>
      </p:sp>
    </p:spTree>
    <p:extLst>
      <p:ext uri="{BB962C8B-B14F-4D97-AF65-F5344CB8AC3E}">
        <p14:creationId xmlns:p14="http://schemas.microsoft.com/office/powerpoint/2010/main" val="139728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039" y="487637"/>
            <a:ext cx="2018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Performance ?</a:t>
            </a:r>
            <a:endParaRPr lang="en-US" sz="2400" dirty="0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12988"/>
              </p:ext>
            </p:extLst>
          </p:nvPr>
        </p:nvGraphicFramePr>
        <p:xfrm>
          <a:off x="148545" y="1080762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3" imgW="5537200" imgH="444500" progId="Equation.3">
                  <p:embed/>
                </p:oleObj>
              </mc:Choice>
              <mc:Fallback>
                <p:oleObj name="Equation" r:id="rId3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1080762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33489"/>
              </p:ext>
            </p:extLst>
          </p:nvPr>
        </p:nvGraphicFramePr>
        <p:xfrm>
          <a:off x="148545" y="2106359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5" imgW="5537200" imgH="444500" progId="Equation.3">
                  <p:embed/>
                </p:oleObj>
              </mc:Choice>
              <mc:Fallback>
                <p:oleObj name="Equation" r:id="rId5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2106359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575548"/>
              </p:ext>
            </p:extLst>
          </p:nvPr>
        </p:nvGraphicFramePr>
        <p:xfrm>
          <a:off x="2005013" y="3084513"/>
          <a:ext cx="52816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7" imgW="3251200" imgH="431800" progId="Equation.3">
                  <p:embed/>
                </p:oleObj>
              </mc:Choice>
              <mc:Fallback>
                <p:oleObj name="Equation" r:id="rId7" imgW="325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3084513"/>
                        <a:ext cx="52816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92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08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0"/>
            <a:ext cx="8229600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6408738"/>
            <a:ext cx="822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272727"/>
                </a:solidFill>
              </a:rPr>
              <a:t>Fig08_01</a:t>
            </a:r>
          </a:p>
        </p:txBody>
      </p:sp>
      <p:sp>
        <p:nvSpPr>
          <p:cNvPr id="2052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Fig08_01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0731" y="1054641"/>
            <a:ext cx="581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Goal: Want to generate 1000 MW (1x10</a:t>
            </a:r>
            <a:r>
              <a:rPr lang="en-US" baseline="30000" dirty="0" smtClean="0"/>
              <a:t>6</a:t>
            </a:r>
            <a:r>
              <a:rPr lang="en-US" dirty="0" smtClean="0"/>
              <a:t> kJ/s) of Electricity.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6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75666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382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71" y="725774"/>
            <a:ext cx="85349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much fuel is required to run a 1000 MW power plant?</a:t>
            </a:r>
          </a:p>
          <a:p>
            <a:r>
              <a:rPr lang="en-US" sz="2400" dirty="0" smtClean="0"/>
              <a:t>What are the C02 and other emissions?</a:t>
            </a:r>
          </a:p>
          <a:p>
            <a:endParaRPr lang="en-US" sz="2400" dirty="0"/>
          </a:p>
          <a:p>
            <a:r>
              <a:rPr lang="en-US" sz="2400" dirty="0" smtClean="0"/>
              <a:t>1.) Given state variables, determine Ideal and Actual performances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039" y="2459366"/>
            <a:ext cx="2018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Performance ?</a:t>
            </a:r>
            <a:endParaRPr lang="en-US" sz="2400" dirty="0"/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255915"/>
              </p:ext>
            </p:extLst>
          </p:nvPr>
        </p:nvGraphicFramePr>
        <p:xfrm>
          <a:off x="148545" y="3052491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3" imgW="5537200" imgH="444500" progId="Equation.3">
                  <p:embed/>
                </p:oleObj>
              </mc:Choice>
              <mc:Fallback>
                <p:oleObj name="Equation" r:id="rId3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3052491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357407"/>
              </p:ext>
            </p:extLst>
          </p:nvPr>
        </p:nvGraphicFramePr>
        <p:xfrm>
          <a:off x="148545" y="4078088"/>
          <a:ext cx="8995455" cy="72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5" imgW="5537200" imgH="444500" progId="Equation.3">
                  <p:embed/>
                </p:oleObj>
              </mc:Choice>
              <mc:Fallback>
                <p:oleObj name="Equation" r:id="rId5" imgW="553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5" y="4078088"/>
                        <a:ext cx="8995455" cy="72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901385"/>
              </p:ext>
            </p:extLst>
          </p:nvPr>
        </p:nvGraphicFramePr>
        <p:xfrm>
          <a:off x="2005013" y="5056242"/>
          <a:ext cx="52816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quation" r:id="rId7" imgW="3251200" imgH="431800" progId="Equation.3">
                  <p:embed/>
                </p:oleObj>
              </mc:Choice>
              <mc:Fallback>
                <p:oleObj name="Equation" r:id="rId7" imgW="325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5056242"/>
                        <a:ext cx="52816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46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725</Words>
  <Application>Microsoft Macintosh PowerPoint</Application>
  <PresentationFormat>On-screen Show (4:3)</PresentationFormat>
  <Paragraphs>110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Document</vt:lpstr>
      <vt:lpstr>Equation</vt:lpstr>
      <vt:lpstr>Microsoft Equation</vt:lpstr>
      <vt:lpstr>Fig08_01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Fig08_01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Sullivan</dc:creator>
  <cp:lastModifiedBy>John Sullivan</cp:lastModifiedBy>
  <cp:revision>28</cp:revision>
  <dcterms:created xsi:type="dcterms:W3CDTF">2012-09-07T12:03:02Z</dcterms:created>
  <dcterms:modified xsi:type="dcterms:W3CDTF">2013-10-10T15:40:07Z</dcterms:modified>
</cp:coreProperties>
</file>