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67" r:id="rId4"/>
    <p:sldId id="269" r:id="rId5"/>
    <p:sldId id="268" r:id="rId6"/>
    <p:sldId id="256" r:id="rId7"/>
    <p:sldId id="270" r:id="rId8"/>
    <p:sldId id="265" r:id="rId9"/>
    <p:sldId id="263" r:id="rId10"/>
    <p:sldId id="271" r:id="rId11"/>
    <p:sldId id="264" r:id="rId12"/>
    <p:sldId id="272" r:id="rId13"/>
    <p:sldId id="273" r:id="rId14"/>
    <p:sldId id="266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64" autoAdjust="0"/>
    <p:restoredTop sz="94660"/>
  </p:normalViewPr>
  <p:slideViewPr>
    <p:cSldViewPr snapToGrid="0" snapToObjects="1">
      <p:cViewPr>
        <p:scale>
          <a:sx n="112" d="100"/>
          <a:sy n="112" d="100"/>
        </p:scale>
        <p:origin x="-64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9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9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4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9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0930-F43F-5344-919B-860D1A1C7469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package" Target="../embeddings/Microsoft_Word_Document6.docx"/><Relationship Id="rId7" Type="http://schemas.openxmlformats.org/officeDocument/2006/relationships/image" Target="../media/image1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package" Target="../embeddings/Microsoft_Word_Document7.docx"/><Relationship Id="rId7" Type="http://schemas.openxmlformats.org/officeDocument/2006/relationships/image" Target="../media/image17.emf"/><Relationship Id="rId8" Type="http://schemas.openxmlformats.org/officeDocument/2006/relationships/oleObject" Target="../embeddings/Microsoft_Equation12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7.bin"/><Relationship Id="rId12" Type="http://schemas.openxmlformats.org/officeDocument/2006/relationships/image" Target="../media/image23.emf"/><Relationship Id="rId13" Type="http://schemas.openxmlformats.org/officeDocument/2006/relationships/oleObject" Target="../embeddings/Microsoft_Equation18.bin"/><Relationship Id="rId14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19.emf"/><Relationship Id="rId5" Type="http://schemas.openxmlformats.org/officeDocument/2006/relationships/oleObject" Target="../embeddings/Microsoft_Equation14.bin"/><Relationship Id="rId6" Type="http://schemas.openxmlformats.org/officeDocument/2006/relationships/image" Target="../media/image20.emf"/><Relationship Id="rId7" Type="http://schemas.openxmlformats.org/officeDocument/2006/relationships/oleObject" Target="../embeddings/Microsoft_Equation15.bin"/><Relationship Id="rId8" Type="http://schemas.openxmlformats.org/officeDocument/2006/relationships/image" Target="../media/image21.emf"/><Relationship Id="rId9" Type="http://schemas.openxmlformats.org/officeDocument/2006/relationships/oleObject" Target="../embeddings/Microsoft_Equation16.bin"/><Relationship Id="rId10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20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Equation21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emf"/><Relationship Id="rId5" Type="http://schemas.openxmlformats.org/officeDocument/2006/relationships/image" Target="../media/image3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6.emf"/><Relationship Id="rId6" Type="http://schemas.openxmlformats.org/officeDocument/2006/relationships/package" Target="../embeddings/Microsoft_Word_Document3.docx"/><Relationship Id="rId7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6.emf"/><Relationship Id="rId6" Type="http://schemas.openxmlformats.org/officeDocument/2006/relationships/package" Target="../embeddings/Microsoft_Word_Document4.docx"/><Relationship Id="rId7" Type="http://schemas.openxmlformats.org/officeDocument/2006/relationships/image" Target="../media/image7.emf"/><Relationship Id="rId8" Type="http://schemas.openxmlformats.org/officeDocument/2006/relationships/oleObject" Target="../embeddings/Microsoft_Equation3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9.bin"/><Relationship Id="rId12" Type="http://schemas.openxmlformats.org/officeDocument/2006/relationships/image" Target="../media/image14.emf"/><Relationship Id="rId13" Type="http://schemas.openxmlformats.org/officeDocument/2006/relationships/oleObject" Target="../embeddings/Microsoft_Equation10.bin"/><Relationship Id="rId14" Type="http://schemas.openxmlformats.org/officeDocument/2006/relationships/image" Target="../media/image15.emf"/><Relationship Id="rId15" Type="http://schemas.openxmlformats.org/officeDocument/2006/relationships/oleObject" Target="../embeddings/Microsoft_Equation11.bin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11.emf"/><Relationship Id="rId7" Type="http://schemas.openxmlformats.org/officeDocument/2006/relationships/oleObject" Target="../embeddings/Microsoft_Equation7.bin"/><Relationship Id="rId8" Type="http://schemas.openxmlformats.org/officeDocument/2006/relationships/image" Target="../media/image12.emf"/><Relationship Id="rId9" Type="http://schemas.openxmlformats.org/officeDocument/2006/relationships/oleObject" Target="../embeddings/Microsoft_Equation8.bin"/><Relationship Id="rId10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7.emf"/><Relationship Id="rId5" Type="http://schemas.openxmlformats.org/officeDocument/2006/relationships/image" Target="../media/image3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08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"/>
            <a:ext cx="822960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408738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Fig08_01</a:t>
            </a:r>
          </a:p>
        </p:txBody>
      </p:sp>
      <p:sp>
        <p:nvSpPr>
          <p:cNvPr id="205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Fig08_01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0731" y="1054641"/>
            <a:ext cx="581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Goal: Want to generate 1000 MW (1x10</a:t>
            </a:r>
            <a:r>
              <a:rPr lang="en-US" baseline="30000" dirty="0" smtClean="0"/>
              <a:t>6</a:t>
            </a:r>
            <a:r>
              <a:rPr lang="en-US" dirty="0" smtClean="0"/>
              <a:t> kJ/s) of Electricity.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167750"/>
              </p:ext>
            </p:extLst>
          </p:nvPr>
        </p:nvGraphicFramePr>
        <p:xfrm>
          <a:off x="4463044" y="2625074"/>
          <a:ext cx="4215576" cy="97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4" imgW="1765300" imgH="406400" progId="Equation.3">
                  <p:embed/>
                </p:oleObj>
              </mc:Choice>
              <mc:Fallback>
                <p:oleObj name="Equation" r:id="rId4" imgW="1765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044" y="2625074"/>
                        <a:ext cx="4215576" cy="971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968624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cument" r:id="rId6" imgW="6134100" imgH="2565400" progId="Word.Document.12">
                  <p:embed/>
                </p:oleObj>
              </mc:Choice>
              <mc:Fallback>
                <p:oleObj name="Document" r:id="rId6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81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44499"/>
              </p:ext>
            </p:extLst>
          </p:nvPr>
        </p:nvGraphicFramePr>
        <p:xfrm>
          <a:off x="4463044" y="2625074"/>
          <a:ext cx="4215576" cy="97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1765300" imgH="406400" progId="Equation.3">
                  <p:embed/>
                </p:oleObj>
              </mc:Choice>
              <mc:Fallback>
                <p:oleObj name="Equation" r:id="rId4" imgW="1765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044" y="2625074"/>
                        <a:ext cx="4215576" cy="971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32522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6" imgW="6134100" imgH="2565400" progId="Word.Document.12">
                  <p:embed/>
                </p:oleObj>
              </mc:Choice>
              <mc:Fallback>
                <p:oleObj name="Document" r:id="rId6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623622"/>
              </p:ext>
            </p:extLst>
          </p:nvPr>
        </p:nvGraphicFramePr>
        <p:xfrm>
          <a:off x="464549" y="4563601"/>
          <a:ext cx="14557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8" imgW="609600" imgH="203200" progId="Equation.3">
                  <p:embed/>
                </p:oleObj>
              </mc:Choice>
              <mc:Fallback>
                <p:oleObj name="Equation" r:id="rId8" imgW="609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9" y="4563601"/>
                        <a:ext cx="14557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11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545043"/>
              </p:ext>
            </p:extLst>
          </p:nvPr>
        </p:nvGraphicFramePr>
        <p:xfrm>
          <a:off x="563079" y="478501"/>
          <a:ext cx="33972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3" imgW="1422400" imgH="444500" progId="Equation.3">
                  <p:embed/>
                </p:oleObj>
              </mc:Choice>
              <mc:Fallback>
                <p:oleObj name="Equation" r:id="rId3" imgW="1422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79" y="478501"/>
                        <a:ext cx="33972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2246"/>
              </p:ext>
            </p:extLst>
          </p:nvPr>
        </p:nvGraphicFramePr>
        <p:xfrm>
          <a:off x="446332" y="3429000"/>
          <a:ext cx="63706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5" imgW="2667000" imgH="431800" progId="Equation.3">
                  <p:embed/>
                </p:oleObj>
              </mc:Choice>
              <mc:Fallback>
                <p:oleObj name="Equation" r:id="rId5" imgW="266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32" y="3429000"/>
                        <a:ext cx="6370638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032464"/>
              </p:ext>
            </p:extLst>
          </p:nvPr>
        </p:nvGraphicFramePr>
        <p:xfrm>
          <a:off x="3960329" y="335854"/>
          <a:ext cx="4548738" cy="83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7" imgW="2222500" imgH="406400" progId="Equation.3">
                  <p:embed/>
                </p:oleObj>
              </mc:Choice>
              <mc:Fallback>
                <p:oleObj name="Equation" r:id="rId7" imgW="2222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329" y="335854"/>
                        <a:ext cx="4548738" cy="832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992383"/>
              </p:ext>
            </p:extLst>
          </p:nvPr>
        </p:nvGraphicFramePr>
        <p:xfrm>
          <a:off x="355612" y="1601267"/>
          <a:ext cx="8603133" cy="88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9" imgW="4584700" imgH="469900" progId="Equation.3">
                  <p:embed/>
                </p:oleObj>
              </mc:Choice>
              <mc:Fallback>
                <p:oleObj name="Equation" r:id="rId9" imgW="4584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12" y="1601267"/>
                        <a:ext cx="8603133" cy="883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910113"/>
              </p:ext>
            </p:extLst>
          </p:nvPr>
        </p:nvGraphicFramePr>
        <p:xfrm>
          <a:off x="355612" y="2545237"/>
          <a:ext cx="38862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11" imgW="2070100" imgH="444500" progId="Equation.3">
                  <p:embed/>
                </p:oleObj>
              </mc:Choice>
              <mc:Fallback>
                <p:oleObj name="Equation" r:id="rId11" imgW="2070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12" y="2545237"/>
                        <a:ext cx="38862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078811"/>
              </p:ext>
            </p:extLst>
          </p:nvPr>
        </p:nvGraphicFramePr>
        <p:xfrm>
          <a:off x="415106" y="4506539"/>
          <a:ext cx="524668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13" imgW="2197100" imgH="254000" progId="Equation.3">
                  <p:embed/>
                </p:oleObj>
              </mc:Choice>
              <mc:Fallback>
                <p:oleObj name="Equation" r:id="rId13" imgW="2197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06" y="4506539"/>
                        <a:ext cx="5246687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96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23450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4" imgW="6134100" imgH="2565400" progId="Word.Document.12">
                  <p:embed/>
                </p:oleObj>
              </mc:Choice>
              <mc:Fallback>
                <p:oleObj name="Document" r:id="rId4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28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039" y="487637"/>
            <a:ext cx="201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?</a:t>
            </a:r>
            <a:endParaRPr lang="en-US" sz="2400" dirty="0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12988"/>
              </p:ext>
            </p:extLst>
          </p:nvPr>
        </p:nvGraphicFramePr>
        <p:xfrm>
          <a:off x="148545" y="1080762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1080762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33489"/>
              </p:ext>
            </p:extLst>
          </p:nvPr>
        </p:nvGraphicFramePr>
        <p:xfrm>
          <a:off x="148545" y="2106359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5" imgW="5537200" imgH="444500" progId="Equation.3">
                  <p:embed/>
                </p:oleObj>
              </mc:Choice>
              <mc:Fallback>
                <p:oleObj name="Equation" r:id="rId5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2106359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575548"/>
              </p:ext>
            </p:extLst>
          </p:nvPr>
        </p:nvGraphicFramePr>
        <p:xfrm>
          <a:off x="2005013" y="3084513"/>
          <a:ext cx="52816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7" imgW="3251200" imgH="431800" progId="Equation.3">
                  <p:embed/>
                </p:oleObj>
              </mc:Choice>
              <mc:Fallback>
                <p:oleObj name="Equation" r:id="rId7" imgW="325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3084513"/>
                        <a:ext cx="52816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2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83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546436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3" imgW="6134100" imgH="2565400" progId="Word.Document.12">
                  <p:embed/>
                </p:oleObj>
              </mc:Choice>
              <mc:Fallback>
                <p:oleObj name="Document" r:id="rId3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101" y="97632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ideal conditions initially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777" y="140323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up state 2 properties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5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099677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134100" imgH="2565400" progId="Word.Document.12">
                  <p:embed/>
                </p:oleObj>
              </mc:Choice>
              <mc:Fallback>
                <p:oleObj name="Document" r:id="rId3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101" y="97632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ideal conditions initially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777" y="140323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up </a:t>
            </a:r>
            <a:r>
              <a:rPr lang="en-US" dirty="0" smtClean="0"/>
              <a:t>state </a:t>
            </a:r>
            <a:r>
              <a:rPr lang="en-US" dirty="0" smtClean="0"/>
              <a:t>properties </a:t>
            </a:r>
            <a:endParaRPr lang="en-US" dirty="0"/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139167"/>
              </p:ext>
            </p:extLst>
          </p:nvPr>
        </p:nvGraphicFramePr>
        <p:xfrm>
          <a:off x="4463044" y="2625074"/>
          <a:ext cx="4215576" cy="97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1765300" imgH="406400" progId="Equation.3">
                  <p:embed/>
                </p:oleObj>
              </mc:Choice>
              <mc:Fallback>
                <p:oleObj name="Equation" r:id="rId6" imgW="1765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044" y="2625074"/>
                        <a:ext cx="4215576" cy="971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28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101" y="976322"/>
            <a:ext cx="4262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address actual conditions?</a:t>
            </a:r>
          </a:p>
          <a:p>
            <a:pPr marL="342900" indent="-342900">
              <a:buAutoNum type="alphaUcParenR"/>
            </a:pPr>
            <a:r>
              <a:rPr lang="en-US" dirty="0" smtClean="0"/>
              <a:t>Measure/observe any two independent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 properties and look up the rest.</a:t>
            </a:r>
            <a:endParaRPr lang="en-US" dirty="0"/>
          </a:p>
          <a:p>
            <a:pPr marL="3175" lvl="1"/>
            <a:r>
              <a:rPr lang="en-US" dirty="0" smtClean="0"/>
              <a:t>B) Use reasonable efficiency estimates</a:t>
            </a:r>
          </a:p>
          <a:p>
            <a:pPr marL="3175" lvl="1"/>
            <a:r>
              <a:rPr lang="en-US" dirty="0"/>
              <a:t>	</a:t>
            </a:r>
            <a:r>
              <a:rPr lang="en-US" dirty="0" smtClean="0"/>
              <a:t>for each device</a:t>
            </a:r>
            <a:endParaRPr lang="en-US" dirty="0" smtClean="0"/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77724"/>
              </p:ext>
            </p:extLst>
          </p:nvPr>
        </p:nvGraphicFramePr>
        <p:xfrm>
          <a:off x="4552738" y="2581275"/>
          <a:ext cx="44894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4" imgW="1879600" imgH="444500" progId="Equation.3">
                  <p:embed/>
                </p:oleObj>
              </mc:Choice>
              <mc:Fallback>
                <p:oleObj name="Equation" r:id="rId4" imgW="187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38" y="2581275"/>
                        <a:ext cx="44894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618203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6" imgW="6134100" imgH="2565400" progId="Word.Document.12">
                  <p:embed/>
                </p:oleObj>
              </mc:Choice>
              <mc:Fallback>
                <p:oleObj name="Document" r:id="rId6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34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101" y="976322"/>
            <a:ext cx="4262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address actual conditions?</a:t>
            </a:r>
          </a:p>
          <a:p>
            <a:pPr marL="342900" indent="-342900">
              <a:buAutoNum type="alphaUcParenR"/>
            </a:pPr>
            <a:r>
              <a:rPr lang="en-US" dirty="0" smtClean="0"/>
              <a:t>Measure/observe any two independent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 properties and look up the rest.</a:t>
            </a:r>
            <a:endParaRPr lang="en-US" dirty="0"/>
          </a:p>
          <a:p>
            <a:pPr marL="3175" lvl="1"/>
            <a:r>
              <a:rPr lang="en-US" dirty="0" smtClean="0"/>
              <a:t>B) Use reasonable efficiency estimates</a:t>
            </a:r>
          </a:p>
          <a:p>
            <a:pPr marL="3175" lvl="1"/>
            <a:r>
              <a:rPr lang="en-US" dirty="0"/>
              <a:t>	</a:t>
            </a:r>
            <a:r>
              <a:rPr lang="en-US" dirty="0" smtClean="0"/>
              <a:t>for each device</a:t>
            </a:r>
            <a:endParaRPr lang="en-US" dirty="0" smtClean="0"/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240430"/>
              </p:ext>
            </p:extLst>
          </p:nvPr>
        </p:nvGraphicFramePr>
        <p:xfrm>
          <a:off x="4552738" y="2581275"/>
          <a:ext cx="44894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1879600" imgH="444500" progId="Equation.3">
                  <p:embed/>
                </p:oleObj>
              </mc:Choice>
              <mc:Fallback>
                <p:oleObj name="Equation" r:id="rId4" imgW="187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38" y="2581275"/>
                        <a:ext cx="44894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01260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6" imgW="6134100" imgH="2565400" progId="Word.Document.12">
                  <p:embed/>
                </p:oleObj>
              </mc:Choice>
              <mc:Fallback>
                <p:oleObj name="Document" r:id="rId6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20069"/>
              </p:ext>
            </p:extLst>
          </p:nvPr>
        </p:nvGraphicFramePr>
        <p:xfrm>
          <a:off x="464549" y="4563601"/>
          <a:ext cx="14557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8" imgW="609600" imgH="203200" progId="Equation.3">
                  <p:embed/>
                </p:oleObj>
              </mc:Choice>
              <mc:Fallback>
                <p:oleObj name="Equation" r:id="rId8" imgW="609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9" y="4563601"/>
                        <a:ext cx="14557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59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76371"/>
              </p:ext>
            </p:extLst>
          </p:nvPr>
        </p:nvGraphicFramePr>
        <p:xfrm>
          <a:off x="446332" y="682392"/>
          <a:ext cx="55816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2336800" imgH="444500" progId="Equation.3">
                  <p:embed/>
                </p:oleObj>
              </mc:Choice>
              <mc:Fallback>
                <p:oleObj name="Equation" r:id="rId3" imgW="2336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32" y="682392"/>
                        <a:ext cx="55816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332" y="2227579"/>
            <a:ext cx="26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h</a:t>
            </a:r>
            <a:r>
              <a:rPr lang="en-US" sz="2400" baseline="-25000" dirty="0" smtClean="0"/>
              <a:t>(3-Ideal)</a:t>
            </a:r>
            <a:r>
              <a:rPr lang="en-US" sz="2400" dirty="0"/>
              <a:t> </a:t>
            </a:r>
            <a:r>
              <a:rPr lang="en-US" sz="2400" dirty="0" smtClean="0"/>
              <a:t>?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75547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650639"/>
              </p:ext>
            </p:extLst>
          </p:nvPr>
        </p:nvGraphicFramePr>
        <p:xfrm>
          <a:off x="446332" y="682392"/>
          <a:ext cx="55816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3" imgW="2336800" imgH="444500" progId="Equation.3">
                  <p:embed/>
                </p:oleObj>
              </mc:Choice>
              <mc:Fallback>
                <p:oleObj name="Equation" r:id="rId3" imgW="2336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32" y="682392"/>
                        <a:ext cx="55816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332" y="2227579"/>
            <a:ext cx="26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h</a:t>
            </a:r>
            <a:r>
              <a:rPr lang="en-US" sz="2400" baseline="-25000" dirty="0" smtClean="0"/>
              <a:t>(3-Ideal)</a:t>
            </a:r>
            <a:r>
              <a:rPr lang="en-US" sz="2400" dirty="0"/>
              <a:t> </a:t>
            </a:r>
            <a:r>
              <a:rPr lang="en-US" sz="2400" dirty="0" smtClean="0"/>
              <a:t>?</a:t>
            </a:r>
            <a:endParaRPr lang="en-US" sz="2400" baseline="-25000" dirty="0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77488"/>
              </p:ext>
            </p:extLst>
          </p:nvPr>
        </p:nvGraphicFramePr>
        <p:xfrm>
          <a:off x="3557588" y="2255838"/>
          <a:ext cx="46720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5" imgW="1955800" imgH="228600" progId="Equation.3">
                  <p:embed/>
                </p:oleObj>
              </mc:Choice>
              <mc:Fallback>
                <p:oleObj name="Equation" r:id="rId5" imgW="195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2255838"/>
                        <a:ext cx="467201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07902"/>
              </p:ext>
            </p:extLst>
          </p:nvPr>
        </p:nvGraphicFramePr>
        <p:xfrm>
          <a:off x="446332" y="2929380"/>
          <a:ext cx="834231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7" imgW="3492500" imgH="228600" progId="Equation.3">
                  <p:embed/>
                </p:oleObj>
              </mc:Choice>
              <mc:Fallback>
                <p:oleObj name="Equation" r:id="rId7" imgW="3492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32" y="2929380"/>
                        <a:ext cx="8342313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946137"/>
              </p:ext>
            </p:extLst>
          </p:nvPr>
        </p:nvGraphicFramePr>
        <p:xfrm>
          <a:off x="446332" y="3565728"/>
          <a:ext cx="53990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9" imgW="2260600" imgH="203200" progId="Equation.3">
                  <p:embed/>
                </p:oleObj>
              </mc:Choice>
              <mc:Fallback>
                <p:oleObj name="Equation" r:id="rId9" imgW="2260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32" y="3565728"/>
                        <a:ext cx="53990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38958"/>
              </p:ext>
            </p:extLst>
          </p:nvPr>
        </p:nvGraphicFramePr>
        <p:xfrm>
          <a:off x="465588" y="4184410"/>
          <a:ext cx="81899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11" imgW="3429000" imgH="228600" progId="Equation.3">
                  <p:embed/>
                </p:oleObj>
              </mc:Choice>
              <mc:Fallback>
                <p:oleObj name="Equation" r:id="rId11" imgW="342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8" y="4184410"/>
                        <a:ext cx="818991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41902"/>
              </p:ext>
            </p:extLst>
          </p:nvPr>
        </p:nvGraphicFramePr>
        <p:xfrm>
          <a:off x="446332" y="4827416"/>
          <a:ext cx="7461251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13" imgW="3124200" imgH="431800" progId="Equation.3">
                  <p:embed/>
                </p:oleObj>
              </mc:Choice>
              <mc:Fallback>
                <p:oleObj name="Equation" r:id="rId13" imgW="3124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32" y="4827416"/>
                        <a:ext cx="7461251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172037"/>
              </p:ext>
            </p:extLst>
          </p:nvPr>
        </p:nvGraphicFramePr>
        <p:xfrm>
          <a:off x="185512" y="5865145"/>
          <a:ext cx="8811968" cy="508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15" imgW="3949700" imgH="228600" progId="Equation.3">
                  <p:embed/>
                </p:oleObj>
              </mc:Choice>
              <mc:Fallback>
                <p:oleObj name="Equation" r:id="rId15" imgW="394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12" y="5865145"/>
                        <a:ext cx="8811968" cy="508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1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92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04469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3" imgW="6134100" imgH="2565400" progId="Word.Document.12">
                  <p:embed/>
                </p:oleObj>
              </mc:Choice>
              <mc:Fallback>
                <p:oleObj name="Document" r:id="rId3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</p:spTree>
    <p:extLst>
      <p:ext uri="{BB962C8B-B14F-4D97-AF65-F5344CB8AC3E}">
        <p14:creationId xmlns:p14="http://schemas.microsoft.com/office/powerpoint/2010/main" val="910422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259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Document</vt:lpstr>
      <vt:lpstr>Microsoft Word Document</vt:lpstr>
      <vt:lpstr>Equation</vt:lpstr>
      <vt:lpstr>Microsoft Equation</vt:lpstr>
      <vt:lpstr>Fig08_01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Sullivan</dc:creator>
  <cp:lastModifiedBy>John Sullivan</cp:lastModifiedBy>
  <cp:revision>20</cp:revision>
  <dcterms:created xsi:type="dcterms:W3CDTF">2012-09-07T12:03:02Z</dcterms:created>
  <dcterms:modified xsi:type="dcterms:W3CDTF">2013-10-09T15:29:01Z</dcterms:modified>
</cp:coreProperties>
</file>