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6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D6B3DC-530A-4402-837C-05287B6DF248}" type="datetimeFigureOut">
              <a:rPr lang="en-US" smtClean="0"/>
              <a:t>8/28/2010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AF48C-221A-4B7F-9A34-010FAA47F8E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AF48C-221A-4B7F-9A34-010FAA47F8EA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AF48C-221A-4B7F-9A34-010FAA47F8EA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AF48C-221A-4B7F-9A34-010FAA47F8EA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AF48C-221A-4B7F-9A34-010FAA47F8EA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AF48C-221A-4B7F-9A34-010FAA47F8EA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AF48C-221A-4B7F-9A34-010FAA47F8EA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30B4A-91E8-4E57-AFA2-7BA8FB25655C}" type="datetimeFigureOut">
              <a:rPr lang="en-US" smtClean="0"/>
              <a:t>8/28/2010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B659-D627-450E-A6A0-B8172E54AA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30B4A-91E8-4E57-AFA2-7BA8FB25655C}" type="datetimeFigureOut">
              <a:rPr lang="en-US" smtClean="0"/>
              <a:t>8/28/2010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B659-D627-450E-A6A0-B8172E54AA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30B4A-91E8-4E57-AFA2-7BA8FB25655C}" type="datetimeFigureOut">
              <a:rPr lang="en-US" smtClean="0"/>
              <a:t>8/28/2010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B659-D627-450E-A6A0-B8172E54AA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30B4A-91E8-4E57-AFA2-7BA8FB25655C}" type="datetimeFigureOut">
              <a:rPr lang="en-US" smtClean="0"/>
              <a:t>8/28/2010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B659-D627-450E-A6A0-B8172E54AA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30B4A-91E8-4E57-AFA2-7BA8FB25655C}" type="datetimeFigureOut">
              <a:rPr lang="en-US" smtClean="0"/>
              <a:t>8/28/2010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B659-D627-450E-A6A0-B8172E54AA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30B4A-91E8-4E57-AFA2-7BA8FB25655C}" type="datetimeFigureOut">
              <a:rPr lang="en-US" smtClean="0"/>
              <a:t>8/28/2010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B659-D627-450E-A6A0-B8172E54AA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30B4A-91E8-4E57-AFA2-7BA8FB25655C}" type="datetimeFigureOut">
              <a:rPr lang="en-US" smtClean="0"/>
              <a:t>8/28/2010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B659-D627-450E-A6A0-B8172E54AA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30B4A-91E8-4E57-AFA2-7BA8FB25655C}" type="datetimeFigureOut">
              <a:rPr lang="en-US" smtClean="0"/>
              <a:t>8/28/2010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B659-D627-450E-A6A0-B8172E54AA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30B4A-91E8-4E57-AFA2-7BA8FB25655C}" type="datetimeFigureOut">
              <a:rPr lang="en-US" smtClean="0"/>
              <a:t>8/28/2010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B659-D627-450E-A6A0-B8172E54AA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30B4A-91E8-4E57-AFA2-7BA8FB25655C}" type="datetimeFigureOut">
              <a:rPr lang="en-US" smtClean="0"/>
              <a:t>8/28/2010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B659-D627-450E-A6A0-B8172E54AA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30B4A-91E8-4E57-AFA2-7BA8FB25655C}" type="datetimeFigureOut">
              <a:rPr lang="en-US" smtClean="0"/>
              <a:t>8/28/2010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B659-D627-450E-A6A0-B8172E54AA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30B4A-91E8-4E57-AFA2-7BA8FB25655C}" type="datetimeFigureOut">
              <a:rPr lang="en-US" smtClean="0"/>
              <a:t>8/28/2010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8B659-D627-450E-A6A0-B8172E54AA7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1173383" y="676870"/>
            <a:ext cx="6903817" cy="5705059"/>
            <a:chOff x="1173383" y="676870"/>
            <a:chExt cx="6903817" cy="5705059"/>
          </a:xfrm>
        </p:grpSpPr>
        <p:sp>
          <p:nvSpPr>
            <p:cNvPr id="4" name="Rounded Rectangle 3"/>
            <p:cNvSpPr/>
            <p:nvPr/>
          </p:nvSpPr>
          <p:spPr>
            <a:xfrm>
              <a:off x="3581400" y="2590800"/>
              <a:ext cx="2362200" cy="1219200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System</a:t>
              </a:r>
            </a:p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(Open or Closed)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1524000" y="1295400"/>
              <a:ext cx="1752600" cy="91440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>
                  <a:solidFill>
                    <a:schemeClr val="tx1"/>
                  </a:solidFill>
                </a:rPr>
                <a:t>Fundamental</a:t>
              </a:r>
            </a:p>
            <a:p>
              <a:pPr algn="ctr"/>
              <a:r>
                <a:rPr lang="en-US" sz="2200" dirty="0" smtClean="0">
                  <a:solidFill>
                    <a:schemeClr val="tx1"/>
                  </a:solidFill>
                </a:rPr>
                <a:t>Laws</a:t>
              </a:r>
              <a:endParaRPr lang="en-US" sz="2200" dirty="0">
                <a:solidFill>
                  <a:schemeClr val="tx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73383" y="2286000"/>
              <a:ext cx="2255617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1st Law</a:t>
              </a:r>
            </a:p>
            <a:p>
              <a:pPr algn="ctr"/>
              <a:r>
                <a:rPr lang="en-US" dirty="0" smtClean="0"/>
                <a:t>(Energy Conservation)</a:t>
              </a:r>
            </a:p>
            <a:p>
              <a:pPr algn="ctr"/>
              <a:r>
                <a:rPr lang="en-US" dirty="0" smtClean="0"/>
                <a:t>2nd Law</a:t>
              </a:r>
            </a:p>
            <a:p>
              <a:pPr algn="ctr"/>
              <a:r>
                <a:rPr lang="en-US" dirty="0" smtClean="0"/>
                <a:t>(Entropy)</a:t>
              </a:r>
            </a:p>
            <a:p>
              <a:pPr algn="ctr"/>
              <a:r>
                <a:rPr lang="en-US" dirty="0" smtClean="0"/>
                <a:t>Mass Conservation</a:t>
              </a:r>
              <a:endParaRPr lang="en-US" dirty="0"/>
            </a:p>
          </p:txBody>
        </p:sp>
        <p:sp>
          <p:nvSpPr>
            <p:cNvPr id="7" name="Bent Arrow 6"/>
            <p:cNvSpPr/>
            <p:nvPr/>
          </p:nvSpPr>
          <p:spPr>
            <a:xfrm rot="5400000">
              <a:off x="3314700" y="1866900"/>
              <a:ext cx="762000" cy="381000"/>
            </a:xfrm>
            <a:prstGeom prst="bentArrow">
              <a:avLst>
                <a:gd name="adj1" fmla="val 25000"/>
                <a:gd name="adj2" fmla="val 28428"/>
                <a:gd name="adj3" fmla="val 45572"/>
                <a:gd name="adj4" fmla="val 43750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5943600" y="1295400"/>
              <a:ext cx="1752600" cy="91440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>
                  <a:solidFill>
                    <a:schemeClr val="tx1"/>
                  </a:solidFill>
                </a:rPr>
                <a:t>Mathematics</a:t>
              </a:r>
            </a:p>
            <a:p>
              <a:pPr algn="ctr"/>
              <a:r>
                <a:rPr lang="en-US" sz="2200" dirty="0" smtClean="0">
                  <a:solidFill>
                    <a:schemeClr val="tx1"/>
                  </a:solidFill>
                </a:rPr>
                <a:t>(Calculus)</a:t>
              </a:r>
              <a:endParaRPr lang="en-US" sz="2200" dirty="0">
                <a:solidFill>
                  <a:schemeClr val="tx1"/>
                </a:solidFill>
              </a:endParaRPr>
            </a:p>
          </p:txBody>
        </p:sp>
        <p:sp>
          <p:nvSpPr>
            <p:cNvPr id="9" name="Bent Arrow 8"/>
            <p:cNvSpPr/>
            <p:nvPr/>
          </p:nvSpPr>
          <p:spPr>
            <a:xfrm rot="16200000" flipH="1">
              <a:off x="5219700" y="1866900"/>
              <a:ext cx="762000" cy="381000"/>
            </a:xfrm>
            <a:prstGeom prst="bentArrow">
              <a:avLst>
                <a:gd name="adj1" fmla="val 25000"/>
                <a:gd name="adj2" fmla="val 28428"/>
                <a:gd name="adj3" fmla="val 45572"/>
                <a:gd name="adj4" fmla="val 43750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324600" y="2514600"/>
              <a:ext cx="1752600" cy="60960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>
                  <a:solidFill>
                    <a:schemeClr val="tx1"/>
                  </a:solidFill>
                </a:rPr>
                <a:t>Properties</a:t>
              </a:r>
              <a:endParaRPr lang="en-US" sz="2200" dirty="0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553200" y="3200400"/>
              <a:ext cx="140333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P, T, E, v, h, s</a:t>
              </a:r>
            </a:p>
            <a:p>
              <a:pPr algn="ctr"/>
              <a:r>
                <a:rPr lang="en-US" dirty="0" err="1" smtClean="0"/>
                <a:t>Eqns</a:t>
              </a:r>
              <a:r>
                <a:rPr lang="en-US" dirty="0" smtClean="0"/>
                <a:t> of State</a:t>
              </a:r>
            </a:p>
            <a:p>
              <a:pPr algn="ctr"/>
              <a:r>
                <a:rPr lang="en-US" dirty="0" smtClean="0"/>
                <a:t>Tables</a:t>
              </a:r>
              <a:endParaRPr lang="en-US" dirty="0"/>
            </a:p>
          </p:txBody>
        </p:sp>
        <p:sp>
          <p:nvSpPr>
            <p:cNvPr id="13" name="Left Arrow 12"/>
            <p:cNvSpPr/>
            <p:nvPr/>
          </p:nvSpPr>
          <p:spPr>
            <a:xfrm>
              <a:off x="6019800" y="2895600"/>
              <a:ext cx="228600" cy="152400"/>
            </a:xfrm>
            <a:prstGeom prst="lef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038600" y="4495800"/>
              <a:ext cx="1752600" cy="60960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>
                  <a:solidFill>
                    <a:schemeClr val="tx1"/>
                  </a:solidFill>
                </a:rPr>
                <a:t>Process</a:t>
              </a:r>
              <a:endParaRPr lang="en-US" sz="2200" dirty="0">
                <a:solidFill>
                  <a:schemeClr val="tx1"/>
                </a:solidFill>
              </a:endParaRPr>
            </a:p>
          </p:txBody>
        </p:sp>
        <p:sp>
          <p:nvSpPr>
            <p:cNvPr id="15" name="Left Arrow 14"/>
            <p:cNvSpPr/>
            <p:nvPr/>
          </p:nvSpPr>
          <p:spPr>
            <a:xfrm rot="5400000">
              <a:off x="4648200" y="4038600"/>
              <a:ext cx="533400" cy="228600"/>
            </a:xfrm>
            <a:prstGeom prst="lef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198566" y="5181600"/>
              <a:ext cx="1478482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err="1" smtClean="0"/>
                <a:t>iso</a:t>
              </a:r>
              <a:r>
                <a:rPr lang="en-US" dirty="0" smtClean="0"/>
                <a:t> = constant</a:t>
              </a:r>
            </a:p>
            <a:p>
              <a:pPr algn="ctr"/>
              <a:r>
                <a:rPr lang="en-US" dirty="0" smtClean="0"/>
                <a:t>Isobaric</a:t>
              </a:r>
            </a:p>
            <a:p>
              <a:pPr algn="ctr"/>
              <a:r>
                <a:rPr lang="en-US" dirty="0" smtClean="0"/>
                <a:t>Isothermal</a:t>
              </a:r>
            </a:p>
            <a:p>
              <a:pPr algn="ctr"/>
              <a:r>
                <a:rPr lang="en-US" dirty="0" smtClean="0"/>
                <a:t>Isochoric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276600" y="676870"/>
              <a:ext cx="27432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Analysis of a System</a:t>
              </a:r>
            </a:p>
            <a:p>
              <a:pPr algn="ctr"/>
              <a:r>
                <a:rPr lang="en-US" dirty="0" smtClean="0"/>
                <a:t>is composed of</a:t>
              </a:r>
            </a:p>
            <a:p>
              <a:pPr algn="ctr"/>
              <a:r>
                <a:rPr lang="en-US" dirty="0" smtClean="0"/>
                <a:t>numerous components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057400" y="990600"/>
            <a:ext cx="4589948" cy="4743450"/>
            <a:chOff x="2057400" y="990600"/>
            <a:chExt cx="4589948" cy="4743450"/>
          </a:xfrm>
        </p:grpSpPr>
        <p:pic>
          <p:nvPicPr>
            <p:cNvPr id="2" name="Picture 2" descr="Fig02_03"/>
            <p:cNvPicPr preferRelativeResize="0">
              <a:picLocks noChangeAspect="1" noChangeArrowheads="1"/>
            </p:cNvPicPr>
            <p:nvPr>
              <p:custDataLst>
                <p:tags r:id="rId1"/>
              </p:custDataLst>
            </p:nvPr>
          </p:nvPicPr>
          <p:blipFill>
            <a:blip r:embed="rId4" cstate="print"/>
            <a:srcRect r="64815"/>
            <a:stretch>
              <a:fillRect/>
            </a:stretch>
          </p:blipFill>
          <p:spPr bwMode="auto">
            <a:xfrm>
              <a:off x="2057400" y="990600"/>
              <a:ext cx="2895600" cy="4743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" name="TextBox 2"/>
            <p:cNvSpPr txBox="1"/>
            <p:nvPr/>
          </p:nvSpPr>
          <p:spPr>
            <a:xfrm>
              <a:off x="4876800" y="1295400"/>
              <a:ext cx="1770548" cy="34163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Closed System</a:t>
              </a:r>
            </a:p>
            <a:p>
              <a:pPr algn="ctr"/>
              <a:r>
                <a:rPr lang="en-US" dirty="0" smtClean="0"/>
                <a:t>Insulated</a:t>
              </a:r>
            </a:p>
            <a:p>
              <a:pPr algn="ctr"/>
              <a:r>
                <a:rPr lang="en-US" dirty="0" smtClean="0"/>
                <a:t>No change in KE</a:t>
              </a:r>
            </a:p>
            <a:p>
              <a:pPr algn="ctr"/>
              <a:r>
                <a:rPr lang="en-US" dirty="0" smtClean="0"/>
                <a:t>No change in PE</a:t>
              </a:r>
            </a:p>
            <a:p>
              <a:pPr algn="ctr"/>
              <a:r>
                <a:rPr lang="en-US" dirty="0" smtClean="0"/>
                <a:t>But gas is getting</a:t>
              </a:r>
            </a:p>
            <a:p>
              <a:pPr algn="ctr"/>
              <a:r>
                <a:rPr lang="en-US" dirty="0" smtClean="0"/>
                <a:t>Hotter</a:t>
              </a:r>
            </a:p>
            <a:p>
              <a:pPr algn="ctr"/>
              <a:endParaRPr lang="en-US" dirty="0"/>
            </a:p>
            <a:p>
              <a:pPr algn="ctr"/>
              <a:r>
                <a:rPr lang="en-US" dirty="0" smtClean="0"/>
                <a:t>Spinning</a:t>
              </a:r>
            </a:p>
            <a:p>
              <a:pPr algn="ctr"/>
              <a:r>
                <a:rPr lang="en-US" dirty="0" smtClean="0"/>
                <a:t>Propeller</a:t>
              </a:r>
            </a:p>
            <a:p>
              <a:pPr algn="ctr"/>
              <a:r>
                <a:rPr lang="en-US" dirty="0" smtClean="0"/>
                <a:t>is adding</a:t>
              </a:r>
            </a:p>
            <a:p>
              <a:pPr algn="ctr"/>
              <a:r>
                <a:rPr lang="en-US" dirty="0" smtClean="0"/>
                <a:t>Work</a:t>
              </a:r>
            </a:p>
            <a:p>
              <a:pPr algn="ctr"/>
              <a:endParaRPr lang="en-US"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1533</TotalTime>
  <Words>84</Words>
  <Application>Microsoft Office PowerPoint</Application>
  <PresentationFormat>On-screen Show (4:3)</PresentationFormat>
  <Paragraphs>40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Worcester Polytechnic Institute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Sullivan</dc:creator>
  <cp:lastModifiedBy>Sullivan</cp:lastModifiedBy>
  <cp:revision>154</cp:revision>
  <dcterms:created xsi:type="dcterms:W3CDTF">2010-08-28T13:54:34Z</dcterms:created>
  <dcterms:modified xsi:type="dcterms:W3CDTF">2010-08-29T15:28:17Z</dcterms:modified>
</cp:coreProperties>
</file>