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70" r:id="rId4"/>
    <p:sldId id="275" r:id="rId5"/>
    <p:sldId id="276" r:id="rId6"/>
    <p:sldId id="259" r:id="rId7"/>
    <p:sldId id="260" r:id="rId8"/>
    <p:sldId id="271" r:id="rId9"/>
    <p:sldId id="265" r:id="rId10"/>
    <p:sldId id="264" r:id="rId11"/>
    <p:sldId id="268" r:id="rId12"/>
    <p:sldId id="277" r:id="rId13"/>
    <p:sldId id="266" r:id="rId14"/>
    <p:sldId id="261" r:id="rId15"/>
    <p:sldId id="274" r:id="rId16"/>
    <p:sldId id="267" r:id="rId17"/>
    <p:sldId id="262" r:id="rId18"/>
    <p:sldId id="272" r:id="rId19"/>
    <p:sldId id="263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71" autoAdjust="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8DA60-DBAC-42E7-8473-83B2459EB449}" type="datetimeFigureOut">
              <a:rPr lang="en-US" smtClean="0"/>
              <a:t>4/23/2012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8E90C-3093-47A0-95FA-3C231EFC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4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8E90C-3093-47A0-95FA-3C231EFC98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4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8E90C-3093-47A0-95FA-3C231EFC98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6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2C7A-C37D-480A-8B12-2FE00F2D6147}" type="datetime1">
              <a:rPr lang="en-US" smtClean="0"/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65316"/>
            <a:ext cx="1066800" cy="3291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C8B19A-364F-4779-884D-42C92182986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DCD2-92EE-4B5D-A258-83A3200B774B}" type="datetime1">
              <a:rPr lang="en-US" smtClean="0"/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2390-5ECD-4551-B0A7-A2068B228A55}" type="datetime1">
              <a:rPr lang="en-US" smtClean="0"/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205D-250C-4218-B821-784523AFEE1B}" type="datetime1">
              <a:rPr lang="en-US" smtClean="0"/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8D75-40D4-42CD-814F-147172E5AA0E}" type="datetime1">
              <a:rPr lang="en-US" smtClean="0"/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CED4C-EF2D-4DA0-AEDE-7E6019F6B985}" type="datetime1">
              <a:rPr lang="en-US" smtClean="0"/>
              <a:t>4/23/2012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98708-1AAE-4533-9741-27E8432D2BA9}" type="datetime1">
              <a:rPr lang="en-US" smtClean="0"/>
              <a:t>4/23/2012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D3800-111D-41EE-A6AC-107DB8B71210}" type="datetime1">
              <a:rPr lang="en-US" smtClean="0"/>
              <a:t>4/23/2012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487B-A846-46CD-A238-B486527102B2}" type="datetime1">
              <a:rPr lang="en-US" smtClean="0"/>
              <a:t>4/23/2012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DE9D-4C7D-47A4-90E5-007ADB6100D8}" type="datetime1">
              <a:rPr lang="en-US" smtClean="0"/>
              <a:t>4/23/2012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8287-6855-4186-9A3E-365D105E8807}" type="datetime1">
              <a:rPr lang="en-US" smtClean="0"/>
              <a:t>4/23/2012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804C01D-0FB0-4473-97F0-6F52611189C0}" type="datetime1">
              <a:rPr lang="en-US" smtClean="0"/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528816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2AC8B19A-364F-4779-884D-42C9218298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8077200" cy="2613025"/>
          </a:xfrm>
        </p:spPr>
        <p:txBody>
          <a:bodyPr/>
          <a:lstStyle/>
          <a:p>
            <a:r>
              <a:rPr lang="en-US" cap="none" dirty="0" smtClean="0"/>
              <a:t>Firefighter Indoor Navigation using Distributed SLAM (FINDS)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Major Qualifying Project</a:t>
            </a:r>
          </a:p>
          <a:p>
            <a:endParaRPr lang="en-US" dirty="0" smtClean="0"/>
          </a:p>
          <a:p>
            <a:r>
              <a:rPr lang="en-US" dirty="0" smtClean="0"/>
              <a:t>Matthew Zubiel</a:t>
            </a:r>
          </a:p>
          <a:p>
            <a:r>
              <a:rPr lang="en-US" dirty="0" smtClean="0"/>
              <a:t>Nick Long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Advisers:</a:t>
            </a:r>
          </a:p>
          <a:p>
            <a:r>
              <a:rPr lang="en-US" dirty="0" smtClean="0"/>
              <a:t>Prof. Duckworth, Prof. </a:t>
            </a:r>
            <a:r>
              <a:rPr lang="en-US" dirty="0" err="1" smtClean="0"/>
              <a:t>Cyganski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Detection Approach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Harris Corner Detection Algorithm</a:t>
                </a:r>
              </a:p>
              <a:p>
                <a:pPr lvl="1"/>
                <a:r>
                  <a:rPr lang="en-US" dirty="0" smtClean="0"/>
                  <a:t>Corners found by determining a Harris value for every pixel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𝑑𝑒𝑡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𝑠𝑡𝑟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− </m:t>
                    </m:r>
                    <m:r>
                      <a:rPr lang="en-US" i="1">
                        <a:latin typeface="Cambria Math"/>
                      </a:rPr>
                      <m:t>𝛼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𝑡𝑟𝑎𝑐𝑒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𝑠𝑡𝑟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Initial Simulations performed using MATLAB</a:t>
                </a:r>
              </a:p>
              <a:p>
                <a:pPr marL="548640" lvl="2" indent="0">
                  <a:buNone/>
                </a:pPr>
                <a:endParaRPr lang="en-US" dirty="0"/>
              </a:p>
              <a:p>
                <a:pPr marL="548640" lvl="2" indent="0">
                  <a:buNone/>
                </a:pPr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66" t="7650" r="11382" b="13293"/>
          <a:stretch/>
        </p:blipFill>
        <p:spPr bwMode="auto">
          <a:xfrm>
            <a:off x="1866900" y="3200400"/>
            <a:ext cx="4889500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14600" y="6383923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Sample Harris Output using MATLAB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86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721167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VHDL Corner Detection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Pipelined Approach</a:t>
            </a:r>
          </a:p>
          <a:p>
            <a:pPr lvl="1"/>
            <a:r>
              <a:rPr lang="en-US" dirty="0" smtClean="0"/>
              <a:t>Operate on each pixel as it arrives</a:t>
            </a:r>
          </a:p>
          <a:p>
            <a:pPr marL="274320" lvl="1" indent="0">
              <a:buNone/>
            </a:pPr>
            <a:endParaRPr lang="en-US" dirty="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48200"/>
            <a:ext cx="4953000" cy="175133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VHDL Test Bench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2055495"/>
            <a:ext cx="4921250" cy="3468370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24600" y="4267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Detection Output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" y="1600200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Input from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Ethernet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Utilizes </a:t>
            </a:r>
            <a:r>
              <a:rPr lang="en-US" dirty="0" err="1" smtClean="0"/>
              <a:t>Atlys</a:t>
            </a:r>
            <a:r>
              <a:rPr lang="en-US" dirty="0"/>
              <a:t> </a:t>
            </a:r>
            <a:r>
              <a:rPr lang="en-US" dirty="0" smtClean="0"/>
              <a:t>Gigabit Ethernet capabilities and UDP protocol</a:t>
            </a:r>
          </a:p>
          <a:p>
            <a:r>
              <a:rPr lang="en-US" dirty="0" smtClean="0"/>
              <a:t>Sends corners in the format:</a:t>
            </a:r>
          </a:p>
          <a:p>
            <a:pPr lvl="1"/>
            <a:r>
              <a:rPr lang="en-US" dirty="0" smtClean="0"/>
              <a:t>Valid, Y-Coordinate, X-Coordinate, Frame Number</a:t>
            </a:r>
          </a:p>
          <a:p>
            <a:pPr lvl="1"/>
            <a:r>
              <a:rPr lang="en-US" dirty="0" smtClean="0"/>
              <a:t>Sends 360 Corners at a time for data considerations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13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3810000"/>
            <a:ext cx="65722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2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Corner Detection Completed on </a:t>
            </a:r>
            <a:r>
              <a:rPr lang="en-US" dirty="0" err="1" smtClean="0"/>
              <a:t>Atlys</a:t>
            </a:r>
            <a:r>
              <a:rPr lang="en-US" dirty="0" smtClean="0"/>
              <a:t> FPGA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F:\dcim\Camera\2012-03-27_11-48-31_4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05100"/>
            <a:ext cx="4419600" cy="31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686050"/>
            <a:ext cx="44386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1166">
            <a:off x="5705475" y="3349942"/>
            <a:ext cx="24384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59436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Original Image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133975" y="586486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FPGA Output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26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Corner </a:t>
            </a:r>
            <a:r>
              <a:rPr lang="en-US" dirty="0" smtClean="0"/>
              <a:t>Detection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600200"/>
            <a:ext cx="73914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8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System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Scenario Tests Performed</a:t>
            </a:r>
          </a:p>
          <a:p>
            <a:pPr lvl="1"/>
            <a:r>
              <a:rPr lang="en-US" dirty="0" smtClean="0"/>
              <a:t>Straight Line and 90-Degree Turn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4" y="2702052"/>
            <a:ext cx="42576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89" y="2679954"/>
            <a:ext cx="42576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3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Test – Straight Line</a:t>
            </a:r>
            <a:endParaRPr lang="en-US" dirty="0"/>
          </a:p>
        </p:txBody>
      </p:sp>
      <p:pic>
        <p:nvPicPr>
          <p:cNvPr id="11" name="output-straigh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157413"/>
            <a:ext cx="8229600" cy="37623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0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Test – 90 Degree Turn</a:t>
            </a:r>
            <a:endParaRPr lang="en-US" dirty="0"/>
          </a:p>
        </p:txBody>
      </p:sp>
      <p:pic>
        <p:nvPicPr>
          <p:cNvPr id="8" name="outpu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157413"/>
            <a:ext cx="8229600" cy="37623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91239"/>
              </p:ext>
            </p:extLst>
          </p:nvPr>
        </p:nvGraphicFramePr>
        <p:xfrm>
          <a:off x="152400" y="1676400"/>
          <a:ext cx="8763000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/>
                <a:gridCol w="43815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Capture and process images in real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VModCAM</a:t>
                      </a:r>
                      <a:r>
                        <a:rPr lang="en-US" baseline="0" dirty="0" smtClean="0"/>
                        <a:t> Stereo Camera Module with FPGA Processing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Send resulting data to base station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Ethernet</a:t>
                      </a:r>
                      <a:r>
                        <a:rPr lang="en-US" baseline="0" dirty="0" smtClean="0"/>
                        <a:t> Module on FPGA with Base Station Receiver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Develop method to provide SLAM algorithm with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Corner Detection on FPGA to base station receiver (black</a:t>
                      </a:r>
                      <a:r>
                        <a:rPr lang="en-US" baseline="0" dirty="0" smtClean="0"/>
                        <a:t> and white images)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Configure SLAM algorithm to accurately track motion using corner-only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Modified</a:t>
                      </a:r>
                      <a:r>
                        <a:rPr lang="en-US" baseline="0" dirty="0" smtClean="0"/>
                        <a:t> settings in EKFMonoSLAM to reflect corner-only input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Run 2 scenario based tests, and compare experimental results with expected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Video results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791200"/>
            <a:ext cx="7922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Successfully tracked the path of a person walking down a corridor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76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Firefighter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Worcester Cold Storage Fire, December 1999</a:t>
            </a:r>
          </a:p>
          <a:p>
            <a:pPr lvl="1"/>
            <a:r>
              <a:rPr lang="en-US" sz="2000" dirty="0" smtClean="0"/>
              <a:t>In total, 6 firefighters died after becoming lost</a:t>
            </a:r>
          </a:p>
          <a:p>
            <a:pPr lvl="1"/>
            <a:r>
              <a:rPr lang="en-US" sz="2000" dirty="0" smtClean="0"/>
              <a:t>Need for outside personnel to keep track of responders indoors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52600"/>
            <a:ext cx="4038600" cy="2867405"/>
          </a:xfrm>
        </p:spPr>
      </p:pic>
      <p:sp>
        <p:nvSpPr>
          <p:cNvPr id="4" name="TextBox 3"/>
          <p:cNvSpPr txBox="1"/>
          <p:nvPr/>
        </p:nvSpPr>
        <p:spPr>
          <a:xfrm>
            <a:off x="304801" y="4800600"/>
            <a:ext cx="8534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Incident Commanders need current location of each first </a:t>
            </a:r>
            <a:r>
              <a:rPr lang="en-US" sz="2400" dirty="0" smtClean="0"/>
              <a:t>responder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Communicate directions to firefighters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Direct rescue </a:t>
            </a:r>
            <a:r>
              <a:rPr lang="en-US" sz="2000" dirty="0"/>
              <a:t>t</a:t>
            </a:r>
            <a:r>
              <a:rPr lang="en-US" sz="2000" dirty="0" smtClean="0"/>
              <a:t>eams to downed firefighter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4692878"/>
            <a:ext cx="2743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 Credit :Worcester Telegram and Gazette</a:t>
            </a:r>
            <a:endParaRPr lang="en-US" sz="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7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Suggestions for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deployment, many improvements are required</a:t>
            </a:r>
          </a:p>
          <a:p>
            <a:pPr lvl="1"/>
            <a:r>
              <a:rPr lang="en-US" dirty="0" smtClean="0"/>
              <a:t>Power consumption must be analyzed for mobile power implementation</a:t>
            </a:r>
          </a:p>
          <a:p>
            <a:pPr lvl="1"/>
            <a:r>
              <a:rPr lang="en-US" dirty="0" smtClean="0"/>
              <a:t>Ethernet module must be replaced by wireless component</a:t>
            </a:r>
          </a:p>
          <a:p>
            <a:pPr lvl="1"/>
            <a:r>
              <a:rPr lang="en-US" dirty="0" smtClean="0"/>
              <a:t>Hardware must be ruggedized and form-factor must be minimized</a:t>
            </a:r>
          </a:p>
          <a:p>
            <a:pPr lvl="1"/>
            <a:r>
              <a:rPr lang="en-US" dirty="0"/>
              <a:t>Base station (namely </a:t>
            </a:r>
            <a:r>
              <a:rPr lang="en-US" dirty="0" err="1"/>
              <a:t>EKFMonoSLAM</a:t>
            </a:r>
            <a:r>
              <a:rPr lang="en-US" dirty="0"/>
              <a:t>) needs to be optimized for real-time processing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Possible research into alternate SLAM algorithms</a:t>
            </a:r>
          </a:p>
          <a:p>
            <a:r>
              <a:rPr lang="en-US" dirty="0" smtClean="0"/>
              <a:t>Additional, more comprehensive scenario testing</a:t>
            </a:r>
          </a:p>
          <a:p>
            <a:r>
              <a:rPr lang="en-US" dirty="0" smtClean="0"/>
              <a:t>Thermal Camera Expansion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7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Technologies of Indoor Navigation and Tracking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876800"/>
          </a:xfrm>
        </p:spPr>
        <p:txBody>
          <a:bodyPr/>
          <a:lstStyle/>
          <a:p>
            <a:r>
              <a:rPr lang="en-US" dirty="0" smtClean="0"/>
              <a:t>GPS cannot be used indoors</a:t>
            </a:r>
          </a:p>
          <a:p>
            <a:r>
              <a:rPr lang="en-US" dirty="0" smtClean="0"/>
              <a:t>Alternative ways to track:</a:t>
            </a:r>
          </a:p>
          <a:p>
            <a:pPr lvl="1"/>
            <a:r>
              <a:rPr lang="en-US" dirty="0" smtClean="0"/>
              <a:t>RF-Based Localization and Tracking</a:t>
            </a:r>
          </a:p>
          <a:p>
            <a:pPr lvl="1"/>
            <a:r>
              <a:rPr lang="en-US" dirty="0" smtClean="0"/>
              <a:t>Inertial Based Tracking</a:t>
            </a:r>
          </a:p>
          <a:p>
            <a:pPr lvl="1"/>
            <a:r>
              <a:rPr lang="en-US" dirty="0" smtClean="0"/>
              <a:t>Dead Reckoning</a:t>
            </a:r>
          </a:p>
          <a:p>
            <a:pPr lvl="1"/>
            <a:r>
              <a:rPr lang="en-US" b="1" dirty="0" smtClean="0"/>
              <a:t>Simultaneous Localization and Mapping (SLAM)</a:t>
            </a:r>
          </a:p>
          <a:p>
            <a:pPr lvl="2"/>
            <a:r>
              <a:rPr lang="en-US" dirty="0"/>
              <a:t>Build a map of the </a:t>
            </a:r>
            <a:r>
              <a:rPr lang="en-US" dirty="0" smtClean="0"/>
              <a:t>environment with </a:t>
            </a:r>
            <a:r>
              <a:rPr lang="en-US" dirty="0"/>
              <a:t>no prior </a:t>
            </a:r>
            <a:r>
              <a:rPr lang="en-US" dirty="0" smtClean="0"/>
              <a:t>knowledge of surroundings</a:t>
            </a:r>
          </a:p>
          <a:p>
            <a:pPr lvl="2"/>
            <a:r>
              <a:rPr lang="en-US" dirty="0" smtClean="0"/>
              <a:t>Build a track of the location of a user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2" y="2282825"/>
            <a:ext cx="42767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reeform 22"/>
          <p:cNvSpPr/>
          <p:nvPr/>
        </p:nvSpPr>
        <p:spPr>
          <a:xfrm>
            <a:off x="5624513" y="2883913"/>
            <a:ext cx="1829343" cy="864175"/>
          </a:xfrm>
          <a:custGeom>
            <a:avLst/>
            <a:gdLst>
              <a:gd name="connsiteX0" fmla="*/ 0 w 1838095"/>
              <a:gd name="connsiteY0" fmla="*/ 877581 h 887106"/>
              <a:gd name="connsiteX1" fmla="*/ 561975 w 1838095"/>
              <a:gd name="connsiteY1" fmla="*/ 887106 h 887106"/>
              <a:gd name="connsiteX2" fmla="*/ 619125 w 1838095"/>
              <a:gd name="connsiteY2" fmla="*/ 872818 h 887106"/>
              <a:gd name="connsiteX3" fmla="*/ 652462 w 1838095"/>
              <a:gd name="connsiteY3" fmla="*/ 834718 h 887106"/>
              <a:gd name="connsiteX4" fmla="*/ 661987 w 1838095"/>
              <a:gd name="connsiteY4" fmla="*/ 796618 h 887106"/>
              <a:gd name="connsiteX5" fmla="*/ 661987 w 1838095"/>
              <a:gd name="connsiteY5" fmla="*/ 739468 h 887106"/>
              <a:gd name="connsiteX6" fmla="*/ 666750 w 1838095"/>
              <a:gd name="connsiteY6" fmla="*/ 125106 h 887106"/>
              <a:gd name="connsiteX7" fmla="*/ 681037 w 1838095"/>
              <a:gd name="connsiteY7" fmla="*/ 72718 h 887106"/>
              <a:gd name="connsiteX8" fmla="*/ 723900 w 1838095"/>
              <a:gd name="connsiteY8" fmla="*/ 53668 h 887106"/>
              <a:gd name="connsiteX9" fmla="*/ 809625 w 1838095"/>
              <a:gd name="connsiteY9" fmla="*/ 44143 h 887106"/>
              <a:gd name="connsiteX10" fmla="*/ 1757362 w 1838095"/>
              <a:gd name="connsiteY10" fmla="*/ 39381 h 887106"/>
              <a:gd name="connsiteX11" fmla="*/ 1790700 w 1838095"/>
              <a:gd name="connsiteY11" fmla="*/ 58431 h 887106"/>
              <a:gd name="connsiteX12" fmla="*/ 1795462 w 1838095"/>
              <a:gd name="connsiteY12" fmla="*/ 763281 h 887106"/>
              <a:gd name="connsiteX13" fmla="*/ 1800225 w 1838095"/>
              <a:gd name="connsiteY13" fmla="*/ 844243 h 887106"/>
              <a:gd name="connsiteX14" fmla="*/ 1690687 w 1838095"/>
              <a:gd name="connsiteY14" fmla="*/ 877581 h 887106"/>
              <a:gd name="connsiteX15" fmla="*/ 800100 w 1838095"/>
              <a:gd name="connsiteY15" fmla="*/ 882343 h 887106"/>
              <a:gd name="connsiteX0" fmla="*/ 0 w 1836247"/>
              <a:gd name="connsiteY0" fmla="*/ 882491 h 892016"/>
              <a:gd name="connsiteX1" fmla="*/ 561975 w 1836247"/>
              <a:gd name="connsiteY1" fmla="*/ 892016 h 892016"/>
              <a:gd name="connsiteX2" fmla="*/ 619125 w 1836247"/>
              <a:gd name="connsiteY2" fmla="*/ 877728 h 892016"/>
              <a:gd name="connsiteX3" fmla="*/ 652462 w 1836247"/>
              <a:gd name="connsiteY3" fmla="*/ 839628 h 892016"/>
              <a:gd name="connsiteX4" fmla="*/ 661987 w 1836247"/>
              <a:gd name="connsiteY4" fmla="*/ 801528 h 892016"/>
              <a:gd name="connsiteX5" fmla="*/ 661987 w 1836247"/>
              <a:gd name="connsiteY5" fmla="*/ 744378 h 892016"/>
              <a:gd name="connsiteX6" fmla="*/ 666750 w 1836247"/>
              <a:gd name="connsiteY6" fmla="*/ 130016 h 892016"/>
              <a:gd name="connsiteX7" fmla="*/ 681037 w 1836247"/>
              <a:gd name="connsiteY7" fmla="*/ 77628 h 892016"/>
              <a:gd name="connsiteX8" fmla="*/ 723900 w 1836247"/>
              <a:gd name="connsiteY8" fmla="*/ 58578 h 892016"/>
              <a:gd name="connsiteX9" fmla="*/ 809625 w 1836247"/>
              <a:gd name="connsiteY9" fmla="*/ 49053 h 892016"/>
              <a:gd name="connsiteX10" fmla="*/ 1757362 w 1836247"/>
              <a:gd name="connsiteY10" fmla="*/ 44291 h 892016"/>
              <a:gd name="connsiteX11" fmla="*/ 1785937 w 1836247"/>
              <a:gd name="connsiteY11" fmla="*/ 658653 h 892016"/>
              <a:gd name="connsiteX12" fmla="*/ 1795462 w 1836247"/>
              <a:gd name="connsiteY12" fmla="*/ 768191 h 892016"/>
              <a:gd name="connsiteX13" fmla="*/ 1800225 w 1836247"/>
              <a:gd name="connsiteY13" fmla="*/ 849153 h 892016"/>
              <a:gd name="connsiteX14" fmla="*/ 1690687 w 1836247"/>
              <a:gd name="connsiteY14" fmla="*/ 882491 h 892016"/>
              <a:gd name="connsiteX15" fmla="*/ 800100 w 1836247"/>
              <a:gd name="connsiteY15" fmla="*/ 887253 h 892016"/>
              <a:gd name="connsiteX0" fmla="*/ 0 w 1829343"/>
              <a:gd name="connsiteY0" fmla="*/ 854650 h 864175"/>
              <a:gd name="connsiteX1" fmla="*/ 561975 w 1829343"/>
              <a:gd name="connsiteY1" fmla="*/ 864175 h 864175"/>
              <a:gd name="connsiteX2" fmla="*/ 619125 w 1829343"/>
              <a:gd name="connsiteY2" fmla="*/ 849887 h 864175"/>
              <a:gd name="connsiteX3" fmla="*/ 652462 w 1829343"/>
              <a:gd name="connsiteY3" fmla="*/ 811787 h 864175"/>
              <a:gd name="connsiteX4" fmla="*/ 661987 w 1829343"/>
              <a:gd name="connsiteY4" fmla="*/ 773687 h 864175"/>
              <a:gd name="connsiteX5" fmla="*/ 661987 w 1829343"/>
              <a:gd name="connsiteY5" fmla="*/ 716537 h 864175"/>
              <a:gd name="connsiteX6" fmla="*/ 666750 w 1829343"/>
              <a:gd name="connsiteY6" fmla="*/ 102175 h 864175"/>
              <a:gd name="connsiteX7" fmla="*/ 681037 w 1829343"/>
              <a:gd name="connsiteY7" fmla="*/ 49787 h 864175"/>
              <a:gd name="connsiteX8" fmla="*/ 723900 w 1829343"/>
              <a:gd name="connsiteY8" fmla="*/ 30737 h 864175"/>
              <a:gd name="connsiteX9" fmla="*/ 809625 w 1829343"/>
              <a:gd name="connsiteY9" fmla="*/ 21212 h 864175"/>
              <a:gd name="connsiteX10" fmla="*/ 1747837 w 1829343"/>
              <a:gd name="connsiteY10" fmla="*/ 54550 h 864175"/>
              <a:gd name="connsiteX11" fmla="*/ 1785937 w 1829343"/>
              <a:gd name="connsiteY11" fmla="*/ 630812 h 864175"/>
              <a:gd name="connsiteX12" fmla="*/ 1795462 w 1829343"/>
              <a:gd name="connsiteY12" fmla="*/ 740350 h 864175"/>
              <a:gd name="connsiteX13" fmla="*/ 1800225 w 1829343"/>
              <a:gd name="connsiteY13" fmla="*/ 821312 h 864175"/>
              <a:gd name="connsiteX14" fmla="*/ 1690687 w 1829343"/>
              <a:gd name="connsiteY14" fmla="*/ 854650 h 864175"/>
              <a:gd name="connsiteX15" fmla="*/ 800100 w 1829343"/>
              <a:gd name="connsiteY15" fmla="*/ 859412 h 86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29343" h="864175">
                <a:moveTo>
                  <a:pt x="0" y="854650"/>
                </a:moveTo>
                <a:lnTo>
                  <a:pt x="561975" y="864175"/>
                </a:lnTo>
                <a:cubicBezTo>
                  <a:pt x="665162" y="863381"/>
                  <a:pt x="604044" y="858618"/>
                  <a:pt x="619125" y="849887"/>
                </a:cubicBezTo>
                <a:cubicBezTo>
                  <a:pt x="634206" y="841156"/>
                  <a:pt x="645318" y="824487"/>
                  <a:pt x="652462" y="811787"/>
                </a:cubicBezTo>
                <a:cubicBezTo>
                  <a:pt x="659606" y="799087"/>
                  <a:pt x="660400" y="789562"/>
                  <a:pt x="661987" y="773687"/>
                </a:cubicBezTo>
                <a:cubicBezTo>
                  <a:pt x="663575" y="757812"/>
                  <a:pt x="661193" y="828456"/>
                  <a:pt x="661987" y="716537"/>
                </a:cubicBezTo>
                <a:cubicBezTo>
                  <a:pt x="662781" y="604618"/>
                  <a:pt x="663575" y="213300"/>
                  <a:pt x="666750" y="102175"/>
                </a:cubicBezTo>
                <a:cubicBezTo>
                  <a:pt x="669925" y="-8950"/>
                  <a:pt x="671512" y="61693"/>
                  <a:pt x="681037" y="49787"/>
                </a:cubicBezTo>
                <a:cubicBezTo>
                  <a:pt x="690562" y="37881"/>
                  <a:pt x="702469" y="35499"/>
                  <a:pt x="723900" y="30737"/>
                </a:cubicBezTo>
                <a:cubicBezTo>
                  <a:pt x="745331" y="25975"/>
                  <a:pt x="638969" y="17243"/>
                  <a:pt x="809625" y="21212"/>
                </a:cubicBezTo>
                <a:cubicBezTo>
                  <a:pt x="980281" y="25181"/>
                  <a:pt x="1585118" y="-47050"/>
                  <a:pt x="1747837" y="54550"/>
                </a:cubicBezTo>
                <a:cubicBezTo>
                  <a:pt x="1910556" y="156150"/>
                  <a:pt x="1778000" y="516512"/>
                  <a:pt x="1785937" y="630812"/>
                </a:cubicBezTo>
                <a:cubicBezTo>
                  <a:pt x="1793874" y="745112"/>
                  <a:pt x="1793081" y="708600"/>
                  <a:pt x="1795462" y="740350"/>
                </a:cubicBezTo>
                <a:cubicBezTo>
                  <a:pt x="1797843" y="772100"/>
                  <a:pt x="1817687" y="802262"/>
                  <a:pt x="1800225" y="821312"/>
                </a:cubicBezTo>
                <a:cubicBezTo>
                  <a:pt x="1782763" y="840362"/>
                  <a:pt x="1857375" y="848300"/>
                  <a:pt x="1690687" y="854650"/>
                </a:cubicBezTo>
                <a:cubicBezTo>
                  <a:pt x="1524000" y="861000"/>
                  <a:pt x="1162050" y="860206"/>
                  <a:pt x="800100" y="859412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miter lim="800000"/>
            <a:headEnd type="oval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4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Simultaneous Localization and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EKFMonoSLAM</a:t>
            </a:r>
            <a:r>
              <a:rPr lang="en-US" sz="2000" dirty="0" smtClean="0"/>
              <a:t> [1]</a:t>
            </a:r>
          </a:p>
          <a:p>
            <a:r>
              <a:rPr lang="en-US" sz="2000" dirty="0" smtClean="0"/>
              <a:t>Requires an image set for input</a:t>
            </a:r>
          </a:p>
          <a:p>
            <a:r>
              <a:rPr lang="en-US" sz="2000" dirty="0" smtClean="0"/>
              <a:t>Detects features (corners) in images, and correlates detected corners from frame to frame</a:t>
            </a:r>
          </a:p>
          <a:p>
            <a:r>
              <a:rPr lang="en-US" sz="2000" dirty="0" smtClean="0"/>
              <a:t>Produces predictions for both </a:t>
            </a:r>
            <a:r>
              <a:rPr lang="en-US" sz="2000" dirty="0"/>
              <a:t>feature </a:t>
            </a:r>
            <a:r>
              <a:rPr lang="en-US" sz="2000" dirty="0" smtClean="0"/>
              <a:t>location and track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24600"/>
            <a:ext cx="3949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 smtClean="0"/>
              <a:t>[1] Javier </a:t>
            </a:r>
            <a:r>
              <a:rPr lang="en-US" sz="800" dirty="0" err="1"/>
              <a:t>Civera</a:t>
            </a:r>
            <a:r>
              <a:rPr lang="en-US" sz="800" dirty="0"/>
              <a:t>, Oscar G. </a:t>
            </a:r>
            <a:r>
              <a:rPr lang="en-US" sz="800" dirty="0" err="1"/>
              <a:t>Grasa</a:t>
            </a:r>
            <a:r>
              <a:rPr lang="en-US" sz="800" dirty="0"/>
              <a:t>, Andrew J. Davison, J. M. M. </a:t>
            </a:r>
            <a:r>
              <a:rPr lang="en-US" sz="800" dirty="0" err="1"/>
              <a:t>Montiel</a:t>
            </a:r>
            <a:r>
              <a:rPr lang="en-US" sz="800" dirty="0"/>
              <a:t>, 1-Point RANSAC for EKF Filtering: Application to Real-Time Structure from Motion and Visual </a:t>
            </a:r>
            <a:r>
              <a:rPr lang="en-US" sz="800" dirty="0" err="1"/>
              <a:t>dometry</a:t>
            </a:r>
            <a:r>
              <a:rPr lang="en-US" sz="800" dirty="0"/>
              <a:t>,   to appear in Journal of Field Robotics, October 2010.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4225" y="6011017"/>
            <a:ext cx="4959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Sample </a:t>
            </a:r>
            <a:r>
              <a:rPr lang="en-US" sz="1400" dirty="0" err="1" smtClean="0"/>
              <a:t>EKFMonoSLAM</a:t>
            </a:r>
            <a:r>
              <a:rPr lang="en-US" sz="1400" dirty="0" smtClean="0"/>
              <a:t> Output</a:t>
            </a:r>
            <a:endParaRPr lang="en-US" sz="1400" dirty="0"/>
          </a:p>
        </p:txBody>
      </p:sp>
      <p:pic>
        <p:nvPicPr>
          <p:cNvPr id="5" name="output-fu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3363846"/>
            <a:ext cx="6477000" cy="29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3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14287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52729"/>
            <a:ext cx="36290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743204"/>
            <a:ext cx="34480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Initially attempted to develop a “real-time” tracking system</a:t>
            </a:r>
          </a:p>
          <a:p>
            <a:pPr lvl="1"/>
            <a:r>
              <a:rPr lang="en-US" sz="1800" dirty="0" smtClean="0"/>
              <a:t>Processing time was very long</a:t>
            </a:r>
            <a:endParaRPr lang="en-US" sz="1800" dirty="0"/>
          </a:p>
          <a:p>
            <a:r>
              <a:rPr lang="en-US" sz="2000" dirty="0" smtClean="0"/>
              <a:t>We attempted to take responsibility off EKFMonoSLAM by implementing functionality remotely</a:t>
            </a:r>
            <a:endParaRPr lang="en-US" sz="2000" dirty="0"/>
          </a:p>
          <a:p>
            <a:r>
              <a:rPr lang="en-US" sz="2000" dirty="0" smtClean="0"/>
              <a:t>Video capture and corner detection were moved to a mobile unit</a:t>
            </a:r>
          </a:p>
          <a:p>
            <a:pPr lvl="1"/>
            <a:r>
              <a:rPr lang="en-US" sz="1800" dirty="0" smtClean="0"/>
              <a:t>Mobile unit sent coordinates of detected corners to base station (laptop)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400" y="6642556"/>
            <a:ext cx="180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 Courtesy Popular Science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61722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Mobile Unit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1745" y="61722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Base Station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Capture </a:t>
            </a:r>
            <a:r>
              <a:rPr lang="en-US" dirty="0"/>
              <a:t>and process images in real time</a:t>
            </a:r>
          </a:p>
          <a:p>
            <a:r>
              <a:rPr lang="en-US" dirty="0"/>
              <a:t>Send resulting data to base station </a:t>
            </a:r>
          </a:p>
          <a:p>
            <a:r>
              <a:rPr lang="en-US" dirty="0"/>
              <a:t>Develop method to provide </a:t>
            </a:r>
            <a:r>
              <a:rPr lang="en-US" dirty="0" err="1" smtClean="0"/>
              <a:t>EKFMonoSLAM</a:t>
            </a:r>
            <a:r>
              <a:rPr lang="en-US" dirty="0" smtClean="0"/>
              <a:t> </a:t>
            </a:r>
            <a:r>
              <a:rPr lang="en-US" dirty="0"/>
              <a:t>algorithm with input</a:t>
            </a:r>
          </a:p>
          <a:p>
            <a:r>
              <a:rPr lang="en-US" dirty="0"/>
              <a:t>Configure </a:t>
            </a:r>
            <a:r>
              <a:rPr lang="en-US" dirty="0" err="1" smtClean="0"/>
              <a:t>EKFMonoSLAM</a:t>
            </a:r>
            <a:r>
              <a:rPr lang="en-US" dirty="0" smtClean="0"/>
              <a:t> </a:t>
            </a:r>
            <a:r>
              <a:rPr lang="en-US" dirty="0"/>
              <a:t>algorithm to accurately track motion using corner-only input</a:t>
            </a:r>
          </a:p>
          <a:p>
            <a:r>
              <a:rPr lang="en-US" dirty="0"/>
              <a:t>Run 2 scenario based tests, and compare experimental results with expected results</a:t>
            </a:r>
          </a:p>
          <a:p>
            <a:pPr lvl="1"/>
            <a:r>
              <a:rPr lang="en-US" dirty="0"/>
              <a:t>A. Straight Line Test</a:t>
            </a:r>
          </a:p>
          <a:p>
            <a:pPr lvl="1"/>
            <a:r>
              <a:rPr lang="en-US" dirty="0"/>
              <a:t>B. 90-Degree Turn</a:t>
            </a:r>
          </a:p>
          <a:p>
            <a:pPr marL="54864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Unit Hardware Components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2 Components</a:t>
            </a:r>
          </a:p>
          <a:p>
            <a:pPr lvl="1"/>
            <a:r>
              <a:rPr lang="en-US" dirty="0" err="1" smtClean="0"/>
              <a:t>VmodCAM</a:t>
            </a:r>
            <a:r>
              <a:rPr lang="en-US" dirty="0" smtClean="0"/>
              <a:t> Stereo Camera Module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Atlys</a:t>
            </a:r>
            <a:r>
              <a:rPr lang="en-US" dirty="0" smtClean="0"/>
              <a:t> </a:t>
            </a:r>
            <a:r>
              <a:rPr lang="en-US" dirty="0"/>
              <a:t>FPGA</a:t>
            </a:r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447800"/>
            <a:ext cx="3200400" cy="222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8878"/>
            <a:ext cx="36195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410200" y="2743200"/>
            <a:ext cx="457200" cy="381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Unit Implementation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HDL Components:</a:t>
            </a:r>
          </a:p>
          <a:p>
            <a:pPr lvl="1"/>
            <a:r>
              <a:rPr lang="en-US" dirty="0" smtClean="0"/>
              <a:t>1. Image Capture – Data from </a:t>
            </a:r>
            <a:r>
              <a:rPr lang="en-US" dirty="0" err="1" smtClean="0"/>
              <a:t>VmodCAM</a:t>
            </a:r>
            <a:r>
              <a:rPr lang="en-US" dirty="0" smtClean="0"/>
              <a:t> to rest of design</a:t>
            </a:r>
          </a:p>
          <a:p>
            <a:pPr lvl="1"/>
            <a:r>
              <a:rPr lang="en-US" dirty="0" smtClean="0"/>
              <a:t>2. Corner Detection Module – Detect corners in images from camera.</a:t>
            </a:r>
          </a:p>
          <a:p>
            <a:pPr lvl="1"/>
            <a:r>
              <a:rPr lang="en-US" dirty="0" smtClean="0"/>
              <a:t>3. Communications Module – Transmit corners to base station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343400"/>
            <a:ext cx="8839200" cy="163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VmodCAM</a:t>
            </a:r>
            <a:r>
              <a:rPr lang="en-US" dirty="0" smtClean="0"/>
              <a:t>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Gather data from </a:t>
            </a:r>
            <a:r>
              <a:rPr lang="en-US" dirty="0" err="1" smtClean="0"/>
              <a:t>VmodCAM</a:t>
            </a:r>
            <a:r>
              <a:rPr lang="en-US" dirty="0" smtClean="0"/>
              <a:t> to the rest of design</a:t>
            </a:r>
          </a:p>
          <a:p>
            <a:pPr lvl="1"/>
            <a:r>
              <a:rPr lang="en-US" dirty="0" smtClean="0"/>
              <a:t>I</a:t>
            </a:r>
            <a:r>
              <a:rPr lang="en-US" baseline="30000" dirty="0" smtClean="0"/>
              <a:t>2</a:t>
            </a:r>
            <a:r>
              <a:rPr lang="en-US" dirty="0" smtClean="0"/>
              <a:t>C Communication for RGB 565 color images </a:t>
            </a:r>
          </a:p>
          <a:p>
            <a:pPr lvl="1"/>
            <a:r>
              <a:rPr lang="en-US" dirty="0" smtClean="0"/>
              <a:t>Initial Testing using HDMI Display and DDR2 Memory from </a:t>
            </a:r>
            <a:r>
              <a:rPr lang="en-US" dirty="0" err="1" smtClean="0"/>
              <a:t>Digilent</a:t>
            </a:r>
            <a:r>
              <a:rPr lang="en-US" dirty="0" smtClean="0"/>
              <a:t> Provided Code</a:t>
            </a:r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4" name="Picture 3" descr="C:\Users\nck_lng\AppData\Local\Temp\2011-10-20_16-12-01_9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89" y="3048000"/>
            <a:ext cx="5943600" cy="33407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19A-364F-4779-884D-42C92182986E}" type="slidenum">
              <a:rPr lang="en-US" smtClean="0"/>
              <a:t>9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28800" y="4419600"/>
            <a:ext cx="914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61789" y="30861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VmodCAM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76400" y="3455432"/>
            <a:ext cx="399789" cy="8879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8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3968</TotalTime>
  <Words>760</Words>
  <Application>Microsoft Office PowerPoint</Application>
  <PresentationFormat>On-screen Show (4:3)</PresentationFormat>
  <Paragraphs>144</Paragraphs>
  <Slides>20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Clarity</vt:lpstr>
      <vt:lpstr>Firefighter Indoor Navigation using Distributed SLAM (FINDS)</vt:lpstr>
      <vt:lpstr>Need for Firefighter Location</vt:lpstr>
      <vt:lpstr>Technologies of Indoor Navigation and Tracking</vt:lpstr>
      <vt:lpstr>Simultaneous Localization and Mapping</vt:lpstr>
      <vt:lpstr>Our Approach</vt:lpstr>
      <vt:lpstr>Project Goals</vt:lpstr>
      <vt:lpstr>Mobile Unit Hardware Components</vt:lpstr>
      <vt:lpstr>Mobile Unit Implementation</vt:lpstr>
      <vt:lpstr>VmodCAM Module</vt:lpstr>
      <vt:lpstr>Corner Detection Approach</vt:lpstr>
      <vt:lpstr>VHDL Corner Detection Implementation</vt:lpstr>
      <vt:lpstr>VHDL Test Bench</vt:lpstr>
      <vt:lpstr>Ethernet Module</vt:lpstr>
      <vt:lpstr>Results: Corner Detection</vt:lpstr>
      <vt:lpstr>Results: Corner Detection (cont)</vt:lpstr>
      <vt:lpstr>Complete System Testing</vt:lpstr>
      <vt:lpstr>Scenario Test – Straight Line</vt:lpstr>
      <vt:lpstr>Scenario Test – 90 Degree Turn</vt:lpstr>
      <vt:lpstr>Conclusions</vt:lpstr>
      <vt:lpstr>Suggestions for Future Work</vt:lpstr>
    </vt:vector>
  </TitlesOfParts>
  <Company>Worcester Polytechnic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Firefighter Indoor Navigation using Distributed SLAM</dc:title>
  <dc:creator>Matthew Zubiel</dc:creator>
  <cp:lastModifiedBy>carldev</cp:lastModifiedBy>
  <cp:revision>81</cp:revision>
  <dcterms:created xsi:type="dcterms:W3CDTF">2012-04-04T00:43:05Z</dcterms:created>
  <dcterms:modified xsi:type="dcterms:W3CDTF">2012-04-23T18:56:51Z</dcterms:modified>
</cp:coreProperties>
</file>