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Default Extension="gif" ContentType="image/gif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69" r:id="rId3"/>
    <p:sldId id="261" r:id="rId4"/>
    <p:sldId id="257" r:id="rId5"/>
    <p:sldId id="273" r:id="rId6"/>
    <p:sldId id="267" r:id="rId7"/>
    <p:sldId id="271" r:id="rId8"/>
    <p:sldId id="268" r:id="rId9"/>
    <p:sldId id="272" r:id="rId10"/>
    <p:sldId id="258" r:id="rId11"/>
    <p:sldId id="270" r:id="rId12"/>
    <p:sldId id="263" r:id="rId13"/>
    <p:sldId id="259" r:id="rId14"/>
    <p:sldId id="260" r:id="rId15"/>
    <p:sldId id="265" r:id="rId16"/>
    <p:sldId id="266" r:id="rId17"/>
    <p:sldId id="275" r:id="rId18"/>
    <p:sldId id="274" r:id="rId19"/>
    <p:sldId id="262" r:id="rId20"/>
    <p:sldId id="264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42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3221EF-478E-4CB9-9D1F-FF979D33D0E7}" type="datetimeFigureOut">
              <a:rPr lang="en-US" smtClean="0"/>
              <a:pPr/>
              <a:t>3/16/2009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D4162A-6C83-4A66-BF7E-2A54F926809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Demo mass/spring, </a:t>
            </a:r>
            <a:r>
              <a:rPr lang="en-US" dirty="0" err="1" smtClean="0"/>
              <a:t>rpoe</a:t>
            </a:r>
            <a:r>
              <a:rPr lang="en-US" dirty="0" smtClean="0"/>
              <a:t> pulse. Wad</a:t>
            </a:r>
            <a:r>
              <a:rPr lang="en-US" baseline="0" dirty="0" smtClean="0"/>
              <a:t> up the rope and throw at volunteer, then make wave. Shape is state.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D4162A-6C83-4A66-BF7E-2A54F926809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oz-</a:t>
            </a:r>
            <a:r>
              <a:rPr lang="en-US" dirty="0" err="1" smtClean="0"/>
              <a:t>wahz</a:t>
            </a:r>
            <a:r>
              <a:rPr lang="en-US" dirty="0" smtClean="0"/>
              <a:t>.  15</a:t>
            </a:r>
            <a:r>
              <a:rPr lang="en-US" baseline="0" dirty="0" smtClean="0"/>
              <a:t> min demos, 10 min </a:t>
            </a:r>
            <a:r>
              <a:rPr lang="en-US" baseline="0" dirty="0" err="1" smtClean="0"/>
              <a:t>org&amp;log</a:t>
            </a:r>
            <a:r>
              <a:rPr lang="en-US" baseline="0" dirty="0" smtClean="0"/>
              <a:t>, 25 min </a:t>
            </a:r>
            <a:r>
              <a:rPr lang="en-US" baseline="0" dirty="0" err="1" smtClean="0"/>
              <a:t>circmo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D4162A-6C83-4A66-BF7E-2A54F926809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Put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osc</a:t>
            </a:r>
            <a:r>
              <a:rPr lang="en-US" baseline="0" dirty="0" smtClean="0"/>
              <a:t> </a:t>
            </a:r>
            <a:r>
              <a:rPr lang="en-US" dirty="0" smtClean="0"/>
              <a:t>parameters</a:t>
            </a:r>
            <a:r>
              <a:rPr lang="en-US" baseline="0" dirty="0" smtClean="0"/>
              <a:t> on board, along with EOM and </a:t>
            </a:r>
            <a:r>
              <a:rPr lang="en-US" baseline="0" dirty="0" err="1" smtClean="0"/>
              <a:t>soln</a:t>
            </a:r>
            <a:r>
              <a:rPr lang="en-US" baseline="0" dirty="0" smtClean="0"/>
              <a:t>:  </a:t>
            </a:r>
            <a:r>
              <a:rPr lang="en-US" dirty="0" err="1" smtClean="0"/>
              <a:t>xva</a:t>
            </a:r>
            <a:r>
              <a:rPr lang="en-US" dirty="0" smtClean="0"/>
              <a:t>,</a:t>
            </a:r>
            <a:r>
              <a:rPr lang="en-US" baseline="0" dirty="0" smtClean="0"/>
              <a:t> EKU, </a:t>
            </a:r>
            <a:r>
              <a:rPr lang="el-GR" baseline="0" dirty="0" smtClean="0"/>
              <a:t>ωγφ</a:t>
            </a:r>
            <a:r>
              <a:rPr lang="en-US" baseline="0" dirty="0" smtClean="0"/>
              <a:t>A, </a:t>
            </a:r>
            <a:r>
              <a:rPr lang="en-US" baseline="0" dirty="0" err="1" smtClean="0"/>
              <a:t>mkb</a:t>
            </a:r>
            <a:r>
              <a:rPr lang="en-US" baseline="0" dirty="0" smtClean="0"/>
              <a:t>, Q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D4162A-6C83-4A66-BF7E-2A54F926809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Put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osc</a:t>
            </a:r>
            <a:r>
              <a:rPr lang="en-US" baseline="0" dirty="0" smtClean="0"/>
              <a:t> </a:t>
            </a:r>
            <a:r>
              <a:rPr lang="en-US" dirty="0" smtClean="0"/>
              <a:t>parameters</a:t>
            </a:r>
            <a:r>
              <a:rPr lang="en-US" baseline="0" dirty="0" smtClean="0"/>
              <a:t> on board, along with EOM and </a:t>
            </a:r>
            <a:r>
              <a:rPr lang="en-US" baseline="0" dirty="0" err="1" smtClean="0"/>
              <a:t>soln</a:t>
            </a:r>
            <a:r>
              <a:rPr lang="en-US" baseline="0" dirty="0" smtClean="0"/>
              <a:t>:  </a:t>
            </a:r>
            <a:r>
              <a:rPr lang="en-US" dirty="0" err="1" smtClean="0"/>
              <a:t>xva</a:t>
            </a:r>
            <a:r>
              <a:rPr lang="en-US" dirty="0" smtClean="0"/>
              <a:t>,</a:t>
            </a:r>
            <a:r>
              <a:rPr lang="en-US" baseline="0" dirty="0" smtClean="0"/>
              <a:t> EKU, </a:t>
            </a:r>
            <a:r>
              <a:rPr lang="el-GR" baseline="0" dirty="0" smtClean="0"/>
              <a:t>ωγφ</a:t>
            </a:r>
            <a:r>
              <a:rPr lang="en-US" baseline="0" dirty="0" smtClean="0"/>
              <a:t>A, </a:t>
            </a:r>
            <a:r>
              <a:rPr lang="en-US" baseline="0" dirty="0" err="1" smtClean="0"/>
              <a:t>mkb</a:t>
            </a:r>
            <a:r>
              <a:rPr lang="en-US" baseline="0" dirty="0" smtClean="0"/>
              <a:t>, Q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D4162A-6C83-4A66-BF7E-2A54F926809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WAVs: </a:t>
            </a:r>
            <a:r>
              <a:rPr lang="en-US" baseline="0" dirty="0" err="1" smtClean="0"/>
              <a:t>lon</a:t>
            </a:r>
            <a:r>
              <a:rPr lang="en-US" baseline="0" dirty="0" smtClean="0"/>
              <a:t>, lat, </a:t>
            </a:r>
            <a:r>
              <a:rPr lang="el-GR" baseline="0" dirty="0" smtClean="0"/>
              <a:t>ωλ</a:t>
            </a:r>
            <a:r>
              <a:rPr lang="en-US" b="1" baseline="0" dirty="0" err="1" smtClean="0"/>
              <a:t>k</a:t>
            </a:r>
            <a:r>
              <a:rPr lang="en-US" b="0" baseline="0" dirty="0" err="1" smtClean="0"/>
              <a:t>v</a:t>
            </a:r>
            <a:r>
              <a:rPr lang="el-GR" baseline="0" dirty="0" smtClean="0"/>
              <a:t>φ</a:t>
            </a:r>
            <a:r>
              <a:rPr lang="en-US" baseline="0" dirty="0" smtClean="0"/>
              <a:t>A, </a:t>
            </a:r>
            <a:r>
              <a:rPr lang="en-US" baseline="0" dirty="0" err="1" smtClean="0"/>
              <a:t>P,E,</a:t>
            </a:r>
            <a:r>
              <a:rPr lang="en-US" b="1" baseline="0" dirty="0" err="1" smtClean="0"/>
              <a:t>p</a:t>
            </a:r>
            <a:r>
              <a:rPr lang="en-US" baseline="0" dirty="0" err="1" smtClean="0"/>
              <a:t>,</a:t>
            </a:r>
            <a:r>
              <a:rPr lang="en-US" b="1" baseline="0" dirty="0" err="1" smtClean="0"/>
              <a:t>L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D4162A-6C83-4A66-BF7E-2A54F926809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WAVs: </a:t>
            </a:r>
            <a:r>
              <a:rPr lang="en-US" baseline="0" dirty="0" err="1" smtClean="0"/>
              <a:t>lon</a:t>
            </a:r>
            <a:r>
              <a:rPr lang="en-US" baseline="0" dirty="0" smtClean="0"/>
              <a:t>, lat, </a:t>
            </a:r>
            <a:r>
              <a:rPr lang="el-GR" baseline="0" dirty="0" smtClean="0"/>
              <a:t>ωλ</a:t>
            </a:r>
            <a:r>
              <a:rPr lang="en-US" b="1" baseline="0" dirty="0" err="1" smtClean="0"/>
              <a:t>k</a:t>
            </a:r>
            <a:r>
              <a:rPr lang="en-US" b="0" baseline="0" dirty="0" err="1" smtClean="0"/>
              <a:t>v</a:t>
            </a:r>
            <a:r>
              <a:rPr lang="el-GR" baseline="0" dirty="0" smtClean="0"/>
              <a:t>φ</a:t>
            </a:r>
            <a:r>
              <a:rPr lang="en-US" baseline="0" dirty="0" smtClean="0"/>
              <a:t>A, </a:t>
            </a:r>
            <a:r>
              <a:rPr lang="en-US" baseline="0" dirty="0" err="1" smtClean="0"/>
              <a:t>P,E,</a:t>
            </a:r>
            <a:r>
              <a:rPr lang="en-US" b="1" baseline="0" dirty="0" err="1" smtClean="0"/>
              <a:t>p</a:t>
            </a:r>
            <a:r>
              <a:rPr lang="en-US" baseline="0" dirty="0" err="1" smtClean="0"/>
              <a:t>,</a:t>
            </a:r>
            <a:r>
              <a:rPr lang="en-US" b="1" baseline="0" dirty="0" err="1" smtClean="0"/>
              <a:t>L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D4162A-6C83-4A66-BF7E-2A54F926809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Resonance!</a:t>
            </a:r>
            <a:r>
              <a:rPr lang="en-US" baseline="0" dirty="0" smtClean="0"/>
              <a:t>  shake rope with large A but wrong f, then small A but right f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D4162A-6C83-4A66-BF7E-2A54F9268090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Resonance!</a:t>
            </a:r>
            <a:r>
              <a:rPr lang="en-US" baseline="0" dirty="0" smtClean="0"/>
              <a:t>  E</a:t>
            </a:r>
            <a:r>
              <a:rPr lang="en-US" dirty="0" smtClean="0"/>
              <a:t>xamples:</a:t>
            </a:r>
            <a:r>
              <a:rPr lang="en-US" baseline="0" dirty="0" smtClean="0"/>
              <a:t> guitar strings and tuning forks and sound waves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D4162A-6C83-4A66-BF7E-2A54F926809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Syllabus, game</a:t>
            </a:r>
            <a:r>
              <a:rPr lang="en-US" baseline="0" dirty="0" smtClean="0"/>
              <a:t> rules.  Schedule points to labs, HWs, SGs. Gen Lab Proc, must read! SGs tell you what I will test you on.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D4162A-6C83-4A66-BF7E-2A54F9268090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pi.edu/+physics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pi.edu/Academics/Depts/Physics/Courses/ph1140b08/Docs/general_lab_procedure.pdf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IzCLsj7umLY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pi.edu/Academics/Depts/Physics/Courses/ph1140b08/Videos/PebbleInPond.AVI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5000" r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Broadway" pitchFamily="82" charset="0"/>
              </a:rPr>
              <a:t>PH1140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Broadway" pitchFamily="82" charset="0"/>
              </a:rPr>
              <a:t/>
            </a:r>
            <a:b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Broadway" pitchFamily="82" charset="0"/>
              </a:rPr>
            </a:b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Broadway" pitchFamily="82" charset="0"/>
              </a:rPr>
              <a:t>Oscillations 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Broadway" pitchFamily="82" charset="0"/>
              </a:rPr>
              <a:t>and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Broadway" pitchFamily="82" charset="0"/>
              </a:rPr>
              <a:t> </a:t>
            </a:r>
            <a:r>
              <a:rPr lang="en-US" dirty="0" smtClean="0">
                <a:solidFill>
                  <a:srgbClr val="00B0F0"/>
                </a:solidFill>
                <a:latin typeface="Broadway" pitchFamily="82" charset="0"/>
              </a:rPr>
              <a:t>Waves</a:t>
            </a:r>
            <a:endParaRPr lang="en-US" dirty="0">
              <a:solidFill>
                <a:srgbClr val="00B0F0"/>
              </a:solidFill>
              <a:latin typeface="Broadway" pitchFamily="82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762000" y="3505200"/>
            <a:ext cx="7467600" cy="2133600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Term </a:t>
            </a:r>
            <a:r>
              <a:rPr lang="en-US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D 2009</a:t>
            </a:r>
            <a:endParaRPr lang="en-US" b="1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endParaRPr lang="en-US" b="1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Frank Dick</a:t>
            </a:r>
          </a:p>
          <a:p>
            <a:r>
              <a:rPr lang="en-US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508-831-6766</a:t>
            </a:r>
          </a:p>
          <a:p>
            <a:r>
              <a:rPr lang="en-US" b="1" dirty="0" smtClean="0">
                <a:solidFill>
                  <a:schemeClr val="bg2">
                    <a:lumMod val="75000"/>
                  </a:schemeClr>
                </a:solidFill>
              </a:rPr>
              <a:t>fdick@wpi.edu</a:t>
            </a:r>
          </a:p>
          <a:p>
            <a:r>
              <a:rPr lang="en-US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www.wpi.edu/Academics/Depts/Physics/Courses/ph1140d09</a:t>
            </a:r>
            <a:endParaRPr lang="en-US" b="1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  <a:p>
            <a:endParaRPr lang="en-US" dirty="0" smtClean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1" dirty="0" smtClean="0"/>
              <a:t>Organization &amp; Logistics (</a:t>
            </a:r>
            <a:r>
              <a:rPr lang="en-US" i="1" dirty="0" err="1" smtClean="0"/>
              <a:t>plugh</a:t>
            </a:r>
            <a:r>
              <a:rPr lang="en-US" i="1" dirty="0" smtClean="0"/>
              <a:t>)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i="1" dirty="0" smtClean="0"/>
              <a:t>Go to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r>
              <a:rPr lang="en-US" i="1" dirty="0" smtClean="0">
                <a:hlinkClick r:id="rId2"/>
              </a:rPr>
              <a:t>www.wpi.edu\+physics</a:t>
            </a:r>
            <a:r>
              <a:rPr lang="en-US" i="1" dirty="0" smtClean="0"/>
              <a:t> and click on</a:t>
            </a:r>
          </a:p>
          <a:p>
            <a:pPr>
              <a:buNone/>
            </a:pPr>
            <a:r>
              <a:rPr lang="en-US" i="1" dirty="0" smtClean="0"/>
              <a:t>→ Student Resources</a:t>
            </a:r>
          </a:p>
          <a:p>
            <a:pPr>
              <a:buNone/>
            </a:pPr>
            <a:r>
              <a:rPr lang="en-US" i="1" dirty="0" smtClean="0"/>
              <a:t>		→ Physics Course Online</a:t>
            </a:r>
          </a:p>
          <a:p>
            <a:pPr>
              <a:buNone/>
            </a:pPr>
            <a:r>
              <a:rPr lang="en-US" i="1" dirty="0" smtClean="0"/>
              <a:t>			→ PH1140 </a:t>
            </a:r>
            <a:r>
              <a:rPr lang="en-US" i="1" dirty="0" smtClean="0"/>
              <a:t>D09</a:t>
            </a:r>
            <a:endParaRPr lang="en-US" i="1" dirty="0" smtClean="0"/>
          </a:p>
          <a:p>
            <a:pPr>
              <a:buNone/>
            </a:pPr>
            <a:r>
              <a:rPr lang="en-US" i="1" dirty="0" smtClean="0"/>
              <a:t> </a:t>
            </a:r>
          </a:p>
          <a:p>
            <a:pPr>
              <a:buNone/>
            </a:pPr>
            <a:r>
              <a:rPr lang="en-US" sz="72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				and cruise !</a:t>
            </a:r>
          </a:p>
          <a:p>
            <a:pPr>
              <a:buNone/>
            </a:pPr>
            <a:endParaRPr lang="en-US" sz="2800" b="1" i="1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algn="r">
              <a:buNone/>
            </a:pPr>
            <a:r>
              <a:rPr lang="en-US" sz="2800" b="1" i="1" dirty="0" smtClean="0">
                <a:solidFill>
                  <a:schemeClr val="accent5">
                    <a:lumMod val="75000"/>
                  </a:schemeClr>
                </a:solidFill>
              </a:rPr>
              <a:t>--- book mark this puppy.</a:t>
            </a:r>
            <a:endParaRPr lang="en-US" sz="3000" b="1" i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00B050"/>
                </a:solidFill>
              </a:rPr>
              <a:t>Labs Rule !</a:t>
            </a:r>
            <a:endParaRPr lang="en-US" i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i="1" dirty="0" smtClean="0"/>
              <a:t>hands-on learning is a big deal</a:t>
            </a:r>
          </a:p>
          <a:p>
            <a:r>
              <a:rPr lang="en-US" i="1" dirty="0" smtClean="0"/>
              <a:t>labs are worth 20% of your grade, hello</a:t>
            </a:r>
          </a:p>
          <a:p>
            <a:r>
              <a:rPr lang="en-US" i="1" dirty="0" smtClean="0"/>
              <a:t>“not familiar with </a:t>
            </a:r>
            <a:r>
              <a:rPr lang="en-US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Logger Pro</a:t>
            </a:r>
            <a:r>
              <a:rPr lang="en-US" i="1" dirty="0" smtClean="0"/>
              <a:t> and </a:t>
            </a:r>
            <a:r>
              <a:rPr lang="en-US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Vernier”</a:t>
            </a:r>
            <a:r>
              <a:rPr lang="en-US" i="1" dirty="0" smtClean="0"/>
              <a:t>?</a:t>
            </a:r>
          </a:p>
          <a:p>
            <a:pPr lvl="1"/>
            <a:r>
              <a:rPr lang="en-US" i="1" dirty="0" smtClean="0">
                <a:solidFill>
                  <a:schemeClr val="accent2">
                    <a:lumMod val="75000"/>
                  </a:schemeClr>
                </a:solidFill>
              </a:rPr>
              <a:t>team with someone who is</a:t>
            </a:r>
          </a:p>
          <a:p>
            <a:r>
              <a:rPr lang="en-US" i="1" dirty="0" smtClean="0"/>
              <a:t>read the </a:t>
            </a:r>
            <a:r>
              <a:rPr lang="en-US" i="1" dirty="0" smtClean="0">
                <a:hlinkClick r:id="rId2"/>
              </a:rPr>
              <a:t>General Lab Procedure</a:t>
            </a:r>
            <a:endParaRPr lang="en-US" i="1" dirty="0" smtClean="0"/>
          </a:p>
          <a:p>
            <a:r>
              <a:rPr lang="en-US" i="1" dirty="0" smtClean="0"/>
              <a:t>read lab procedures ahead of time (why?)</a:t>
            </a:r>
          </a:p>
          <a:p>
            <a:pPr lvl="1"/>
            <a:r>
              <a:rPr lang="en-US" i="1" dirty="0" smtClean="0"/>
              <a:t>because… bring your equations to lab</a:t>
            </a:r>
          </a:p>
          <a:p>
            <a:r>
              <a:rPr lang="en-US" i="1" dirty="0" smtClean="0"/>
              <a:t>Submit </a:t>
            </a:r>
            <a:r>
              <a:rPr lang="en-US" i="1" dirty="0" smtClean="0">
                <a:solidFill>
                  <a:schemeClr val="accent6">
                    <a:lumMod val="75000"/>
                  </a:schemeClr>
                </a:solidFill>
              </a:rPr>
              <a:t>worksheet</a:t>
            </a:r>
            <a:r>
              <a:rPr lang="en-US" i="1" dirty="0" smtClean="0"/>
              <a:t> in </a:t>
            </a:r>
            <a:r>
              <a:rPr lang="en-US" i="1" dirty="0" smtClean="0"/>
              <a:t>lab and you’re done.</a:t>
            </a:r>
            <a:endParaRPr lang="en-US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Go to </a:t>
            </a:r>
            <a:r>
              <a:rPr lang="en-US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myWPI</a:t>
            </a:r>
            <a:r>
              <a:rPr lang="en-US" i="1" dirty="0" smtClean="0"/>
              <a:t> for…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 smtClean="0"/>
          </a:p>
          <a:p>
            <a:pPr algn="ctr"/>
            <a:r>
              <a:rPr lang="en-US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grades</a:t>
            </a:r>
          </a:p>
          <a:p>
            <a:pPr algn="ctr"/>
            <a:r>
              <a:rPr lang="en-US" i="1" dirty="0" smtClean="0"/>
              <a:t>announcements</a:t>
            </a:r>
            <a:endParaRPr lang="en-US" i="1" dirty="0" smtClean="0"/>
          </a:p>
          <a:p>
            <a:pPr algn="ctr"/>
            <a:r>
              <a:rPr lang="en-US" i="1" dirty="0" smtClean="0"/>
              <a:t>link to course webpage</a:t>
            </a:r>
          </a:p>
          <a:p>
            <a:pPr algn="ctr">
              <a:buNone/>
            </a:pPr>
            <a:endParaRPr lang="en-US" i="1" dirty="0" smtClean="0"/>
          </a:p>
          <a:p>
            <a:pPr algn="ctr">
              <a:buNone/>
            </a:pPr>
            <a:r>
              <a:rPr lang="en-US" i="1" dirty="0" smtClean="0">
                <a:solidFill>
                  <a:srgbClr val="00B050"/>
                </a:solidFill>
              </a:rPr>
              <a:t>Ah, </a:t>
            </a:r>
            <a:r>
              <a:rPr lang="en-US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myWPI</a:t>
            </a:r>
            <a:r>
              <a:rPr lang="en-US" i="1" dirty="0" smtClean="0">
                <a:solidFill>
                  <a:srgbClr val="00B050"/>
                </a:solidFill>
              </a:rPr>
              <a:t>, my home away from home!</a:t>
            </a:r>
            <a:endParaRPr lang="en-US" i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chemeClr val="accent2">
                    <a:lumMod val="75000"/>
                  </a:schemeClr>
                </a:solidFill>
              </a:rPr>
              <a:t>Read these or else… !</a:t>
            </a:r>
            <a:endParaRPr lang="en-US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Algerian" pitchFamily="82" charset="0"/>
              </a:rPr>
              <a:t>S</a:t>
            </a:r>
            <a:r>
              <a:rPr lang="en-US" dirty="0" smtClean="0"/>
              <a:t>yllabus !</a:t>
            </a:r>
          </a:p>
          <a:p>
            <a:pPr algn="ctr"/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Algerian" pitchFamily="82" charset="0"/>
              </a:rPr>
              <a:t>S</a:t>
            </a:r>
            <a:r>
              <a:rPr lang="en-US" dirty="0" smtClean="0"/>
              <a:t>chedule !</a:t>
            </a:r>
          </a:p>
          <a:p>
            <a:pPr algn="ctr"/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Algerian" pitchFamily="82" charset="0"/>
              </a:rPr>
              <a:t>G</a:t>
            </a:r>
            <a:r>
              <a:rPr lang="en-US" dirty="0" smtClean="0"/>
              <a:t>eneral Lab Procedure !</a:t>
            </a:r>
          </a:p>
          <a:p>
            <a:pPr algn="ctr"/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Algerian" pitchFamily="82" charset="0"/>
              </a:rPr>
              <a:t>L</a:t>
            </a:r>
            <a:r>
              <a:rPr lang="en-US" dirty="0" smtClean="0"/>
              <a:t>ab Procedures !</a:t>
            </a:r>
          </a:p>
          <a:p>
            <a:pPr algn="ctr"/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Algerian" pitchFamily="82" charset="0"/>
              </a:rPr>
              <a:t>S</a:t>
            </a:r>
            <a:r>
              <a:rPr lang="en-US" dirty="0" smtClean="0"/>
              <a:t>tudy Guides !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Algerian" pitchFamily="82" charset="0"/>
              </a:rPr>
              <a:t>S</a:t>
            </a:r>
            <a:r>
              <a:rPr lang="en-US" dirty="0" smtClean="0"/>
              <a:t>ee schedule for due </a:t>
            </a:r>
            <a:r>
              <a:rPr lang="en-US" dirty="0" err="1" smtClean="0"/>
              <a:t>date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  <a:latin typeface="Algerian" pitchFamily="82" charset="0"/>
              </a:rPr>
              <a:t>S</a:t>
            </a:r>
            <a:endParaRPr lang="en-US" dirty="0" smtClean="0">
              <a:solidFill>
                <a:schemeClr val="accent5">
                  <a:lumMod val="75000"/>
                </a:schemeClr>
              </a:solidFill>
              <a:latin typeface="Algerian" pitchFamily="82" charset="0"/>
            </a:endParaRPr>
          </a:p>
          <a:p>
            <a:pPr algn="ctr">
              <a:buNone/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Algerian" pitchFamily="82" charset="0"/>
              </a:rPr>
              <a:t>S</a:t>
            </a:r>
            <a:r>
              <a:rPr lang="en-US" dirty="0" smtClean="0"/>
              <a:t>Gs are </a:t>
            </a:r>
            <a:r>
              <a:rPr lang="en-US" dirty="0" smtClean="0">
                <a:solidFill>
                  <a:srgbClr val="00B050"/>
                </a:solidFill>
              </a:rPr>
              <a:t>one-stop-shop</a:t>
            </a:r>
            <a:r>
              <a:rPr lang="en-US" dirty="0" smtClean="0"/>
              <a:t> for exam </a:t>
            </a:r>
            <a:r>
              <a:rPr lang="en-US" dirty="0" err="1" smtClean="0"/>
              <a:t>pre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  <a:latin typeface="Algerian" pitchFamily="82" charset="0"/>
              </a:rPr>
              <a:t>P</a:t>
            </a:r>
            <a:endParaRPr lang="en-US" dirty="0" smtClean="0">
              <a:solidFill>
                <a:schemeClr val="accent5">
                  <a:lumMod val="75000"/>
                </a:schemeClr>
              </a:solidFill>
              <a:latin typeface="Algerian" pitchFamily="82" charset="0"/>
            </a:endParaRPr>
          </a:p>
          <a:p>
            <a:pPr algn="ctr">
              <a:buNone/>
            </a:pPr>
            <a:endParaRPr lang="en-US" dirty="0" smtClean="0">
              <a:solidFill>
                <a:schemeClr val="accent5">
                  <a:lumMod val="75000"/>
                </a:schemeClr>
              </a:solidFill>
              <a:latin typeface="Algerian" pitchFamily="82" charset="0"/>
            </a:endParaRPr>
          </a:p>
          <a:p>
            <a:pPr algn="ctr">
              <a:buNone/>
            </a:pP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  <a:latin typeface="Algerian" pitchFamily="82" charset="0"/>
              </a:rPr>
              <a:t>F</a:t>
            </a:r>
            <a:r>
              <a:rPr lang="en-US" sz="2800" dirty="0" smtClean="0">
                <a:solidFill>
                  <a:schemeClr val="bg2">
                    <a:lumMod val="50000"/>
                  </a:schemeClr>
                </a:solidFill>
                <a:latin typeface="Algerian" pitchFamily="82" charset="0"/>
              </a:rPr>
              <a:t>ind everything at the course webpag</a:t>
            </a:r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  <a:latin typeface="Algerian" pitchFamily="82" charset="0"/>
              </a:rPr>
              <a:t>e</a:t>
            </a:r>
            <a:endParaRPr lang="en-US" sz="2800" dirty="0">
              <a:solidFill>
                <a:schemeClr val="accent5">
                  <a:lumMod val="75000"/>
                </a:schemeClr>
              </a:solidFill>
              <a:latin typeface="Algerian" pitchFamily="82" charset="0"/>
            </a:endParaRPr>
          </a:p>
        </p:txBody>
      </p:sp>
      <p:sp>
        <p:nvSpPr>
          <p:cNvPr id="4" name="5-Point Star 3"/>
          <p:cNvSpPr/>
          <p:nvPr/>
        </p:nvSpPr>
        <p:spPr>
          <a:xfrm>
            <a:off x="8229600" y="5410200"/>
            <a:ext cx="228600" cy="2286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5-Point Star 4"/>
          <p:cNvSpPr/>
          <p:nvPr/>
        </p:nvSpPr>
        <p:spPr>
          <a:xfrm>
            <a:off x="685800" y="5486400"/>
            <a:ext cx="228600" cy="2286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Exams will cover…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>
                <a:solidFill>
                  <a:srgbClr val="C00000"/>
                </a:solidFill>
              </a:rPr>
              <a:t>homework</a:t>
            </a:r>
            <a:r>
              <a:rPr lang="en-US" dirty="0" smtClean="0"/>
              <a:t>		&amp;		</a:t>
            </a:r>
            <a:r>
              <a:rPr lang="en-US" dirty="0" smtClean="0">
                <a:solidFill>
                  <a:srgbClr val="C00000"/>
                </a:solidFill>
              </a:rPr>
              <a:t>labs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  <a:latin typeface="Algerian" pitchFamily="82" charset="0"/>
              </a:rPr>
              <a:t>			Do these, </a:t>
            </a:r>
          </a:p>
          <a:p>
            <a:pPr>
              <a:buNone/>
            </a:pP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  <a:latin typeface="Algerian" pitchFamily="82" charset="0"/>
              </a:rPr>
              <a:t>				review these, </a:t>
            </a:r>
          </a:p>
          <a:p>
            <a:pPr>
              <a:buNone/>
            </a:pP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  <a:latin typeface="Algerian" pitchFamily="82" charset="0"/>
              </a:rPr>
              <a:t>					and </a:t>
            </a:r>
            <a:r>
              <a:rPr lang="en-US" sz="2400" dirty="0" smtClean="0">
                <a:solidFill>
                  <a:srgbClr val="C00000"/>
                </a:solidFill>
                <a:latin typeface="Algerian" pitchFamily="82" charset="0"/>
              </a:rPr>
              <a:t>you 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  <a:latin typeface="Algerian" pitchFamily="82" charset="0"/>
              </a:rPr>
              <a:t>are good to go !</a:t>
            </a:r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3 </a:t>
            </a:r>
            <a:r>
              <a:rPr lang="en-US" dirty="0" smtClean="0"/>
              <a:t>exams  ·   </a:t>
            </a:r>
            <a:r>
              <a:rPr lang="en-US" dirty="0" smtClean="0"/>
              <a:t>3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study guides  </a:t>
            </a:r>
            <a:r>
              <a:rPr lang="en-US" dirty="0" smtClean="0"/>
              <a:t>·  you do the math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Introducing the staff…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i="1" dirty="0" smtClean="0"/>
          </a:p>
          <a:p>
            <a:pPr>
              <a:buNone/>
            </a:pPr>
            <a:r>
              <a:rPr lang="en-US" i="1" dirty="0" smtClean="0">
                <a:solidFill>
                  <a:schemeClr val="accent5">
                    <a:lumMod val="75000"/>
                  </a:schemeClr>
                </a:solidFill>
              </a:rPr>
              <a:t>Frank Dick</a:t>
            </a:r>
            <a:r>
              <a:rPr lang="en-US" i="1" dirty="0" smtClean="0"/>
              <a:t>, Lecturer and Conference Instructor</a:t>
            </a:r>
          </a:p>
          <a:p>
            <a:pPr>
              <a:buNone/>
            </a:pPr>
            <a:r>
              <a:rPr lang="en-US" i="1" dirty="0" smtClean="0"/>
              <a:t>	</a:t>
            </a:r>
            <a:r>
              <a:rPr lang="en-US" i="1" dirty="0" smtClean="0">
                <a:solidFill>
                  <a:schemeClr val="accent6">
                    <a:lumMod val="75000"/>
                  </a:schemeClr>
                </a:solidFill>
              </a:rPr>
              <a:t>fdick</a:t>
            </a:r>
            <a:r>
              <a:rPr lang="en-US" i="1" dirty="0" smtClean="0"/>
              <a:t>@wpi.edu</a:t>
            </a:r>
          </a:p>
          <a:p>
            <a:pPr>
              <a:buNone/>
            </a:pPr>
            <a:r>
              <a:rPr lang="en-US" i="1" dirty="0" smtClean="0">
                <a:solidFill>
                  <a:schemeClr val="accent5">
                    <a:lumMod val="75000"/>
                  </a:schemeClr>
                </a:solidFill>
              </a:rPr>
              <a:t>Fred </a:t>
            </a:r>
            <a:r>
              <a:rPr lang="en-US" i="1" dirty="0" err="1" smtClean="0">
                <a:solidFill>
                  <a:schemeClr val="accent5">
                    <a:lumMod val="75000"/>
                  </a:schemeClr>
                </a:solidFill>
              </a:rPr>
              <a:t>Hutson</a:t>
            </a:r>
            <a:r>
              <a:rPr lang="en-US" i="1" dirty="0" smtClean="0"/>
              <a:t>, Lab Instructor and Coordinator</a:t>
            </a:r>
          </a:p>
          <a:p>
            <a:pPr>
              <a:buNone/>
            </a:pPr>
            <a:r>
              <a:rPr lang="en-US" i="1" dirty="0" smtClean="0"/>
              <a:t>	</a:t>
            </a:r>
            <a:r>
              <a:rPr lang="en-US" i="1" dirty="0" smtClean="0">
                <a:solidFill>
                  <a:schemeClr val="accent6">
                    <a:lumMod val="75000"/>
                  </a:schemeClr>
                </a:solidFill>
              </a:rPr>
              <a:t>flh</a:t>
            </a:r>
            <a:r>
              <a:rPr lang="en-US" i="1" dirty="0" smtClean="0"/>
              <a:t>@wpi.edu</a:t>
            </a:r>
          </a:p>
          <a:p>
            <a:pPr>
              <a:buNone/>
            </a:pPr>
            <a:r>
              <a:rPr lang="en-US" i="1" dirty="0" smtClean="0">
                <a:solidFill>
                  <a:schemeClr val="accent5">
                    <a:lumMod val="75000"/>
                  </a:schemeClr>
                </a:solidFill>
              </a:rPr>
              <a:t>Ken Osborne</a:t>
            </a:r>
            <a:r>
              <a:rPr lang="en-US" i="1" dirty="0" smtClean="0"/>
              <a:t>, Lab Instructor</a:t>
            </a:r>
          </a:p>
          <a:p>
            <a:pPr>
              <a:buNone/>
            </a:pPr>
            <a:r>
              <a:rPr lang="en-US" i="1" dirty="0" smtClean="0"/>
              <a:t>	</a:t>
            </a:r>
            <a:r>
              <a:rPr lang="en-US" i="1" dirty="0" smtClean="0">
                <a:solidFill>
                  <a:schemeClr val="accent6">
                    <a:lumMod val="75000"/>
                  </a:schemeClr>
                </a:solidFill>
              </a:rPr>
              <a:t>duck</a:t>
            </a:r>
            <a:r>
              <a:rPr lang="en-US" i="1" dirty="0" smtClean="0"/>
              <a:t>@wpi.edu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This course has been…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…</a:t>
            </a:r>
            <a:r>
              <a:rPr lang="en-US" i="1" dirty="0" smtClean="0"/>
              <a:t>completely redesigned</a:t>
            </a:r>
          </a:p>
          <a:p>
            <a:pPr lvl="1"/>
            <a:r>
              <a:rPr lang="en-US" i="1" dirty="0" smtClean="0"/>
              <a:t>if you see any inconsistencies…</a:t>
            </a:r>
          </a:p>
          <a:p>
            <a:pPr lvl="1"/>
            <a:r>
              <a:rPr lang="en-US" i="1" dirty="0" smtClean="0">
                <a:solidFill>
                  <a:srgbClr val="00B0F0"/>
                </a:solidFill>
              </a:rPr>
              <a:t>let us know</a:t>
            </a:r>
          </a:p>
          <a:p>
            <a:pPr lvl="1"/>
            <a:r>
              <a:rPr lang="en-US" i="1" dirty="0" smtClean="0"/>
              <a:t>if you have any suggestions…</a:t>
            </a:r>
          </a:p>
          <a:p>
            <a:pPr lvl="1"/>
            <a:r>
              <a:rPr lang="en-US" i="1" dirty="0" smtClean="0">
                <a:solidFill>
                  <a:srgbClr val="00B0F0"/>
                </a:solidFill>
              </a:rPr>
              <a:t>let us know</a:t>
            </a:r>
          </a:p>
          <a:p>
            <a:pPr lvl="1"/>
            <a:r>
              <a:rPr lang="en-US" i="1" dirty="0" smtClean="0"/>
              <a:t>if something does not work…</a:t>
            </a:r>
          </a:p>
          <a:p>
            <a:pPr lvl="1"/>
            <a:r>
              <a:rPr lang="en-US" i="1" dirty="0" smtClean="0">
                <a:solidFill>
                  <a:srgbClr val="00B0F0"/>
                </a:solidFill>
              </a:rPr>
              <a:t>let us know</a:t>
            </a:r>
          </a:p>
          <a:p>
            <a:pPr lvl="1"/>
            <a:r>
              <a:rPr lang="en-US" i="1" dirty="0" smtClean="0"/>
              <a:t>if the workload is too much… </a:t>
            </a:r>
          </a:p>
          <a:p>
            <a:pPr lvl="1"/>
            <a:r>
              <a:rPr lang="en-US" i="1" dirty="0" smtClean="0">
                <a:solidFill>
                  <a:srgbClr val="00B050"/>
                </a:solidFill>
              </a:rPr>
              <a:t>go ahead, whine and snivel </a:t>
            </a:r>
            <a:r>
              <a:rPr lang="en-US" i="1" dirty="0" smtClean="0">
                <a:solidFill>
                  <a:srgbClr val="00B0F0"/>
                </a:solidFill>
              </a:rPr>
              <a:t>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2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Seriously, my philosophy is…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i="1" dirty="0" smtClean="0">
                <a:solidFill>
                  <a:srgbClr val="00B050"/>
                </a:solidFill>
              </a:rPr>
              <a:t>For my part:</a:t>
            </a:r>
          </a:p>
          <a:p>
            <a:pPr lvl="1"/>
            <a:r>
              <a:rPr lang="en-US" i="1" dirty="0" smtClean="0"/>
              <a:t>assign gobs of work…</a:t>
            </a:r>
          </a:p>
          <a:p>
            <a:pPr lvl="2"/>
            <a:r>
              <a:rPr lang="en-US" i="1" dirty="0" smtClean="0"/>
              <a:t>“average 17 hours per week per course”</a:t>
            </a:r>
          </a:p>
          <a:p>
            <a:pPr lvl="1"/>
            <a:r>
              <a:rPr lang="en-US" i="1" dirty="0" smtClean="0"/>
              <a:t>…but, give fair exams</a:t>
            </a:r>
          </a:p>
          <a:p>
            <a:pPr lvl="2"/>
            <a:r>
              <a:rPr lang="en-US" i="1" dirty="0" smtClean="0"/>
              <a:t>you have </a:t>
            </a:r>
            <a:r>
              <a:rPr lang="en-US" i="1" dirty="0" smtClean="0">
                <a:solidFill>
                  <a:schemeClr val="accent6">
                    <a:lumMod val="75000"/>
                  </a:schemeClr>
                </a:solidFill>
              </a:rPr>
              <a:t>seen it before</a:t>
            </a:r>
            <a:r>
              <a:rPr lang="en-US" i="1" dirty="0" smtClean="0"/>
              <a:t> in labs and homework</a:t>
            </a:r>
          </a:p>
          <a:p>
            <a:pPr lvl="2"/>
            <a:r>
              <a:rPr lang="en-US" i="1" dirty="0" smtClean="0"/>
              <a:t>by the way, exams are worth 50% of your grade</a:t>
            </a:r>
          </a:p>
          <a:p>
            <a:r>
              <a:rPr lang="en-US" i="1" dirty="0" smtClean="0">
                <a:solidFill>
                  <a:srgbClr val="0070C0"/>
                </a:solidFill>
              </a:rPr>
              <a:t>For your part:</a:t>
            </a:r>
          </a:p>
          <a:p>
            <a:pPr lvl="1"/>
            <a:r>
              <a:rPr lang="en-US" i="1" dirty="0" smtClean="0"/>
              <a:t>show up…!</a:t>
            </a:r>
          </a:p>
          <a:p>
            <a:pPr lvl="1"/>
            <a:r>
              <a:rPr lang="en-US" i="1" dirty="0" smtClean="0"/>
              <a:t>…put in time at home, there </a:t>
            </a:r>
            <a:r>
              <a:rPr lang="en-US" i="1" smtClean="0"/>
              <a:t>is no </a:t>
            </a:r>
            <a:r>
              <a:rPr lang="en-US" i="1" dirty="0" smtClean="0"/>
              <a:t>substitute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Any questions?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/>
          </a:bodyPr>
          <a:lstStyle/>
          <a:p>
            <a:pPr algn="r">
              <a:buNone/>
            </a:pPr>
            <a:endParaRPr lang="en-US" dirty="0" smtClean="0">
              <a:solidFill>
                <a:srgbClr val="00B050"/>
              </a:solidFill>
            </a:endParaRPr>
          </a:p>
          <a:p>
            <a:pPr algn="r">
              <a:buNone/>
            </a:pPr>
            <a:endParaRPr lang="en-US" dirty="0" smtClean="0">
              <a:solidFill>
                <a:srgbClr val="00B050"/>
              </a:solidFill>
            </a:endParaRPr>
          </a:p>
          <a:p>
            <a:pPr algn="r">
              <a:buNone/>
            </a:pPr>
            <a:endParaRPr lang="en-US" dirty="0" smtClean="0">
              <a:solidFill>
                <a:srgbClr val="00B050"/>
              </a:solidFill>
            </a:endParaRPr>
          </a:p>
          <a:p>
            <a:pPr algn="r">
              <a:buNone/>
            </a:pPr>
            <a:endParaRPr lang="en-US" dirty="0" smtClean="0">
              <a:solidFill>
                <a:srgbClr val="00B050"/>
              </a:solidFill>
            </a:endParaRPr>
          </a:p>
          <a:p>
            <a:pPr algn="r">
              <a:buNone/>
            </a:pPr>
            <a:endParaRPr lang="en-US" dirty="0" smtClean="0">
              <a:solidFill>
                <a:srgbClr val="00B050"/>
              </a:solidFill>
            </a:endParaRPr>
          </a:p>
          <a:p>
            <a:pPr algn="r">
              <a:buNone/>
            </a:pPr>
            <a:endParaRPr lang="en-US" dirty="0" smtClean="0">
              <a:solidFill>
                <a:srgbClr val="00B050"/>
              </a:solidFill>
            </a:endParaRPr>
          </a:p>
          <a:p>
            <a:pPr algn="r">
              <a:buNone/>
            </a:pPr>
            <a:endParaRPr lang="en-US" dirty="0" smtClean="0">
              <a:solidFill>
                <a:srgbClr val="00B050"/>
              </a:solidFill>
            </a:endParaRPr>
          </a:p>
          <a:p>
            <a:pPr algn="r">
              <a:buNone/>
            </a:pPr>
            <a:r>
              <a:rPr lang="en-US" dirty="0" smtClean="0">
                <a:solidFill>
                  <a:srgbClr val="00B050"/>
                </a:solidFill>
              </a:rPr>
              <a:t>I have a question for you…</a:t>
            </a:r>
            <a:endParaRPr lang="en-US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n-US" sz="6000" i="1" dirty="0" smtClean="0"/>
              <a:t>What </a:t>
            </a:r>
          </a:p>
          <a:p>
            <a:pPr algn="ctr">
              <a:buNone/>
            </a:pPr>
            <a:r>
              <a:rPr lang="en-US" sz="6000" i="1" dirty="0" smtClean="0"/>
              <a:t>does </a:t>
            </a:r>
            <a:r>
              <a:rPr lang="en-US" sz="60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circular motion </a:t>
            </a:r>
          </a:p>
          <a:p>
            <a:pPr algn="ctr">
              <a:buNone/>
            </a:pPr>
            <a:r>
              <a:rPr lang="en-US" sz="6000" i="1" dirty="0" smtClean="0"/>
              <a:t>have to do with </a:t>
            </a:r>
          </a:p>
          <a:p>
            <a:pPr algn="ctr">
              <a:buNone/>
            </a:pPr>
            <a:r>
              <a:rPr lang="en-US" sz="6000" i="1" dirty="0" smtClean="0"/>
              <a:t>anything </a:t>
            </a:r>
          </a:p>
          <a:p>
            <a:pPr algn="ctr">
              <a:buNone/>
            </a:pPr>
            <a:r>
              <a:rPr lang="en-US" sz="6000" i="1" dirty="0" smtClean="0"/>
              <a:t>in this course? </a:t>
            </a:r>
          </a:p>
          <a:p>
            <a:pPr algn="ctr">
              <a:buNone/>
            </a:pPr>
            <a:r>
              <a:rPr lang="en-US" sz="6000" i="1" dirty="0" smtClean="0"/>
              <a:t>huh?</a:t>
            </a:r>
            <a:endParaRPr lang="en-US" sz="60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b="1" i="1" dirty="0" smtClean="0">
                <a:solidFill>
                  <a:schemeClr val="accent6">
                    <a:lumMod val="75000"/>
                  </a:schemeClr>
                </a:solidFill>
                <a:latin typeface="Bradley Hand ITC" pitchFamily="66" charset="0"/>
              </a:rPr>
              <a:t>Oscillations</a:t>
            </a:r>
            <a:r>
              <a:rPr lang="en-US" b="1" i="1" dirty="0" smtClean="0">
                <a:latin typeface="Bradley Hand ITC" pitchFamily="66" charset="0"/>
              </a:rPr>
              <a:t> and </a:t>
            </a:r>
            <a:r>
              <a:rPr lang="en-US" b="1" i="1" dirty="0" smtClean="0">
                <a:solidFill>
                  <a:srgbClr val="00B0F0"/>
                </a:solidFill>
                <a:latin typeface="Bradley Hand ITC" pitchFamily="66" charset="0"/>
              </a:rPr>
              <a:t>Waves</a:t>
            </a:r>
            <a:r>
              <a:rPr lang="en-US" b="1" i="1" dirty="0" smtClean="0">
                <a:latin typeface="Bradley Hand ITC" pitchFamily="66" charset="0"/>
              </a:rPr>
              <a:t/>
            </a:r>
            <a:br>
              <a:rPr lang="en-US" b="1" i="1" dirty="0" smtClean="0">
                <a:latin typeface="Bradley Hand ITC" pitchFamily="66" charset="0"/>
              </a:rPr>
            </a:br>
            <a:r>
              <a:rPr lang="en-US" b="1" i="1" dirty="0" err="1" smtClean="0">
                <a:solidFill>
                  <a:schemeClr val="accent6">
                    <a:lumMod val="75000"/>
                  </a:schemeClr>
                </a:solidFill>
                <a:latin typeface="Bradley Hand ITC" pitchFamily="66" charset="0"/>
              </a:rPr>
              <a:t>Oscs</a:t>
            </a:r>
            <a:r>
              <a:rPr lang="en-US" b="1" i="1" dirty="0" smtClean="0">
                <a:latin typeface="Bradley Hand ITC" pitchFamily="66" charset="0"/>
              </a:rPr>
              <a:t> &amp;</a:t>
            </a:r>
            <a:r>
              <a:rPr lang="en-US" b="1" i="1" dirty="0" err="1" smtClean="0">
                <a:solidFill>
                  <a:srgbClr val="00B0F0"/>
                </a:solidFill>
                <a:latin typeface="Bradley Hand ITC" pitchFamily="66" charset="0"/>
              </a:rPr>
              <a:t>Wavs</a:t>
            </a:r>
            <a:r>
              <a:rPr lang="en-US" b="1" i="1" dirty="0" smtClean="0">
                <a:latin typeface="Bradley Hand ITC" pitchFamily="66" charset="0"/>
              </a:rPr>
              <a:t>		 </a:t>
            </a:r>
            <a:r>
              <a:rPr lang="en-US" b="1" i="1" dirty="0" smtClean="0">
                <a:solidFill>
                  <a:schemeClr val="accent6">
                    <a:lumMod val="75000"/>
                  </a:schemeClr>
                </a:solidFill>
                <a:latin typeface="Bradley Hand ITC" pitchFamily="66" charset="0"/>
              </a:rPr>
              <a:t>OS</a:t>
            </a:r>
            <a:r>
              <a:rPr lang="en-US" b="1" i="1" dirty="0" smtClean="0">
                <a:solidFill>
                  <a:srgbClr val="00B0F0"/>
                </a:solidFill>
                <a:latin typeface="Bradley Hand ITC" pitchFamily="66" charset="0"/>
              </a:rPr>
              <a:t>WAs</a:t>
            </a:r>
            <a:endParaRPr lang="en-US" b="1" i="1" dirty="0">
              <a:solidFill>
                <a:srgbClr val="00B0F0"/>
              </a:solidFill>
              <a:latin typeface="Bradley Hand ITC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038600"/>
          </a:xfrm>
        </p:spPr>
        <p:txBody>
          <a:bodyPr>
            <a:normAutofit/>
          </a:bodyPr>
          <a:lstStyle/>
          <a:p>
            <a:r>
              <a:rPr lang="en-US" i="1" dirty="0" smtClean="0"/>
              <a:t>I signed up for a course on </a:t>
            </a:r>
            <a:r>
              <a:rPr lang="en-US" i="1" dirty="0" err="1" smtClean="0"/>
              <a:t>oswas</a:t>
            </a:r>
            <a:r>
              <a:rPr lang="en-US" i="1" dirty="0" smtClean="0"/>
              <a:t>?</a:t>
            </a:r>
          </a:p>
          <a:p>
            <a:r>
              <a:rPr lang="en-US" i="1" dirty="0" smtClean="0"/>
              <a:t>First, let me ask you a couple of questions…</a:t>
            </a:r>
          </a:p>
          <a:p>
            <a:r>
              <a:rPr lang="en-US" i="1" dirty="0" smtClean="0"/>
              <a:t>What’s an oscillator? What is oscillation?</a:t>
            </a:r>
          </a:p>
          <a:p>
            <a:pPr lvl="1"/>
            <a:r>
              <a:rPr lang="en-US" i="1" dirty="0" smtClean="0"/>
              <a:t>A mass that goes to and fro.</a:t>
            </a:r>
          </a:p>
          <a:p>
            <a:pPr lvl="1"/>
            <a:r>
              <a:rPr lang="en-US" i="1" dirty="0" smtClean="0"/>
              <a:t>Periodic motion of a mass.</a:t>
            </a:r>
          </a:p>
          <a:p>
            <a:r>
              <a:rPr lang="en-US" i="1" dirty="0" smtClean="0"/>
              <a:t>What’s a wave?</a:t>
            </a:r>
          </a:p>
          <a:p>
            <a:pPr lvl="1"/>
            <a:r>
              <a:rPr lang="en-US" i="1" dirty="0" smtClean="0"/>
              <a:t>A shape that moves thru a continuous medium.</a:t>
            </a:r>
          </a:p>
          <a:p>
            <a:endParaRPr lang="en-US" i="1" dirty="0" smtClean="0"/>
          </a:p>
          <a:p>
            <a:endParaRPr lang="en-US" i="1" dirty="0" smtClean="0"/>
          </a:p>
          <a:p>
            <a:endParaRPr lang="en-US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i="1" dirty="0" err="1" smtClean="0"/>
              <a:t>circmo</a:t>
            </a:r>
            <a:r>
              <a:rPr lang="en-US" sz="6000" i="1" dirty="0" smtClean="0"/>
              <a:t> is the key…</a:t>
            </a:r>
            <a:endParaRPr lang="en-US" sz="60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4800" i="1" dirty="0" smtClean="0"/>
              <a:t>that reveals the nature of</a:t>
            </a:r>
          </a:p>
          <a:p>
            <a:pPr lvl="1">
              <a:buNone/>
            </a:pPr>
            <a:endParaRPr lang="en-US" sz="4800" b="1" i="1" dirty="0" smtClean="0">
              <a:solidFill>
                <a:srgbClr val="00B0F0"/>
              </a:solidFill>
              <a:latin typeface="Bradley Hand ITC" pitchFamily="66" charset="0"/>
            </a:endParaRPr>
          </a:p>
          <a:p>
            <a:pPr lvl="1" algn="ctr">
              <a:buNone/>
            </a:pPr>
            <a:r>
              <a:rPr lang="en-US" sz="4800" b="1" i="1" dirty="0" smtClean="0">
                <a:solidFill>
                  <a:srgbClr val="00B0F0"/>
                </a:solidFill>
                <a:latin typeface="Bradley Hand ITC" pitchFamily="66" charset="0"/>
              </a:rPr>
              <a:t>simple </a:t>
            </a:r>
          </a:p>
          <a:p>
            <a:pPr lvl="1" algn="ctr">
              <a:buNone/>
            </a:pPr>
            <a:r>
              <a:rPr lang="en-US" sz="4800" b="1" i="1" dirty="0" smtClean="0">
                <a:solidFill>
                  <a:srgbClr val="00B0F0"/>
                </a:solidFill>
                <a:latin typeface="Bradley Hand ITC" pitchFamily="66" charset="0"/>
              </a:rPr>
              <a:t>harmonic </a:t>
            </a:r>
          </a:p>
          <a:p>
            <a:pPr lvl="1" algn="ctr">
              <a:buNone/>
            </a:pPr>
            <a:r>
              <a:rPr lang="en-US" sz="4800" b="1" i="1" dirty="0" smtClean="0">
                <a:solidFill>
                  <a:srgbClr val="00B0F0"/>
                </a:solidFill>
                <a:latin typeface="Bradley Hand ITC" pitchFamily="66" charset="0"/>
              </a:rPr>
              <a:t>motion</a:t>
            </a:r>
            <a:endParaRPr lang="en-US" sz="4800" b="1" i="1" dirty="0">
              <a:solidFill>
                <a:srgbClr val="00B0F0"/>
              </a:solidFill>
              <a:latin typeface="Bradley Hand ITC" pitchFamily="66" charset="0"/>
            </a:endParaRPr>
          </a:p>
        </p:txBody>
      </p:sp>
      <p:pic>
        <p:nvPicPr>
          <p:cNvPr id="1026" name="Picture 2" descr="C:\Documents and Settings\fdick\Local Settings\Temporary Internet Files\Content.IE5\QAUJUJA1\MCj039708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381000"/>
            <a:ext cx="893763" cy="885825"/>
          </a:xfrm>
          <a:prstGeom prst="rect">
            <a:avLst/>
          </a:prstGeom>
          <a:noFill/>
        </p:spPr>
      </p:pic>
      <p:pic>
        <p:nvPicPr>
          <p:cNvPr id="1028" name="Picture 4" descr="C:\Documents and Settings\fdick\Local Settings\Temporary Internet Files\Content.IE5\ZFQAAZFO\MCj0396328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96200" y="457200"/>
            <a:ext cx="892175" cy="914400"/>
          </a:xfrm>
          <a:prstGeom prst="rect">
            <a:avLst/>
          </a:prstGeom>
          <a:noFill/>
        </p:spPr>
      </p:pic>
      <p:pic>
        <p:nvPicPr>
          <p:cNvPr id="8" name="Picture 7" descr="Simple_harmonic_oscillator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8800" y="3276600"/>
            <a:ext cx="1104900" cy="34194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00B050"/>
                </a:solidFill>
              </a:rPr>
              <a:t>Today we will do three things…</a:t>
            </a:r>
            <a:endParaRPr lang="en-US" i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i="1" dirty="0" smtClean="0"/>
              <a:t>take a field trip </a:t>
            </a:r>
            <a:r>
              <a:rPr lang="en-US" i="1" dirty="0" smtClean="0">
                <a:sym typeface="Wingdings" pitchFamily="2" charset="2"/>
              </a:rPr>
              <a:t></a:t>
            </a:r>
          </a:p>
          <a:p>
            <a:pPr marL="971550" lvl="1" indent="-514350"/>
            <a:r>
              <a:rPr lang="en-US" i="1" dirty="0" smtClean="0">
                <a:solidFill>
                  <a:schemeClr val="accent5">
                    <a:lumMod val="75000"/>
                  </a:schemeClr>
                </a:solidFill>
                <a:sym typeface="Wingdings" pitchFamily="2" charset="2"/>
              </a:rPr>
              <a:t>I lied! How about videos and demos instead?</a:t>
            </a:r>
            <a:endParaRPr lang="en-US" i="1" dirty="0" smtClean="0"/>
          </a:p>
          <a:p>
            <a:pPr marL="514350" indent="-514350">
              <a:buFont typeface="+mj-lt"/>
              <a:buAutoNum type="arabicPeriod"/>
            </a:pPr>
            <a:r>
              <a:rPr lang="en-US" i="1" dirty="0" smtClean="0"/>
              <a:t>talk about organization &amp; logistics, </a:t>
            </a:r>
            <a:r>
              <a:rPr lang="en-US" i="1" dirty="0" err="1" smtClean="0"/>
              <a:t>plugh</a:t>
            </a:r>
            <a:r>
              <a:rPr lang="en-US" i="1" dirty="0" smtClean="0"/>
              <a:t> </a:t>
            </a:r>
            <a:r>
              <a:rPr lang="en-US" i="1" dirty="0" smtClean="0">
                <a:sym typeface="Wingdings" pitchFamily="2" charset="2"/>
              </a:rPr>
              <a:t></a:t>
            </a:r>
          </a:p>
          <a:p>
            <a:pPr marL="971550" lvl="1" indent="-514350"/>
            <a:r>
              <a:rPr lang="en-US" i="1" dirty="0" smtClean="0">
                <a:solidFill>
                  <a:schemeClr val="accent5">
                    <a:lumMod val="75000"/>
                  </a:schemeClr>
                </a:solidFill>
                <a:sym typeface="Wingdings" pitchFamily="2" charset="2"/>
              </a:rPr>
              <a:t>when to do what, and how to go about doing it</a:t>
            </a:r>
            <a:endParaRPr lang="en-US" i="1" dirty="0" smtClean="0"/>
          </a:p>
          <a:p>
            <a:pPr marL="514350" indent="-514350">
              <a:buFont typeface="+mj-lt"/>
              <a:buAutoNum type="arabicPeriod"/>
            </a:pPr>
            <a:r>
              <a:rPr lang="en-US" i="1" dirty="0" smtClean="0"/>
              <a:t>babble on about circular motion (huh?)</a:t>
            </a:r>
          </a:p>
          <a:p>
            <a:pPr marL="971550" lvl="1" indent="-514350"/>
            <a:r>
              <a:rPr lang="en-US" i="1" dirty="0" smtClean="0">
                <a:solidFill>
                  <a:schemeClr val="accent5">
                    <a:lumMod val="75000"/>
                  </a:schemeClr>
                </a:solidFill>
              </a:rPr>
              <a:t>what does </a:t>
            </a:r>
            <a:r>
              <a:rPr lang="en-US" i="1" dirty="0" err="1" smtClean="0">
                <a:solidFill>
                  <a:schemeClr val="accent5">
                    <a:lumMod val="75000"/>
                  </a:schemeClr>
                </a:solidFill>
              </a:rPr>
              <a:t>circmo</a:t>
            </a:r>
            <a:r>
              <a:rPr lang="en-US" i="1" dirty="0" smtClean="0">
                <a:solidFill>
                  <a:schemeClr val="accent5">
                    <a:lumMod val="75000"/>
                  </a:schemeClr>
                </a:solidFill>
              </a:rPr>
              <a:t> have to do with </a:t>
            </a:r>
            <a:r>
              <a:rPr lang="en-US" i="1" dirty="0" err="1" smtClean="0">
                <a:solidFill>
                  <a:schemeClr val="accent5">
                    <a:lumMod val="75000"/>
                  </a:schemeClr>
                </a:solidFill>
              </a:rPr>
              <a:t>oswas</a:t>
            </a:r>
            <a:r>
              <a:rPr lang="en-US" i="1" dirty="0" smtClean="0">
                <a:solidFill>
                  <a:schemeClr val="accent5">
                    <a:lumMod val="75000"/>
                  </a:schemeClr>
                </a:solidFill>
              </a:rPr>
              <a:t>?</a:t>
            </a:r>
          </a:p>
          <a:p>
            <a:pPr marL="971550" lvl="1" indent="-514350">
              <a:buNone/>
            </a:pPr>
            <a:endParaRPr lang="en-US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971550" lvl="1" indent="-514350" algn="ctr">
              <a:buNone/>
            </a:pPr>
            <a:r>
              <a:rPr lang="en-US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What do you want to do first?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radley Hand ITC" pitchFamily="66" charset="0"/>
              </a:rPr>
              <a:t>Oscillations </a:t>
            </a:r>
            <a:endParaRPr lang="en-US" b="1" i="1" dirty="0">
              <a:solidFill>
                <a:schemeClr val="tx2">
                  <a:lumMod val="60000"/>
                  <a:lumOff val="40000"/>
                </a:schemeClr>
              </a:solidFill>
              <a:latin typeface="Bradley Hand ITC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0386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i="1" dirty="0" smtClean="0"/>
              <a:t>you can have </a:t>
            </a:r>
            <a:r>
              <a:rPr lang="en-US" i="1" dirty="0" smtClean="0">
                <a:solidFill>
                  <a:schemeClr val="accent6">
                    <a:lumMod val="75000"/>
                  </a:schemeClr>
                </a:solidFill>
              </a:rPr>
              <a:t>oscillations</a:t>
            </a:r>
            <a:r>
              <a:rPr lang="en-US" i="1" dirty="0" smtClean="0"/>
              <a:t> of:</a:t>
            </a:r>
          </a:p>
          <a:p>
            <a:pPr lvl="1"/>
            <a:r>
              <a:rPr lang="en-US" i="1" dirty="0" smtClean="0"/>
              <a:t>masses on springs</a:t>
            </a:r>
          </a:p>
          <a:p>
            <a:pPr lvl="1"/>
            <a:r>
              <a:rPr lang="en-US" i="1" dirty="0" smtClean="0"/>
              <a:t>tuning forks</a:t>
            </a:r>
          </a:p>
          <a:p>
            <a:pPr lvl="1"/>
            <a:r>
              <a:rPr lang="en-US" i="1" dirty="0" smtClean="0"/>
              <a:t>guitar strings</a:t>
            </a:r>
          </a:p>
          <a:p>
            <a:pPr lvl="1"/>
            <a:r>
              <a:rPr lang="en-US" i="1" dirty="0" smtClean="0"/>
              <a:t>vocal cords</a:t>
            </a:r>
          </a:p>
          <a:p>
            <a:pPr lvl="1"/>
            <a:r>
              <a:rPr lang="en-US" i="1" dirty="0" smtClean="0"/>
              <a:t>bobbing boats</a:t>
            </a:r>
          </a:p>
          <a:p>
            <a:pPr lvl="1"/>
            <a:r>
              <a:rPr lang="en-US" i="1" dirty="0" smtClean="0"/>
              <a:t>pendulums, …the list is sort of long…</a:t>
            </a:r>
          </a:p>
          <a:p>
            <a:r>
              <a:rPr lang="en-US" dirty="0" smtClean="0">
                <a:hlinkClick r:id="rId3"/>
              </a:rPr>
              <a:t>twins on playground swings</a:t>
            </a:r>
            <a:r>
              <a:rPr lang="en-US" i="1" dirty="0" smtClean="0"/>
              <a:t>, wee!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radley Hand ITC" pitchFamily="66" charset="0"/>
              </a:rPr>
              <a:t>Oscillations </a:t>
            </a:r>
            <a:endParaRPr lang="en-US" b="1" i="1" dirty="0">
              <a:solidFill>
                <a:schemeClr val="tx2">
                  <a:lumMod val="60000"/>
                  <a:lumOff val="40000"/>
                </a:schemeClr>
              </a:solidFill>
              <a:latin typeface="Bradley Hand ITC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038600"/>
          </a:xfrm>
        </p:spPr>
        <p:txBody>
          <a:bodyPr>
            <a:normAutofit lnSpcReduction="10000"/>
          </a:bodyPr>
          <a:lstStyle/>
          <a:p>
            <a:r>
              <a:rPr lang="en-US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What kinds of oscillations are there?  </a:t>
            </a:r>
          </a:p>
          <a:p>
            <a:pPr lvl="1"/>
            <a:r>
              <a:rPr lang="en-US" i="1" dirty="0" smtClean="0"/>
              <a:t>free</a:t>
            </a:r>
          </a:p>
          <a:p>
            <a:pPr lvl="1"/>
            <a:r>
              <a:rPr lang="en-US" i="1" dirty="0" smtClean="0"/>
              <a:t>damped</a:t>
            </a:r>
          </a:p>
          <a:p>
            <a:pPr lvl="1"/>
            <a:r>
              <a:rPr lang="en-US" i="1" dirty="0" smtClean="0"/>
              <a:t>forced</a:t>
            </a:r>
          </a:p>
          <a:p>
            <a:pPr lvl="1"/>
            <a:r>
              <a:rPr lang="en-US" i="1" dirty="0" smtClean="0"/>
              <a:t>superimposed</a:t>
            </a:r>
          </a:p>
          <a:p>
            <a:pPr lvl="1"/>
            <a:r>
              <a:rPr lang="en-US" i="1" dirty="0" smtClean="0"/>
              <a:t>coupled</a:t>
            </a:r>
          </a:p>
          <a:p>
            <a:pPr lvl="1"/>
            <a:r>
              <a:rPr lang="en-US" i="1" dirty="0" smtClean="0"/>
              <a:t>linear and non-linear</a:t>
            </a:r>
          </a:p>
          <a:p>
            <a:pPr lvl="1"/>
            <a:r>
              <a:rPr lang="en-US" i="1" dirty="0" smtClean="0"/>
              <a:t>mechanical and electrical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b="1" i="1" dirty="0" smtClean="0">
                <a:solidFill>
                  <a:srgbClr val="00B0F0"/>
                </a:solidFill>
                <a:latin typeface="Bradley Hand ITC" pitchFamily="66" charset="0"/>
              </a:rPr>
              <a:t>Waves</a:t>
            </a:r>
            <a:endParaRPr lang="en-US" b="1" i="1" dirty="0">
              <a:solidFill>
                <a:srgbClr val="00B0F0"/>
              </a:solidFill>
              <a:latin typeface="Bradley Hand ITC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i="1" dirty="0" smtClean="0"/>
              <a:t>you can have </a:t>
            </a:r>
            <a:r>
              <a:rPr lang="en-US" i="1" dirty="0" smtClean="0">
                <a:solidFill>
                  <a:srgbClr val="00B0F0"/>
                </a:solidFill>
              </a:rPr>
              <a:t>waves:</a:t>
            </a:r>
          </a:p>
          <a:p>
            <a:pPr>
              <a:buNone/>
            </a:pPr>
            <a:endParaRPr lang="en-US" i="1" dirty="0" smtClean="0"/>
          </a:p>
          <a:p>
            <a:pPr lvl="1"/>
            <a:r>
              <a:rPr lang="en-US" i="1" dirty="0" smtClean="0"/>
              <a:t>on ropes and slinkys</a:t>
            </a:r>
          </a:p>
          <a:p>
            <a:pPr lvl="1"/>
            <a:r>
              <a:rPr lang="en-US" i="1" dirty="0" smtClean="0"/>
              <a:t>on membranes and surfaces</a:t>
            </a:r>
          </a:p>
          <a:p>
            <a:pPr lvl="1"/>
            <a:r>
              <a:rPr lang="en-US" i="1" dirty="0" smtClean="0"/>
              <a:t>in matter (sound)</a:t>
            </a:r>
          </a:p>
          <a:p>
            <a:pPr lvl="1"/>
            <a:r>
              <a:rPr lang="en-US" i="1" dirty="0" smtClean="0"/>
              <a:t>in empty space (light)</a:t>
            </a:r>
          </a:p>
          <a:p>
            <a:pPr lvl="1">
              <a:buNone/>
            </a:pPr>
            <a:endParaRPr lang="en-US" i="1" dirty="0" smtClean="0"/>
          </a:p>
          <a:p>
            <a:r>
              <a:rPr lang="en-US" i="1" dirty="0" smtClean="0">
                <a:hlinkClick r:id="rId3"/>
              </a:rPr>
              <a:t>A pebble tossed in a pond</a:t>
            </a:r>
            <a:r>
              <a:rPr lang="en-US" i="1" dirty="0" smtClean="0"/>
              <a:t> makes </a:t>
            </a:r>
            <a:r>
              <a:rPr lang="en-US" i="1" dirty="0" smtClean="0">
                <a:solidFill>
                  <a:srgbClr val="00B0F0"/>
                </a:solidFill>
              </a:rPr>
              <a:t>waves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b="1" i="1" dirty="0" smtClean="0">
                <a:solidFill>
                  <a:srgbClr val="00B0F0"/>
                </a:solidFill>
                <a:latin typeface="Bradley Hand ITC" pitchFamily="66" charset="0"/>
              </a:rPr>
              <a:t>Waves</a:t>
            </a:r>
            <a:endParaRPr lang="en-US" b="1" i="1" dirty="0">
              <a:solidFill>
                <a:srgbClr val="00B0F0"/>
              </a:solidFill>
              <a:latin typeface="Bradley Hand ITC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>
            <a:normAutofit/>
          </a:bodyPr>
          <a:lstStyle/>
          <a:p>
            <a:r>
              <a:rPr lang="en-US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What kinds of waves are there? </a:t>
            </a:r>
          </a:p>
          <a:p>
            <a:pPr>
              <a:buNone/>
            </a:pPr>
            <a:endParaRPr lang="en-US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1"/>
            <a:r>
              <a:rPr lang="en-US" i="1" dirty="0" smtClean="0"/>
              <a:t>1D, 2D and 3D waves</a:t>
            </a:r>
          </a:p>
          <a:p>
            <a:pPr lvl="1"/>
            <a:r>
              <a:rPr lang="en-US" i="1" dirty="0" smtClean="0"/>
              <a:t>mechanical and electromagnetic</a:t>
            </a:r>
          </a:p>
          <a:p>
            <a:pPr lvl="1"/>
            <a:r>
              <a:rPr lang="en-US" i="1" dirty="0" smtClean="0"/>
              <a:t>longitudinal, transverse and circular</a:t>
            </a:r>
          </a:p>
          <a:p>
            <a:pPr lvl="1"/>
            <a:r>
              <a:rPr lang="en-US" i="1" dirty="0" smtClean="0"/>
              <a:t>periodic and packet (non-periodic)</a:t>
            </a:r>
          </a:p>
          <a:p>
            <a:pPr lvl="1"/>
            <a:r>
              <a:rPr lang="en-US" i="1" dirty="0" smtClean="0"/>
              <a:t>traveling and standing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b="1" i="1" dirty="0" smtClean="0">
                <a:solidFill>
                  <a:schemeClr val="accent2">
                    <a:lumMod val="75000"/>
                  </a:schemeClr>
                </a:solidFill>
                <a:latin typeface="Bradley Hand ITC" pitchFamily="66" charset="0"/>
              </a:rPr>
              <a:t>Interactions</a:t>
            </a:r>
            <a:br>
              <a:rPr lang="en-US" b="1" i="1" dirty="0" smtClean="0">
                <a:solidFill>
                  <a:schemeClr val="accent2">
                    <a:lumMod val="75000"/>
                  </a:schemeClr>
                </a:solidFill>
                <a:latin typeface="Bradley Hand ITC" pitchFamily="66" charset="0"/>
              </a:rPr>
            </a:br>
            <a:r>
              <a:rPr lang="en-US" b="1" i="1" dirty="0" smtClean="0">
                <a:solidFill>
                  <a:schemeClr val="accent2">
                    <a:lumMod val="75000"/>
                  </a:schemeClr>
                </a:solidFill>
                <a:latin typeface="Bradley Hand ITC" pitchFamily="66" charset="0"/>
              </a:rPr>
              <a:t>“</a:t>
            </a:r>
            <a:r>
              <a:rPr lang="en-US" sz="3200" i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how the world works”</a:t>
            </a:r>
            <a:endParaRPr lang="en-US" sz="3200" i="1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624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i="1" dirty="0" smtClean="0"/>
              <a:t>you can have </a:t>
            </a:r>
            <a:r>
              <a:rPr lang="en-US" i="1" dirty="0" smtClean="0">
                <a:solidFill>
                  <a:schemeClr val="accent2">
                    <a:lumMod val="75000"/>
                  </a:schemeClr>
                </a:solidFill>
              </a:rPr>
              <a:t>interactions</a:t>
            </a:r>
            <a:r>
              <a:rPr lang="en-US" i="1" dirty="0" smtClean="0"/>
              <a:t> between:</a:t>
            </a:r>
          </a:p>
          <a:p>
            <a:pPr lvl="1" algn="ctr"/>
            <a:r>
              <a:rPr lang="en-US" i="1" dirty="0" smtClean="0">
                <a:solidFill>
                  <a:schemeClr val="accent6">
                    <a:lumMod val="75000"/>
                  </a:schemeClr>
                </a:solidFill>
              </a:rPr>
              <a:t>oscillators</a:t>
            </a:r>
            <a:r>
              <a:rPr lang="en-US" i="1" dirty="0" smtClean="0"/>
              <a:t> and </a:t>
            </a:r>
            <a:r>
              <a:rPr lang="en-US" i="1" dirty="0" smtClean="0">
                <a:solidFill>
                  <a:schemeClr val="accent6">
                    <a:lumMod val="75000"/>
                  </a:schemeClr>
                </a:solidFill>
              </a:rPr>
              <a:t>oscillators</a:t>
            </a:r>
          </a:p>
          <a:p>
            <a:pPr lvl="1" algn="ctr"/>
            <a:r>
              <a:rPr lang="en-US" i="1" dirty="0" smtClean="0">
                <a:solidFill>
                  <a:schemeClr val="accent6">
                    <a:lumMod val="75000"/>
                  </a:schemeClr>
                </a:solidFill>
              </a:rPr>
              <a:t>oscillators</a:t>
            </a:r>
            <a:r>
              <a:rPr lang="en-US" i="1" dirty="0" smtClean="0"/>
              <a:t> and </a:t>
            </a:r>
            <a:r>
              <a:rPr lang="en-US" i="1" dirty="0" smtClean="0">
                <a:solidFill>
                  <a:srgbClr val="00B0F0"/>
                </a:solidFill>
              </a:rPr>
              <a:t>waves</a:t>
            </a:r>
          </a:p>
          <a:p>
            <a:pPr lvl="1" algn="ctr"/>
            <a:r>
              <a:rPr lang="en-US" i="1" dirty="0" smtClean="0">
                <a:solidFill>
                  <a:srgbClr val="00B0F0"/>
                </a:solidFill>
              </a:rPr>
              <a:t>waves</a:t>
            </a:r>
            <a:r>
              <a:rPr lang="en-US" i="1" dirty="0" smtClean="0"/>
              <a:t> and </a:t>
            </a:r>
            <a:r>
              <a:rPr lang="en-US" i="1" dirty="0" smtClean="0">
                <a:solidFill>
                  <a:srgbClr val="00B0F0"/>
                </a:solidFill>
              </a:rPr>
              <a:t>waves</a:t>
            </a:r>
          </a:p>
          <a:p>
            <a:pPr lvl="1" algn="ctr">
              <a:buNone/>
            </a:pPr>
            <a:endParaRPr lang="en-US" i="1" dirty="0" smtClean="0">
              <a:solidFill>
                <a:srgbClr val="00B0F0"/>
              </a:solidFill>
            </a:endParaRPr>
          </a:p>
          <a:p>
            <a:pPr>
              <a:buNone/>
            </a:pPr>
            <a:r>
              <a:rPr lang="en-US" i="1" dirty="0" smtClean="0"/>
              <a:t>	- </a:t>
            </a:r>
            <a:r>
              <a:rPr lang="en-US" i="1" dirty="0" smtClean="0">
                <a:solidFill>
                  <a:schemeClr val="accent6">
                    <a:lumMod val="75000"/>
                  </a:schemeClr>
                </a:solidFill>
              </a:rPr>
              <a:t>this</a:t>
            </a:r>
            <a:r>
              <a:rPr lang="en-US" i="1" dirty="0" smtClean="0"/>
              <a:t> makes </a:t>
            </a:r>
            <a:r>
              <a:rPr lang="en-US" i="1" dirty="0" smtClean="0">
                <a:solidFill>
                  <a:srgbClr val="00B0F0"/>
                </a:solidFill>
              </a:rPr>
              <a:t>that</a:t>
            </a:r>
            <a:r>
              <a:rPr lang="en-US" i="1" dirty="0" smtClean="0"/>
              <a:t>, or </a:t>
            </a:r>
            <a:r>
              <a:rPr lang="en-US" i="1" dirty="0" smtClean="0">
                <a:solidFill>
                  <a:srgbClr val="00B0F0"/>
                </a:solidFill>
              </a:rPr>
              <a:t>that</a:t>
            </a:r>
            <a:r>
              <a:rPr lang="en-US" i="1" dirty="0" smtClean="0"/>
              <a:t> makes </a:t>
            </a:r>
            <a:r>
              <a:rPr lang="en-US" i="1" dirty="0" smtClean="0">
                <a:solidFill>
                  <a:schemeClr val="accent6">
                    <a:lumMod val="75000"/>
                  </a:schemeClr>
                </a:solidFill>
              </a:rPr>
              <a:t>this</a:t>
            </a:r>
          </a:p>
          <a:p>
            <a:pPr>
              <a:buNone/>
            </a:pPr>
            <a:r>
              <a:rPr lang="en-US" i="1" dirty="0" smtClean="0"/>
              <a:t>		- </a:t>
            </a:r>
            <a:r>
              <a:rPr lang="en-US" i="1" dirty="0" smtClean="0">
                <a:solidFill>
                  <a:srgbClr val="C00000"/>
                </a:solidFill>
              </a:rPr>
              <a:t>resonance</a:t>
            </a:r>
            <a:r>
              <a:rPr lang="en-US" i="1" dirty="0" smtClean="0"/>
              <a:t> works the magic!</a:t>
            </a:r>
          </a:p>
          <a:p>
            <a:pPr>
              <a:buNone/>
            </a:pPr>
            <a:r>
              <a:rPr lang="en-US" i="1" dirty="0" smtClean="0"/>
              <a:t>how do we describe an </a:t>
            </a:r>
            <a:r>
              <a:rPr lang="en-US" i="1" dirty="0" err="1" smtClean="0"/>
              <a:t>oswa</a:t>
            </a:r>
            <a:r>
              <a:rPr lang="en-US" i="1" dirty="0" smtClean="0"/>
              <a:t> interaction? hmm…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b="1" i="1" dirty="0" smtClean="0">
                <a:solidFill>
                  <a:schemeClr val="accent2">
                    <a:lumMod val="75000"/>
                  </a:schemeClr>
                </a:solidFill>
                <a:latin typeface="Bradley Hand ITC" pitchFamily="66" charset="0"/>
              </a:rPr>
              <a:t>Interactions</a:t>
            </a:r>
            <a:endParaRPr lang="en-US" b="1" i="1" dirty="0">
              <a:solidFill>
                <a:schemeClr val="accent2">
                  <a:lumMod val="75000"/>
                </a:schemeClr>
              </a:solidFill>
              <a:latin typeface="Bradley Hand ITC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624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i="1" dirty="0" smtClean="0"/>
              <a:t>What </a:t>
            </a:r>
            <a:r>
              <a:rPr lang="en-US" i="1" dirty="0" smtClean="0">
                <a:solidFill>
                  <a:schemeClr val="accent2">
                    <a:lumMod val="75000"/>
                  </a:schemeClr>
                </a:solidFill>
              </a:rPr>
              <a:t>interactions</a:t>
            </a:r>
            <a:r>
              <a:rPr lang="en-US" i="1" dirty="0" smtClean="0"/>
              <a:t> </a:t>
            </a:r>
            <a:r>
              <a:rPr lang="en-US" i="1" dirty="0" smtClean="0"/>
              <a:t>are </a:t>
            </a:r>
            <a:r>
              <a:rPr lang="en-US" i="1" dirty="0" err="1" smtClean="0"/>
              <a:t>occuring</a:t>
            </a:r>
            <a:r>
              <a:rPr lang="en-US" i="1" dirty="0" smtClean="0"/>
              <a:t> in this room?</a:t>
            </a:r>
          </a:p>
          <a:p>
            <a:pPr>
              <a:buNone/>
            </a:pPr>
            <a:endParaRPr lang="en-US" i="1" dirty="0" smtClean="0"/>
          </a:p>
          <a:p>
            <a:r>
              <a:rPr lang="en-US" i="1" dirty="0" smtClean="0">
                <a:solidFill>
                  <a:srgbClr val="00B050"/>
                </a:solidFill>
              </a:rPr>
              <a:t>Sound!</a:t>
            </a:r>
          </a:p>
          <a:p>
            <a:pPr lvl="1"/>
            <a:r>
              <a:rPr lang="en-US" i="1" dirty="0" smtClean="0">
                <a:solidFill>
                  <a:srgbClr val="0070C0"/>
                </a:solidFill>
              </a:rPr>
              <a:t>vocal cord oscillators </a:t>
            </a:r>
            <a:r>
              <a:rPr lang="en-US" i="1" dirty="0" smtClean="0">
                <a:solidFill>
                  <a:schemeClr val="accent2">
                    <a:lumMod val="75000"/>
                  </a:schemeClr>
                </a:solidFill>
              </a:rPr>
              <a:t>stimulate</a:t>
            </a:r>
            <a:r>
              <a:rPr lang="en-US" i="1" dirty="0" smtClean="0">
                <a:solidFill>
                  <a:srgbClr val="0070C0"/>
                </a:solidFill>
              </a:rPr>
              <a:t> sound waves</a:t>
            </a:r>
          </a:p>
          <a:p>
            <a:pPr lvl="1"/>
            <a:r>
              <a:rPr lang="en-US" i="1" dirty="0" smtClean="0">
                <a:solidFill>
                  <a:srgbClr val="0070C0"/>
                </a:solidFill>
              </a:rPr>
              <a:t>sound waves </a:t>
            </a:r>
            <a:r>
              <a:rPr lang="en-US" i="1" dirty="0" smtClean="0">
                <a:solidFill>
                  <a:schemeClr val="accent2">
                    <a:lumMod val="75000"/>
                  </a:schemeClr>
                </a:solidFill>
              </a:rPr>
              <a:t>stimulate</a:t>
            </a:r>
            <a:r>
              <a:rPr lang="en-US" i="1" dirty="0" smtClean="0">
                <a:solidFill>
                  <a:srgbClr val="0070C0"/>
                </a:solidFill>
              </a:rPr>
              <a:t> ear drum oscillators</a:t>
            </a:r>
          </a:p>
          <a:p>
            <a:r>
              <a:rPr lang="en-US" i="1" dirty="0" smtClean="0">
                <a:solidFill>
                  <a:srgbClr val="00B050"/>
                </a:solidFill>
              </a:rPr>
              <a:t>Light!</a:t>
            </a:r>
          </a:p>
          <a:p>
            <a:pPr lvl="1"/>
            <a:r>
              <a:rPr lang="en-US" i="1" dirty="0" smtClean="0">
                <a:solidFill>
                  <a:srgbClr val="0070C0"/>
                </a:solidFill>
              </a:rPr>
              <a:t>atomic oscillators in bulbs </a:t>
            </a:r>
            <a:r>
              <a:rPr lang="en-US" i="1" dirty="0" smtClean="0">
                <a:solidFill>
                  <a:schemeClr val="accent2">
                    <a:lumMod val="75000"/>
                  </a:schemeClr>
                </a:solidFill>
              </a:rPr>
              <a:t>stimulate</a:t>
            </a:r>
            <a:r>
              <a:rPr lang="en-US" i="1" dirty="0" smtClean="0">
                <a:solidFill>
                  <a:srgbClr val="0070C0"/>
                </a:solidFill>
              </a:rPr>
              <a:t> light waves</a:t>
            </a:r>
          </a:p>
          <a:p>
            <a:pPr lvl="1"/>
            <a:r>
              <a:rPr lang="en-US" i="1" dirty="0" smtClean="0">
                <a:solidFill>
                  <a:srgbClr val="0070C0"/>
                </a:solidFill>
              </a:rPr>
              <a:t>light waves </a:t>
            </a:r>
            <a:r>
              <a:rPr lang="en-US" i="1" dirty="0" smtClean="0">
                <a:solidFill>
                  <a:schemeClr val="accent2">
                    <a:lumMod val="75000"/>
                  </a:schemeClr>
                </a:solidFill>
              </a:rPr>
              <a:t>stimulate</a:t>
            </a:r>
            <a:r>
              <a:rPr lang="en-US" i="1" dirty="0" smtClean="0">
                <a:solidFill>
                  <a:srgbClr val="0070C0"/>
                </a:solidFill>
              </a:rPr>
              <a:t> atomic oscillators in retinas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529</TotalTime>
  <Words>790</Words>
  <Application>Microsoft Office PowerPoint</Application>
  <PresentationFormat>On-screen Show (4:3)</PresentationFormat>
  <Paragraphs>192</Paragraphs>
  <Slides>20</Slides>
  <Notes>9</Notes>
  <HiddenSlides>5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PH1140  Oscillations and Waves</vt:lpstr>
      <vt:lpstr>Oscillations and Waves Oscs &amp;Wavs   OSWAs</vt:lpstr>
      <vt:lpstr>Today we will do three things…</vt:lpstr>
      <vt:lpstr>Oscillations </vt:lpstr>
      <vt:lpstr>Oscillations </vt:lpstr>
      <vt:lpstr>Waves</vt:lpstr>
      <vt:lpstr>Waves</vt:lpstr>
      <vt:lpstr>Interactions “how the world works”</vt:lpstr>
      <vt:lpstr>Interactions</vt:lpstr>
      <vt:lpstr>Organization &amp; Logistics (plugh)</vt:lpstr>
      <vt:lpstr>Labs Rule !</vt:lpstr>
      <vt:lpstr>Go to myWPI for…</vt:lpstr>
      <vt:lpstr>Read these or else… !</vt:lpstr>
      <vt:lpstr>Exams will cover…</vt:lpstr>
      <vt:lpstr>Introducing the staff…</vt:lpstr>
      <vt:lpstr>This course has been…</vt:lpstr>
      <vt:lpstr>Seriously, my philosophy is…</vt:lpstr>
      <vt:lpstr>Any questions?</vt:lpstr>
      <vt:lpstr>Slide 19</vt:lpstr>
      <vt:lpstr>circmo is the key…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PH1140  Oscillations and Waves</dc:title>
  <dc:creator/>
  <cp:lastModifiedBy>WPI</cp:lastModifiedBy>
  <cp:revision>255</cp:revision>
  <dcterms:created xsi:type="dcterms:W3CDTF">2006-08-16T00:00:00Z</dcterms:created>
  <dcterms:modified xsi:type="dcterms:W3CDTF">2009-03-16T13:07:13Z</dcterms:modified>
</cp:coreProperties>
</file>