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69" r:id="rId3"/>
    <p:sldId id="26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8" d="100"/>
          <a:sy n="98" d="100"/>
        </p:scale>
        <p:origin x="-8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8BA3E5-10E6-40C3-89E8-26D62F3825AC}" type="datetimeFigureOut">
              <a:rPr lang="en-US" smtClean="0"/>
              <a:t>8/26/2013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D6580-BA07-4D29-A564-CEB37C347EC0}" type="slidenum">
              <a:rPr lang="en-US" smtClean="0"/>
              <a:t>‹#›</a:t>
            </a:fld>
            <a:endParaRPr lang="en-US"/>
          </a:p>
        </p:txBody>
      </p:sp>
    </p:spTree>
    <p:extLst>
      <p:ext uri="{BB962C8B-B14F-4D97-AF65-F5344CB8AC3E}">
        <p14:creationId xmlns:p14="http://schemas.microsoft.com/office/powerpoint/2010/main" val="428943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setup</a:t>
            </a:r>
            <a:r>
              <a:rPr lang="en-US" baseline="0" dirty="0" smtClean="0"/>
              <a:t> and objectives. </a:t>
            </a:r>
            <a:endParaRPr lang="en-US" dirty="0"/>
          </a:p>
        </p:txBody>
      </p:sp>
      <p:sp>
        <p:nvSpPr>
          <p:cNvPr id="4" name="Slide Number Placeholder 3"/>
          <p:cNvSpPr>
            <a:spLocks noGrp="1"/>
          </p:cNvSpPr>
          <p:nvPr>
            <p:ph type="sldNum" sz="quarter" idx="10"/>
          </p:nvPr>
        </p:nvSpPr>
        <p:spPr/>
        <p:txBody>
          <a:bodyPr/>
          <a:lstStyle/>
          <a:p>
            <a:fld id="{CB3D6580-BA07-4D29-A564-CEB37C347EC0}" type="slidenum">
              <a:rPr lang="en-US" smtClean="0"/>
              <a:t>1</a:t>
            </a:fld>
            <a:endParaRPr lang="en-US"/>
          </a:p>
        </p:txBody>
      </p:sp>
    </p:spTree>
    <p:extLst>
      <p:ext uri="{BB962C8B-B14F-4D97-AF65-F5344CB8AC3E}">
        <p14:creationId xmlns:p14="http://schemas.microsoft.com/office/powerpoint/2010/main" val="278339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a:t>
            </a:r>
            <a:r>
              <a:rPr lang="en-US" baseline="0" dirty="0" smtClean="0"/>
              <a:t> how to get started. </a:t>
            </a:r>
            <a:endParaRPr lang="en-US" dirty="0"/>
          </a:p>
        </p:txBody>
      </p:sp>
      <p:sp>
        <p:nvSpPr>
          <p:cNvPr id="4" name="Slide Number Placeholder 3"/>
          <p:cNvSpPr>
            <a:spLocks noGrp="1"/>
          </p:cNvSpPr>
          <p:nvPr>
            <p:ph type="sldNum" sz="quarter" idx="10"/>
          </p:nvPr>
        </p:nvSpPr>
        <p:spPr/>
        <p:txBody>
          <a:bodyPr/>
          <a:lstStyle/>
          <a:p>
            <a:fld id="{CB3D6580-BA07-4D29-A564-CEB37C347EC0}" type="slidenum">
              <a:rPr lang="en-US" smtClean="0"/>
              <a:t>2</a:t>
            </a:fld>
            <a:endParaRPr lang="en-US"/>
          </a:p>
        </p:txBody>
      </p:sp>
    </p:spTree>
    <p:extLst>
      <p:ext uri="{BB962C8B-B14F-4D97-AF65-F5344CB8AC3E}">
        <p14:creationId xmlns:p14="http://schemas.microsoft.com/office/powerpoint/2010/main" val="399482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Equilibrium</a:t>
            </a:r>
            <a:r>
              <a:rPr lang="en-US" baseline="0" dirty="0" smtClean="0"/>
              <a:t> means that both forces and torques sum to zero.</a:t>
            </a:r>
            <a:endParaRPr lang="en-US" dirty="0"/>
          </a:p>
        </p:txBody>
      </p:sp>
      <p:sp>
        <p:nvSpPr>
          <p:cNvPr id="4" name="Slide Number Placeholder 3"/>
          <p:cNvSpPr>
            <a:spLocks noGrp="1"/>
          </p:cNvSpPr>
          <p:nvPr>
            <p:ph type="sldNum" sz="quarter" idx="10"/>
          </p:nvPr>
        </p:nvSpPr>
        <p:spPr/>
        <p:txBody>
          <a:bodyPr/>
          <a:lstStyle/>
          <a:p>
            <a:fld id="{CB3D6580-BA07-4D29-A564-CEB37C347EC0}" type="slidenum">
              <a:rPr lang="en-US" smtClean="0"/>
              <a:t>3</a:t>
            </a:fld>
            <a:endParaRPr lang="en-US"/>
          </a:p>
        </p:txBody>
      </p:sp>
    </p:spTree>
    <p:extLst>
      <p:ext uri="{BB962C8B-B14F-4D97-AF65-F5344CB8AC3E}">
        <p14:creationId xmlns:p14="http://schemas.microsoft.com/office/powerpoint/2010/main" val="278339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0D335A-2C90-4BEE-9705-F83CAB6BC63A}" type="datetimeFigureOut">
              <a:rPr lang="en-US" smtClean="0"/>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E384A-76CA-42E4-BA20-6DBCF524648B}" type="slidenum">
              <a:rPr lang="en-US" smtClean="0"/>
              <a:t>‹#›</a:t>
            </a:fld>
            <a:endParaRPr lang="en-US"/>
          </a:p>
        </p:txBody>
      </p:sp>
    </p:spTree>
    <p:extLst>
      <p:ext uri="{BB962C8B-B14F-4D97-AF65-F5344CB8AC3E}">
        <p14:creationId xmlns:p14="http://schemas.microsoft.com/office/powerpoint/2010/main" val="2592896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0D335A-2C90-4BEE-9705-F83CAB6BC63A}" type="datetimeFigureOut">
              <a:rPr lang="en-US" smtClean="0"/>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E384A-76CA-42E4-BA20-6DBCF524648B}" type="slidenum">
              <a:rPr lang="en-US" smtClean="0"/>
              <a:t>‹#›</a:t>
            </a:fld>
            <a:endParaRPr lang="en-US"/>
          </a:p>
        </p:txBody>
      </p:sp>
    </p:spTree>
    <p:extLst>
      <p:ext uri="{BB962C8B-B14F-4D97-AF65-F5344CB8AC3E}">
        <p14:creationId xmlns:p14="http://schemas.microsoft.com/office/powerpoint/2010/main" val="428388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0D335A-2C90-4BEE-9705-F83CAB6BC63A}" type="datetimeFigureOut">
              <a:rPr lang="en-US" smtClean="0"/>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E384A-76CA-42E4-BA20-6DBCF524648B}" type="slidenum">
              <a:rPr lang="en-US" smtClean="0"/>
              <a:t>‹#›</a:t>
            </a:fld>
            <a:endParaRPr lang="en-US"/>
          </a:p>
        </p:txBody>
      </p:sp>
    </p:spTree>
    <p:extLst>
      <p:ext uri="{BB962C8B-B14F-4D97-AF65-F5344CB8AC3E}">
        <p14:creationId xmlns:p14="http://schemas.microsoft.com/office/powerpoint/2010/main" val="64370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0D335A-2C90-4BEE-9705-F83CAB6BC63A}" type="datetimeFigureOut">
              <a:rPr lang="en-US" smtClean="0"/>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E384A-76CA-42E4-BA20-6DBCF524648B}" type="slidenum">
              <a:rPr lang="en-US" smtClean="0"/>
              <a:t>‹#›</a:t>
            </a:fld>
            <a:endParaRPr lang="en-US"/>
          </a:p>
        </p:txBody>
      </p:sp>
    </p:spTree>
    <p:extLst>
      <p:ext uri="{BB962C8B-B14F-4D97-AF65-F5344CB8AC3E}">
        <p14:creationId xmlns:p14="http://schemas.microsoft.com/office/powerpoint/2010/main" val="204945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0D335A-2C90-4BEE-9705-F83CAB6BC63A}" type="datetimeFigureOut">
              <a:rPr lang="en-US" smtClean="0"/>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E384A-76CA-42E4-BA20-6DBCF524648B}" type="slidenum">
              <a:rPr lang="en-US" smtClean="0"/>
              <a:t>‹#›</a:t>
            </a:fld>
            <a:endParaRPr lang="en-US"/>
          </a:p>
        </p:txBody>
      </p:sp>
    </p:spTree>
    <p:extLst>
      <p:ext uri="{BB962C8B-B14F-4D97-AF65-F5344CB8AC3E}">
        <p14:creationId xmlns:p14="http://schemas.microsoft.com/office/powerpoint/2010/main" val="115352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0D335A-2C90-4BEE-9705-F83CAB6BC63A}" type="datetimeFigureOut">
              <a:rPr lang="en-US" smtClean="0"/>
              <a:t>8/26/2013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E384A-76CA-42E4-BA20-6DBCF524648B}" type="slidenum">
              <a:rPr lang="en-US" smtClean="0"/>
              <a:t>‹#›</a:t>
            </a:fld>
            <a:endParaRPr lang="en-US"/>
          </a:p>
        </p:txBody>
      </p:sp>
    </p:spTree>
    <p:extLst>
      <p:ext uri="{BB962C8B-B14F-4D97-AF65-F5344CB8AC3E}">
        <p14:creationId xmlns:p14="http://schemas.microsoft.com/office/powerpoint/2010/main" val="388987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0D335A-2C90-4BEE-9705-F83CAB6BC63A}" type="datetimeFigureOut">
              <a:rPr lang="en-US" smtClean="0"/>
              <a:t>8/26/2013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E384A-76CA-42E4-BA20-6DBCF524648B}" type="slidenum">
              <a:rPr lang="en-US" smtClean="0"/>
              <a:t>‹#›</a:t>
            </a:fld>
            <a:endParaRPr lang="en-US"/>
          </a:p>
        </p:txBody>
      </p:sp>
    </p:spTree>
    <p:extLst>
      <p:ext uri="{BB962C8B-B14F-4D97-AF65-F5344CB8AC3E}">
        <p14:creationId xmlns:p14="http://schemas.microsoft.com/office/powerpoint/2010/main" val="282250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0D335A-2C90-4BEE-9705-F83CAB6BC63A}" type="datetimeFigureOut">
              <a:rPr lang="en-US" smtClean="0"/>
              <a:t>8/26/2013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E384A-76CA-42E4-BA20-6DBCF524648B}" type="slidenum">
              <a:rPr lang="en-US" smtClean="0"/>
              <a:t>‹#›</a:t>
            </a:fld>
            <a:endParaRPr lang="en-US"/>
          </a:p>
        </p:txBody>
      </p:sp>
    </p:spTree>
    <p:extLst>
      <p:ext uri="{BB962C8B-B14F-4D97-AF65-F5344CB8AC3E}">
        <p14:creationId xmlns:p14="http://schemas.microsoft.com/office/powerpoint/2010/main" val="225742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0D335A-2C90-4BEE-9705-F83CAB6BC63A}" type="datetimeFigureOut">
              <a:rPr lang="en-US" smtClean="0"/>
              <a:t>8/26/2013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E384A-76CA-42E4-BA20-6DBCF524648B}" type="slidenum">
              <a:rPr lang="en-US" smtClean="0"/>
              <a:t>‹#›</a:t>
            </a:fld>
            <a:endParaRPr lang="en-US"/>
          </a:p>
        </p:txBody>
      </p:sp>
    </p:spTree>
    <p:extLst>
      <p:ext uri="{BB962C8B-B14F-4D97-AF65-F5344CB8AC3E}">
        <p14:creationId xmlns:p14="http://schemas.microsoft.com/office/powerpoint/2010/main" val="49483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D335A-2C90-4BEE-9705-F83CAB6BC63A}" type="datetimeFigureOut">
              <a:rPr lang="en-US" smtClean="0"/>
              <a:t>8/26/2013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E384A-76CA-42E4-BA20-6DBCF524648B}" type="slidenum">
              <a:rPr lang="en-US" smtClean="0"/>
              <a:t>‹#›</a:t>
            </a:fld>
            <a:endParaRPr lang="en-US"/>
          </a:p>
        </p:txBody>
      </p:sp>
    </p:spTree>
    <p:extLst>
      <p:ext uri="{BB962C8B-B14F-4D97-AF65-F5344CB8AC3E}">
        <p14:creationId xmlns:p14="http://schemas.microsoft.com/office/powerpoint/2010/main" val="157623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D335A-2C90-4BEE-9705-F83CAB6BC63A}" type="datetimeFigureOut">
              <a:rPr lang="en-US" smtClean="0"/>
              <a:t>8/26/2013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E384A-76CA-42E4-BA20-6DBCF524648B}" type="slidenum">
              <a:rPr lang="en-US" smtClean="0"/>
              <a:t>‹#›</a:t>
            </a:fld>
            <a:endParaRPr lang="en-US"/>
          </a:p>
        </p:txBody>
      </p:sp>
    </p:spTree>
    <p:extLst>
      <p:ext uri="{BB962C8B-B14F-4D97-AF65-F5344CB8AC3E}">
        <p14:creationId xmlns:p14="http://schemas.microsoft.com/office/powerpoint/2010/main" val="416657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D335A-2C90-4BEE-9705-F83CAB6BC63A}" type="datetimeFigureOut">
              <a:rPr lang="en-US" smtClean="0"/>
              <a:t>8/26/2013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384A-76CA-42E4-BA20-6DBCF524648B}" type="slidenum">
              <a:rPr lang="en-US" smtClean="0"/>
              <a:t>‹#›</a:t>
            </a:fld>
            <a:endParaRPr lang="en-US"/>
          </a:p>
        </p:txBody>
      </p:sp>
    </p:spTree>
    <p:extLst>
      <p:ext uri="{BB962C8B-B14F-4D97-AF65-F5344CB8AC3E}">
        <p14:creationId xmlns:p14="http://schemas.microsoft.com/office/powerpoint/2010/main" val="2545156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71600"/>
            <a:ext cx="2743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533400" y="-174625"/>
            <a:ext cx="8077200" cy="1470025"/>
          </a:xfrm>
        </p:spPr>
        <p:txBody>
          <a:bodyPr>
            <a:normAutofit/>
          </a:bodyPr>
          <a:lstStyle/>
          <a:p>
            <a:r>
              <a:rPr lang="en-US" sz="3600" b="1" dirty="0" smtClean="0"/>
              <a:t>Lab 8 – Static Equilibrium</a:t>
            </a:r>
            <a:endParaRPr lang="en-US" sz="3600" b="1" dirty="0"/>
          </a:p>
        </p:txBody>
      </p:sp>
      <p:grpSp>
        <p:nvGrpSpPr>
          <p:cNvPr id="24" name="Group 23"/>
          <p:cNvGrpSpPr/>
          <p:nvPr/>
        </p:nvGrpSpPr>
        <p:grpSpPr>
          <a:xfrm>
            <a:off x="260283" y="1840468"/>
            <a:ext cx="3625917" cy="1207532"/>
            <a:chOff x="260283" y="1811893"/>
            <a:chExt cx="3625917" cy="1207532"/>
          </a:xfrm>
        </p:grpSpPr>
        <p:sp>
          <p:nvSpPr>
            <p:cNvPr id="4" name="TextBox 3"/>
            <p:cNvSpPr txBox="1"/>
            <p:nvPr/>
          </p:nvSpPr>
          <p:spPr>
            <a:xfrm>
              <a:off x="260283" y="2333625"/>
              <a:ext cx="2406717" cy="369332"/>
            </a:xfrm>
            <a:prstGeom prst="rect">
              <a:avLst/>
            </a:prstGeom>
            <a:noFill/>
          </p:spPr>
          <p:txBody>
            <a:bodyPr wrap="square" rtlCol="0">
              <a:spAutoFit/>
            </a:bodyPr>
            <a:lstStyle/>
            <a:p>
              <a:r>
                <a:rPr lang="en-US" dirty="0" smtClean="0"/>
                <a:t>Masses and hangers</a:t>
              </a:r>
              <a:endParaRPr lang="en-US" dirty="0"/>
            </a:p>
          </p:txBody>
        </p:sp>
        <p:sp>
          <p:nvSpPr>
            <p:cNvPr id="5" name="TextBox 4"/>
            <p:cNvSpPr txBox="1"/>
            <p:nvPr/>
          </p:nvSpPr>
          <p:spPr>
            <a:xfrm>
              <a:off x="1752600" y="1811893"/>
              <a:ext cx="2133600" cy="369332"/>
            </a:xfrm>
            <a:prstGeom prst="rect">
              <a:avLst/>
            </a:prstGeom>
            <a:noFill/>
          </p:spPr>
          <p:txBody>
            <a:bodyPr wrap="square" rtlCol="0">
              <a:spAutoFit/>
            </a:bodyPr>
            <a:lstStyle/>
            <a:p>
              <a:r>
                <a:rPr lang="en-US" dirty="0" smtClean="0"/>
                <a:t>Pulleys</a:t>
              </a:r>
              <a:endParaRPr lang="en-US" dirty="0"/>
            </a:p>
          </p:txBody>
        </p:sp>
        <p:cxnSp>
          <p:nvCxnSpPr>
            <p:cNvPr id="8" name="Straight Arrow Connector 7"/>
            <p:cNvCxnSpPr/>
            <p:nvPr/>
          </p:nvCxnSpPr>
          <p:spPr>
            <a:xfrm>
              <a:off x="2362200" y="2562225"/>
              <a:ext cx="1459680" cy="4572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676400" y="3739277"/>
            <a:ext cx="5867400" cy="2585323"/>
          </a:xfrm>
          <a:prstGeom prst="rect">
            <a:avLst/>
          </a:prstGeom>
          <a:noFill/>
        </p:spPr>
        <p:txBody>
          <a:bodyPr wrap="square" rtlCol="0">
            <a:spAutoFit/>
          </a:bodyPr>
          <a:lstStyle/>
          <a:p>
            <a:r>
              <a:rPr lang="en-US" b="1" dirty="0" smtClean="0"/>
              <a:t>Objectives:</a:t>
            </a:r>
          </a:p>
          <a:p>
            <a:endParaRPr lang="en-US" dirty="0"/>
          </a:p>
          <a:p>
            <a:pPr marL="285750" indent="-285750">
              <a:buFont typeface="Arial" pitchFamily="34" charset="0"/>
              <a:buChar char="•"/>
            </a:pPr>
            <a:r>
              <a:rPr lang="en-US" dirty="0" smtClean="0"/>
              <a:t>Determine the forces and torques acting on an extended object (a wooden stick) by means of masses attached to strings and where the strings are attached to the stick.</a:t>
            </a:r>
          </a:p>
          <a:p>
            <a:pPr marL="285750" indent="-285750">
              <a:buFont typeface="Arial" pitchFamily="34" charset="0"/>
              <a:buChar char="•"/>
            </a:pPr>
            <a:endParaRPr lang="en-US" dirty="0"/>
          </a:p>
          <a:p>
            <a:pPr marL="285750" indent="-285750">
              <a:buFont typeface="Arial" pitchFamily="34" charset="0"/>
              <a:buChar char="•"/>
            </a:pPr>
            <a:r>
              <a:rPr lang="en-US" dirty="0" smtClean="0"/>
              <a:t>Calculate if the 1) the torques sum to zero (rotational equilibrium) and 2) if the forces and torques sum to zero (rotational and translational equilibrium).</a:t>
            </a:r>
            <a:endParaRPr lang="en-US" dirty="0"/>
          </a:p>
        </p:txBody>
      </p:sp>
      <p:sp>
        <p:nvSpPr>
          <p:cNvPr id="16" name="TextBox 15"/>
          <p:cNvSpPr txBox="1"/>
          <p:nvPr/>
        </p:nvSpPr>
        <p:spPr>
          <a:xfrm>
            <a:off x="6477000" y="1840468"/>
            <a:ext cx="2209800" cy="369332"/>
          </a:xfrm>
          <a:prstGeom prst="rect">
            <a:avLst/>
          </a:prstGeom>
          <a:noFill/>
        </p:spPr>
        <p:txBody>
          <a:bodyPr wrap="square" rtlCol="0">
            <a:spAutoFit/>
          </a:bodyPr>
          <a:lstStyle/>
          <a:p>
            <a:r>
              <a:rPr lang="en-US" dirty="0" smtClean="0"/>
              <a:t>Extended object</a:t>
            </a:r>
            <a:endParaRPr lang="en-US" dirty="0"/>
          </a:p>
        </p:txBody>
      </p:sp>
      <p:cxnSp>
        <p:nvCxnSpPr>
          <p:cNvPr id="17" name="Straight Arrow Connector 16"/>
          <p:cNvCxnSpPr>
            <a:stCxn id="16" idx="1"/>
          </p:cNvCxnSpPr>
          <p:nvPr/>
        </p:nvCxnSpPr>
        <p:spPr>
          <a:xfrm flipH="1">
            <a:off x="4869656" y="2025134"/>
            <a:ext cx="1607344"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09761" y="2590800"/>
            <a:ext cx="3024239" cy="3810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590799" y="2111547"/>
            <a:ext cx="1248915" cy="17943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590799" y="2068651"/>
            <a:ext cx="2590801" cy="14114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96000" y="1002268"/>
            <a:ext cx="2209800" cy="369332"/>
          </a:xfrm>
          <a:prstGeom prst="rect">
            <a:avLst/>
          </a:prstGeom>
          <a:noFill/>
        </p:spPr>
        <p:txBody>
          <a:bodyPr wrap="square" rtlCol="0">
            <a:spAutoFit/>
          </a:bodyPr>
          <a:lstStyle/>
          <a:p>
            <a:r>
              <a:rPr lang="en-US" dirty="0" smtClean="0"/>
              <a:t>Pin</a:t>
            </a:r>
            <a:endParaRPr lang="en-US" dirty="0"/>
          </a:p>
        </p:txBody>
      </p:sp>
      <p:cxnSp>
        <p:nvCxnSpPr>
          <p:cNvPr id="36" name="Straight Arrow Connector 35"/>
          <p:cNvCxnSpPr>
            <a:stCxn id="35" idx="1"/>
          </p:cNvCxnSpPr>
          <p:nvPr/>
        </p:nvCxnSpPr>
        <p:spPr>
          <a:xfrm flipH="1">
            <a:off x="4747098" y="1186934"/>
            <a:ext cx="1348902" cy="79426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80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0"/>
            <a:ext cx="7239000" cy="584775"/>
          </a:xfrm>
          <a:prstGeom prst="rect">
            <a:avLst/>
          </a:prstGeom>
          <a:noFill/>
        </p:spPr>
        <p:txBody>
          <a:bodyPr wrap="square" rtlCol="0">
            <a:spAutoFit/>
          </a:bodyPr>
          <a:lstStyle/>
          <a:p>
            <a:r>
              <a:rPr lang="en-US" sz="3200" b="1" dirty="0" smtClean="0"/>
              <a:t>Experimental set-up</a:t>
            </a:r>
            <a:endParaRPr lang="en-US" sz="3200" b="1" dirty="0"/>
          </a:p>
        </p:txBody>
      </p:sp>
      <p:sp>
        <p:nvSpPr>
          <p:cNvPr id="41" name="TextBox 40"/>
          <p:cNvSpPr txBox="1"/>
          <p:nvPr/>
        </p:nvSpPr>
        <p:spPr>
          <a:xfrm>
            <a:off x="457200" y="5562600"/>
            <a:ext cx="8229600" cy="923330"/>
          </a:xfrm>
          <a:prstGeom prst="rect">
            <a:avLst/>
          </a:prstGeom>
          <a:noFill/>
        </p:spPr>
        <p:txBody>
          <a:bodyPr wrap="square" rtlCol="0">
            <a:spAutoFit/>
          </a:bodyPr>
          <a:lstStyle/>
          <a:p>
            <a:r>
              <a:rPr lang="en-US" dirty="0" smtClean="0"/>
              <a:t>Set up the equipment as shown here,  with the pin in use for your check of rotational equilibrium (left image), but not in use for your validation of both rotational and translational equilibrium (right image).  Follow the online instructions.</a:t>
            </a:r>
            <a:endParaRPr lang="en-US" dirty="0"/>
          </a:p>
        </p:txBody>
      </p:sp>
      <p:grpSp>
        <p:nvGrpSpPr>
          <p:cNvPr id="46" name="Group 45"/>
          <p:cNvGrpSpPr/>
          <p:nvPr/>
        </p:nvGrpSpPr>
        <p:grpSpPr>
          <a:xfrm>
            <a:off x="647700" y="2745938"/>
            <a:ext cx="609600" cy="683062"/>
            <a:chOff x="2742045" y="1524000"/>
            <a:chExt cx="609600" cy="683062"/>
          </a:xfrm>
        </p:grpSpPr>
        <p:cxnSp>
          <p:nvCxnSpPr>
            <p:cNvPr id="47" name="Straight Arrow Connector 46"/>
            <p:cNvCxnSpPr/>
            <p:nvPr/>
          </p:nvCxnSpPr>
          <p:spPr>
            <a:xfrm flipV="1">
              <a:off x="2742045" y="2119748"/>
              <a:ext cx="609600" cy="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760518" y="1524000"/>
              <a:ext cx="0" cy="59574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742045" y="1560731"/>
              <a:ext cx="552450" cy="646331"/>
            </a:xfrm>
            <a:prstGeom prst="rect">
              <a:avLst/>
            </a:prstGeom>
            <a:noFill/>
          </p:spPr>
          <p:txBody>
            <a:bodyPr wrap="square" rtlCol="0">
              <a:spAutoFit/>
            </a:bodyPr>
            <a:lstStyle/>
            <a:p>
              <a:r>
                <a:rPr lang="en-US" dirty="0" err="1"/>
                <a:t>v</a:t>
              </a:r>
              <a:r>
                <a:rPr lang="en-US" baseline="-25000" dirty="0" err="1" smtClean="0"/>
                <a:t>x</a:t>
              </a:r>
              <a:endParaRPr lang="en-US" baseline="-25000" dirty="0" smtClean="0"/>
            </a:p>
            <a:p>
              <a:r>
                <a:rPr lang="en-US" dirty="0"/>
                <a:t> </a:t>
              </a:r>
              <a:r>
                <a:rPr lang="en-US" dirty="0" smtClean="0"/>
                <a:t>   t</a:t>
              </a:r>
              <a:endParaRPr lang="en-US" dirty="0"/>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267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828800"/>
            <a:ext cx="4267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76200" y="1307068"/>
            <a:ext cx="9144000" cy="369332"/>
          </a:xfrm>
          <a:prstGeom prst="rect">
            <a:avLst/>
          </a:prstGeom>
          <a:noFill/>
        </p:spPr>
        <p:txBody>
          <a:bodyPr wrap="square" rtlCol="0">
            <a:spAutoFit/>
          </a:bodyPr>
          <a:lstStyle/>
          <a:p>
            <a:r>
              <a:rPr lang="en-US" dirty="0" smtClean="0"/>
              <a:t>Case 1, with two taut strings</a:t>
            </a:r>
            <a:r>
              <a:rPr lang="en-US" dirty="0"/>
              <a:t> </a:t>
            </a:r>
            <a:r>
              <a:rPr lang="en-US" dirty="0" smtClean="0"/>
              <a:t>                                    Case 2, with three taut strings</a:t>
            </a:r>
            <a:endParaRPr lang="en-US" dirty="0"/>
          </a:p>
        </p:txBody>
      </p:sp>
      <p:cxnSp>
        <p:nvCxnSpPr>
          <p:cNvPr id="31" name="Straight Arrow Connector 30"/>
          <p:cNvCxnSpPr/>
          <p:nvPr/>
        </p:nvCxnSpPr>
        <p:spPr>
          <a:xfrm flipV="1">
            <a:off x="5105400" y="3341687"/>
            <a:ext cx="1524000" cy="22971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2339299" y="2971800"/>
            <a:ext cx="2613701" cy="2667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731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81000" y="2598003"/>
            <a:ext cx="8305800" cy="830997"/>
          </a:xfrm>
          <a:prstGeom prst="rect">
            <a:avLst/>
          </a:prstGeom>
          <a:noFill/>
        </p:spPr>
        <p:txBody>
          <a:bodyPr wrap="square" rtlCol="0">
            <a:spAutoFit/>
          </a:bodyPr>
          <a:lstStyle/>
          <a:p>
            <a:r>
              <a:rPr lang="en-US" sz="2400" dirty="0" smtClean="0"/>
              <a:t>The word equilibrium applies to both translation and rotation.  </a:t>
            </a:r>
          </a:p>
          <a:p>
            <a:r>
              <a:rPr lang="en-US" sz="2400" dirty="0" smtClean="0"/>
              <a:t>In this lab, you will verify equilibrium for a static extended object.</a:t>
            </a:r>
            <a:endParaRPr lang="en-US" sz="2400" baseline="-25000" dirty="0"/>
          </a:p>
        </p:txBody>
      </p:sp>
      <p:sp>
        <p:nvSpPr>
          <p:cNvPr id="16" name="TextBox 15"/>
          <p:cNvSpPr txBox="1"/>
          <p:nvPr/>
        </p:nvSpPr>
        <p:spPr>
          <a:xfrm>
            <a:off x="0" y="0"/>
            <a:ext cx="3352800" cy="584775"/>
          </a:xfrm>
          <a:prstGeom prst="rect">
            <a:avLst/>
          </a:prstGeom>
          <a:noFill/>
        </p:spPr>
        <p:txBody>
          <a:bodyPr wrap="square" rtlCol="0">
            <a:spAutoFit/>
          </a:bodyPr>
          <a:lstStyle/>
          <a:p>
            <a:r>
              <a:rPr lang="en-US" sz="3200" b="1" dirty="0" smtClean="0"/>
              <a:t>Central concept</a:t>
            </a:r>
            <a:endParaRPr lang="en-US" sz="3200" b="1" dirty="0"/>
          </a:p>
        </p:txBody>
      </p:sp>
    </p:spTree>
    <p:extLst>
      <p:ext uri="{BB962C8B-B14F-4D97-AF65-F5344CB8AC3E}">
        <p14:creationId xmlns:p14="http://schemas.microsoft.com/office/powerpoint/2010/main" val="375687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1511</TotalTime>
  <Words>192</Words>
  <Application>Microsoft Office PowerPoint</Application>
  <PresentationFormat>On-screen Show (4:3)</PresentationFormat>
  <Paragraphs>24</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Lab 8 – Static Equilibrium</vt:lpstr>
      <vt:lpstr>PowerPoint Presentation</vt:lpstr>
      <vt:lpstr>PowerPoint Presentation</vt:lpstr>
    </vt:vector>
  </TitlesOfParts>
  <Company>Worcester Polytechnic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Graphs of Motion</dc:title>
  <dc:creator>Nancy A. Burnham</dc:creator>
  <cp:lastModifiedBy>Nancy A. Burnham</cp:lastModifiedBy>
  <cp:revision>79</cp:revision>
  <dcterms:created xsi:type="dcterms:W3CDTF">2013-08-08T14:28:17Z</dcterms:created>
  <dcterms:modified xsi:type="dcterms:W3CDTF">2013-08-26T18:04:11Z</dcterms:modified>
</cp:coreProperties>
</file>