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t Nuvo UltraRough" panose="020B0604020202020204" charset="0"/>
      <p:regular r:id="rId14"/>
    </p:embeddedFont>
    <p:embeddedFont>
      <p:font typeface="Frutiger Bold" panose="020B0604020202020204" charset="0"/>
      <p:regular r:id="rId15"/>
    </p:embeddedFont>
    <p:embeddedFont>
      <p:font typeface="Neue Einstellung" panose="020B0604020202020204" charset="0"/>
      <p:regular r:id="rId16"/>
    </p:embeddedFont>
    <p:embeddedFont>
      <p:font typeface="Neue Einstellung Bold" panose="020B0604020202020204" charset="0"/>
      <p:regular r:id="rId17"/>
    </p:embeddedFont>
    <p:embeddedFont>
      <p:font typeface="Sackers Gothic Medium" panose="020B0604020202020204" charset="0"/>
      <p:regular r:id="rId18"/>
    </p:embeddedFont>
    <p:embeddedFont>
      <p:font typeface="TAN Ashford" panose="020B0604020202020204" charset="0"/>
      <p:regular r:id="rId19"/>
    </p:embeddedFont>
    <p:embeddedFont>
      <p:font typeface="TAN Garlan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109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ghton, Katherine" userId="b550b65e-a533-41c0-8041-b6a40e29e1ea" providerId="ADAL" clId="{9C3B637B-A865-4FB9-8BEE-39A7045E1F85}"/>
    <pc:docChg chg="custSel modSld">
      <pc:chgData name="Crighton, Katherine" userId="b550b65e-a533-41c0-8041-b6a40e29e1ea" providerId="ADAL" clId="{9C3B637B-A865-4FB9-8BEE-39A7045E1F85}" dt="2024-02-14T09:26:07.858" v="2" actId="1076"/>
      <pc:docMkLst>
        <pc:docMk/>
      </pc:docMkLst>
      <pc:sldChg chg="delSp modSp mod">
        <pc:chgData name="Crighton, Katherine" userId="b550b65e-a533-41c0-8041-b6a40e29e1ea" providerId="ADAL" clId="{9C3B637B-A865-4FB9-8BEE-39A7045E1F85}" dt="2024-02-14T09:26:07.858" v="2" actId="1076"/>
        <pc:sldMkLst>
          <pc:docMk/>
          <pc:sldMk cId="0" sldId="264"/>
        </pc:sldMkLst>
        <pc:spChg chg="mod">
          <ac:chgData name="Crighton, Katherine" userId="b550b65e-a533-41c0-8041-b6a40e29e1ea" providerId="ADAL" clId="{9C3B637B-A865-4FB9-8BEE-39A7045E1F85}" dt="2024-02-14T09:26:07.858" v="2" actId="1076"/>
          <ac:spMkLst>
            <pc:docMk/>
            <pc:sldMk cId="0" sldId="264"/>
            <ac:spMk id="4" creationId="{00000000-0000-0000-0000-000000000000}"/>
          </ac:spMkLst>
        </pc:spChg>
        <pc:spChg chg="del mod">
          <ac:chgData name="Crighton, Katherine" userId="b550b65e-a533-41c0-8041-b6a40e29e1ea" providerId="ADAL" clId="{9C3B637B-A865-4FB9-8BEE-39A7045E1F85}" dt="2024-02-14T09:26:02.257" v="1" actId="478"/>
          <ac:spMkLst>
            <pc:docMk/>
            <pc:sldMk cId="0" sldId="264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107382" cy="10287000"/>
          </a:xfrm>
          <a:custGeom>
            <a:avLst/>
            <a:gdLst/>
            <a:ahLst/>
            <a:cxnLst/>
            <a:rect l="l" t="t" r="r" b="b"/>
            <a:pathLst>
              <a:path w="7107382" h="10287000">
                <a:moveTo>
                  <a:pt x="0" y="0"/>
                </a:moveTo>
                <a:lnTo>
                  <a:pt x="7107382" y="0"/>
                </a:lnTo>
                <a:lnTo>
                  <a:pt x="71073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841507" y="1903176"/>
            <a:ext cx="12764744" cy="2628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992800"/>
                </a:solidFill>
                <a:latin typeface="TAN Ashford"/>
              </a:rPr>
              <a:t>How Not to Be Evil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dirty="0">
                <a:solidFill>
                  <a:srgbClr val="992800"/>
                </a:solidFill>
                <a:latin typeface="TAN Ashford"/>
              </a:rPr>
              <a:t>(By Accident)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128248" y="5855027"/>
            <a:ext cx="10131052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TAN Garland"/>
              </a:rPr>
              <a:t>Or: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TAN Garland"/>
              </a:rPr>
              <a:t>Baking Consent in from the Beginning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00509" y="9172575"/>
            <a:ext cx="10986531" cy="681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4"/>
              </a:lnSpc>
              <a:spcBef>
                <a:spcPct val="0"/>
              </a:spcBef>
            </a:pPr>
            <a:r>
              <a:rPr lang="en-US" sz="3938">
                <a:solidFill>
                  <a:srgbClr val="992800"/>
                </a:solidFill>
                <a:latin typeface="Neue Einstellung"/>
              </a:rPr>
              <a:t>By Local Word Monkey Kat Crighton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627" y="-18261"/>
            <a:ext cx="2166860" cy="10360045"/>
            <a:chOff x="0" y="0"/>
            <a:chExt cx="2889147" cy="1381339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559966" cy="13813393"/>
              <a:chOff x="0" y="0"/>
              <a:chExt cx="110611" cy="27285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avLst/>
                <a:gdLst/>
                <a:ahLst/>
                <a:cxnLst/>
                <a:rect l="l" t="t" r="r" b="b"/>
                <a:pathLst>
                  <a:path w="110611" h="272857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05878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10611" cy="2766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776393" y="0"/>
              <a:ext cx="559966" cy="13813393"/>
              <a:chOff x="0" y="0"/>
              <a:chExt cx="110611" cy="272857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avLst/>
                <a:gdLst/>
                <a:ahLst/>
                <a:cxnLst/>
                <a:rect l="l" t="t" r="r" b="b"/>
                <a:pathLst>
                  <a:path w="110611" h="272857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CD5E3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10611" cy="2766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552787" y="0"/>
              <a:ext cx="559966" cy="13813393"/>
              <a:chOff x="0" y="0"/>
              <a:chExt cx="110611" cy="272857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avLst/>
                <a:gdLst/>
                <a:ahLst/>
                <a:cxnLst/>
                <a:rect l="l" t="t" r="r" b="b"/>
                <a:pathLst>
                  <a:path w="110611" h="272857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9928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10611" cy="2766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329180" y="0"/>
              <a:ext cx="559966" cy="13813393"/>
              <a:chOff x="0" y="0"/>
              <a:chExt cx="110611" cy="272857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avLst/>
                <a:gdLst/>
                <a:ahLst/>
                <a:cxnLst/>
                <a:rect l="l" t="t" r="r" b="b"/>
                <a:pathLst>
                  <a:path w="110611" h="272857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E3A72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110611" cy="2766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 rot="-10800000">
            <a:off x="15888322" y="-73045"/>
            <a:ext cx="2166860" cy="10360045"/>
            <a:chOff x="0" y="0"/>
            <a:chExt cx="2889147" cy="13813393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559966" cy="13813393"/>
              <a:chOff x="0" y="0"/>
              <a:chExt cx="110611" cy="272857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avLst/>
                <a:gdLst/>
                <a:ahLst/>
                <a:cxnLst/>
                <a:rect l="l" t="t" r="r" b="b"/>
                <a:pathLst>
                  <a:path w="110611" h="272857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05878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10611" cy="2766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776393" y="0"/>
              <a:ext cx="559966" cy="13813393"/>
              <a:chOff x="0" y="0"/>
              <a:chExt cx="110611" cy="272857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avLst/>
                <a:gdLst/>
                <a:ahLst/>
                <a:cxnLst/>
                <a:rect l="l" t="t" r="r" b="b"/>
                <a:pathLst>
                  <a:path w="110611" h="272857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CD5E3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110611" cy="2766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552787" y="0"/>
              <a:ext cx="559966" cy="13813393"/>
              <a:chOff x="0" y="0"/>
              <a:chExt cx="110611" cy="272857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avLst/>
                <a:gdLst/>
                <a:ahLst/>
                <a:cxnLst/>
                <a:rect l="l" t="t" r="r" b="b"/>
                <a:pathLst>
                  <a:path w="110611" h="272857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9928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110611" cy="2766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2329180" y="0"/>
              <a:ext cx="559966" cy="13813393"/>
              <a:chOff x="0" y="0"/>
              <a:chExt cx="110611" cy="272857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avLst/>
                <a:gdLst/>
                <a:ahLst/>
                <a:cxnLst/>
                <a:rect l="l" t="t" r="r" b="b"/>
                <a:pathLst>
                  <a:path w="110611" h="272857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E3A72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110611" cy="2766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8" name="TextBox 28"/>
          <p:cNvSpPr txBox="1"/>
          <p:nvPr/>
        </p:nvSpPr>
        <p:spPr>
          <a:xfrm>
            <a:off x="2580653" y="2873548"/>
            <a:ext cx="13126694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eue Einstellung"/>
              </a:rPr>
              <a:t>Rules are different in the magic circle... but not all of them. Make scripts and mechanics to help keep everyone safe.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61628" y="1162711"/>
            <a:ext cx="12764744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992800"/>
                </a:solidFill>
                <a:latin typeface="TAN Ashford"/>
              </a:rPr>
              <a:t>9.Commonsense</a:t>
            </a:r>
          </a:p>
        </p:txBody>
      </p:sp>
      <p:sp>
        <p:nvSpPr>
          <p:cNvPr id="30" name="Freeform 30"/>
          <p:cNvSpPr/>
          <p:nvPr/>
        </p:nvSpPr>
        <p:spPr>
          <a:xfrm rot="-1156364">
            <a:off x="-2406186" y="10776596"/>
            <a:ext cx="12896751" cy="4658951"/>
          </a:xfrm>
          <a:custGeom>
            <a:avLst/>
            <a:gdLst/>
            <a:ahLst/>
            <a:cxnLst/>
            <a:rect l="l" t="t" r="r" b="b"/>
            <a:pathLst>
              <a:path w="12896751" h="4658951">
                <a:moveTo>
                  <a:pt x="0" y="0"/>
                </a:moveTo>
                <a:lnTo>
                  <a:pt x="12896751" y="0"/>
                </a:lnTo>
                <a:lnTo>
                  <a:pt x="12896751" y="4658951"/>
                </a:lnTo>
                <a:lnTo>
                  <a:pt x="0" y="46589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775956">
            <a:off x="7968298" y="6692100"/>
            <a:ext cx="2991483" cy="2939132"/>
          </a:xfrm>
          <a:custGeom>
            <a:avLst/>
            <a:gdLst/>
            <a:ahLst/>
            <a:cxnLst/>
            <a:rect l="l" t="t" r="r" b="b"/>
            <a:pathLst>
              <a:path w="2991483" h="2939132">
                <a:moveTo>
                  <a:pt x="0" y="0"/>
                </a:moveTo>
                <a:lnTo>
                  <a:pt x="2991483" y="0"/>
                </a:lnTo>
                <a:lnTo>
                  <a:pt x="2991483" y="2939132"/>
                </a:lnTo>
                <a:lnTo>
                  <a:pt x="0" y="29391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 rot="5088916">
            <a:off x="-349923" y="-4659711"/>
            <a:ext cx="3790328" cy="10064133"/>
            <a:chOff x="0" y="0"/>
            <a:chExt cx="812800" cy="215815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2158158"/>
            </a:xfrm>
            <a:custGeom>
              <a:avLst/>
              <a:gdLst/>
              <a:ahLst/>
              <a:cxnLst/>
              <a:rect l="l" t="t" r="r" b="b"/>
              <a:pathLst>
                <a:path w="812800" h="2158158">
                  <a:moveTo>
                    <a:pt x="406400" y="0"/>
                  </a:moveTo>
                  <a:lnTo>
                    <a:pt x="812800" y="2158158"/>
                  </a:lnTo>
                  <a:lnTo>
                    <a:pt x="0" y="215815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B1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27000" y="963902"/>
              <a:ext cx="558800" cy="1040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 rot="-951639">
            <a:off x="-2842330" y="279795"/>
            <a:ext cx="8745798" cy="87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4"/>
              </a:lnSpc>
              <a:spcBef>
                <a:spcPct val="0"/>
              </a:spcBef>
            </a:pPr>
            <a:r>
              <a:rPr lang="en-US" sz="5138">
                <a:solidFill>
                  <a:srgbClr val="992800"/>
                </a:solidFill>
                <a:latin typeface="Art Nuvo UltraRough"/>
              </a:rPr>
              <a:t>REVIEW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6965634" y="6584075"/>
            <a:ext cx="6936970" cy="3949463"/>
          </a:xfrm>
          <a:custGeom>
            <a:avLst/>
            <a:gdLst/>
            <a:ahLst/>
            <a:cxnLst/>
            <a:rect l="l" t="t" r="r" b="b"/>
            <a:pathLst>
              <a:path w="6936970" h="3949463">
                <a:moveTo>
                  <a:pt x="6936970" y="0"/>
                </a:moveTo>
                <a:lnTo>
                  <a:pt x="0" y="0"/>
                </a:lnTo>
                <a:lnTo>
                  <a:pt x="0" y="3949463"/>
                </a:lnTo>
                <a:lnTo>
                  <a:pt x="6936970" y="3949463"/>
                </a:lnTo>
                <a:lnTo>
                  <a:pt x="6936970" y="0"/>
                </a:lnTo>
                <a:close/>
              </a:path>
            </a:pathLst>
          </a:custGeom>
          <a:blipFill>
            <a:blip r:embed="rId2"/>
            <a:stretch>
              <a:fillRect b="-38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8857585" y="6982272"/>
            <a:ext cx="3153068" cy="3153068"/>
          </a:xfrm>
          <a:custGeom>
            <a:avLst/>
            <a:gdLst/>
            <a:ahLst/>
            <a:cxnLst/>
            <a:rect l="l" t="t" r="r" b="b"/>
            <a:pathLst>
              <a:path w="3153068" h="3153068">
                <a:moveTo>
                  <a:pt x="3153068" y="0"/>
                </a:moveTo>
                <a:lnTo>
                  <a:pt x="0" y="0"/>
                </a:lnTo>
                <a:lnTo>
                  <a:pt x="0" y="3153068"/>
                </a:lnTo>
                <a:lnTo>
                  <a:pt x="3153068" y="3153068"/>
                </a:lnTo>
                <a:lnTo>
                  <a:pt x="315306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400000">
            <a:off x="-4567913" y="3293031"/>
            <a:ext cx="12221777" cy="5178978"/>
          </a:xfrm>
          <a:custGeom>
            <a:avLst/>
            <a:gdLst/>
            <a:ahLst/>
            <a:cxnLst/>
            <a:rect l="l" t="t" r="r" b="b"/>
            <a:pathLst>
              <a:path w="12221777" h="5178978">
                <a:moveTo>
                  <a:pt x="0" y="0"/>
                </a:moveTo>
                <a:lnTo>
                  <a:pt x="12221778" y="0"/>
                </a:lnTo>
                <a:lnTo>
                  <a:pt x="12221778" y="5178979"/>
                </a:lnTo>
                <a:lnTo>
                  <a:pt x="0" y="51789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 rot="5088916">
            <a:off x="-349923" y="-4659711"/>
            <a:ext cx="3790328" cy="10064133"/>
            <a:chOff x="0" y="0"/>
            <a:chExt cx="812800" cy="21581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158158"/>
            </a:xfrm>
            <a:custGeom>
              <a:avLst/>
              <a:gdLst/>
              <a:ahLst/>
              <a:cxnLst/>
              <a:rect l="l" t="t" r="r" b="b"/>
              <a:pathLst>
                <a:path w="812800" h="2158158">
                  <a:moveTo>
                    <a:pt x="406400" y="0"/>
                  </a:moveTo>
                  <a:lnTo>
                    <a:pt x="812800" y="2158158"/>
                  </a:lnTo>
                  <a:lnTo>
                    <a:pt x="0" y="215815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B1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963902"/>
              <a:ext cx="558800" cy="1040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>
            <a:off x="10631870" y="1833160"/>
            <a:ext cx="12221777" cy="5178978"/>
          </a:xfrm>
          <a:custGeom>
            <a:avLst/>
            <a:gdLst/>
            <a:ahLst/>
            <a:cxnLst/>
            <a:rect l="l" t="t" r="r" b="b"/>
            <a:pathLst>
              <a:path w="12221777" h="5178978">
                <a:moveTo>
                  <a:pt x="0" y="0"/>
                </a:moveTo>
                <a:lnTo>
                  <a:pt x="12221777" y="0"/>
                </a:lnTo>
                <a:lnTo>
                  <a:pt x="12221777" y="5178978"/>
                </a:lnTo>
                <a:lnTo>
                  <a:pt x="0" y="5178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545241" y="2609724"/>
            <a:ext cx="15197517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Neue Einstellung"/>
              </a:rPr>
              <a:t>(Again.)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eue Einstellung"/>
              </a:rPr>
              <a:t>Have you made ways for an audience to enter? Do you allow for people who are not your audience to get out? INTERROGATE your WORK.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61628" y="1162711"/>
            <a:ext cx="12764744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992800"/>
                </a:solidFill>
                <a:latin typeface="TAN Ashford"/>
              </a:rPr>
              <a:t>10.Question</a:t>
            </a:r>
          </a:p>
        </p:txBody>
      </p:sp>
      <p:sp>
        <p:nvSpPr>
          <p:cNvPr id="11" name="TextBox 11"/>
          <p:cNvSpPr txBox="1"/>
          <p:nvPr/>
        </p:nvSpPr>
        <p:spPr>
          <a:xfrm rot="-951639">
            <a:off x="-2842330" y="279795"/>
            <a:ext cx="8745798" cy="87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4"/>
              </a:lnSpc>
              <a:spcBef>
                <a:spcPct val="0"/>
              </a:spcBef>
            </a:pPr>
            <a:r>
              <a:rPr lang="en-US" sz="5138">
                <a:solidFill>
                  <a:srgbClr val="992800"/>
                </a:solidFill>
                <a:latin typeface="Art Nuvo UltraRough"/>
              </a:rPr>
              <a:t>REVIEW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40860" y="0"/>
            <a:ext cx="7107382" cy="10287000"/>
          </a:xfrm>
          <a:custGeom>
            <a:avLst/>
            <a:gdLst/>
            <a:ahLst/>
            <a:cxnLst/>
            <a:rect l="l" t="t" r="r" b="b"/>
            <a:pathLst>
              <a:path w="7107382" h="10287000">
                <a:moveTo>
                  <a:pt x="0" y="0"/>
                </a:moveTo>
                <a:lnTo>
                  <a:pt x="7107382" y="0"/>
                </a:lnTo>
                <a:lnTo>
                  <a:pt x="71073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9693559" y="484107"/>
            <a:ext cx="104740" cy="4114800"/>
          </a:xfrm>
          <a:custGeom>
            <a:avLst/>
            <a:gdLst/>
            <a:ahLst/>
            <a:cxnLst/>
            <a:rect l="l" t="t" r="r" b="b"/>
            <a:pathLst>
              <a:path w="104740" h="4114800">
                <a:moveTo>
                  <a:pt x="0" y="0"/>
                </a:moveTo>
                <a:lnTo>
                  <a:pt x="104740" y="0"/>
                </a:lnTo>
                <a:lnTo>
                  <a:pt x="104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58796" y="358856"/>
            <a:ext cx="17349332" cy="876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77"/>
              </a:lnSpc>
              <a:spcBef>
                <a:spcPct val="0"/>
              </a:spcBef>
            </a:pPr>
            <a:r>
              <a:rPr lang="en-US" sz="5126">
                <a:solidFill>
                  <a:srgbClr val="992800"/>
                </a:solidFill>
                <a:latin typeface="TAN Ashford"/>
              </a:rPr>
              <a:t>How Not to Be Evil (By Accident)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73222" y="1547104"/>
            <a:ext cx="4489542" cy="1953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3731">
                <a:solidFill>
                  <a:srgbClr val="000000"/>
                </a:solidFill>
                <a:latin typeface="Frutiger Bold"/>
              </a:rPr>
              <a:t>Or: Baking Consent in from the Beginning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6019" y="7175998"/>
            <a:ext cx="2147074" cy="274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19"/>
              </a:lnSpc>
              <a:spcBef>
                <a:spcPct val="0"/>
              </a:spcBef>
            </a:pPr>
            <a:r>
              <a:rPr lang="en-US" sz="3156">
                <a:solidFill>
                  <a:srgbClr val="992800"/>
                </a:solidFill>
                <a:latin typeface="Neue Einstellung"/>
              </a:rPr>
              <a:t>By Local Word Monkey Kat Crighton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68132" y="2615960"/>
            <a:ext cx="8778648" cy="7096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1"/>
              </a:lnSpc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Question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 (Yourself)</a:t>
            </a:r>
          </a:p>
          <a:p>
            <a:pPr>
              <a:lnSpc>
                <a:spcPts val="4361"/>
              </a:lnSpc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Reality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 check</a:t>
            </a:r>
          </a:p>
          <a:p>
            <a:pPr>
              <a:lnSpc>
                <a:spcPts val="4361"/>
              </a:lnSpc>
            </a:pPr>
            <a:endParaRPr lang="en-US" sz="3115">
              <a:solidFill>
                <a:srgbClr val="000000"/>
              </a:solidFill>
              <a:latin typeface="Neue Einstellung"/>
            </a:endParaRPr>
          </a:p>
          <a:p>
            <a:pPr>
              <a:lnSpc>
                <a:spcPts val="4361"/>
              </a:lnSpc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Trust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 your audience</a:t>
            </a:r>
          </a:p>
          <a:p>
            <a:pPr>
              <a:lnSpc>
                <a:spcPts val="4361"/>
              </a:lnSpc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Context 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is a useful shortcut</a:t>
            </a:r>
          </a:p>
          <a:p>
            <a:pPr>
              <a:lnSpc>
                <a:spcPts val="4361"/>
              </a:lnSpc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Temptation 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can be a powerful tool</a:t>
            </a:r>
          </a:p>
          <a:p>
            <a:pPr>
              <a:lnSpc>
                <a:spcPts val="4361"/>
              </a:lnSpc>
            </a:pPr>
            <a:endParaRPr lang="en-US" sz="3115">
              <a:solidFill>
                <a:srgbClr val="000000"/>
              </a:solidFill>
              <a:latin typeface="Neue Einstellung"/>
            </a:endParaRPr>
          </a:p>
          <a:p>
            <a:pPr>
              <a:lnSpc>
                <a:spcPts val="4361"/>
              </a:lnSpc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Signs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 can be embedded</a:t>
            </a:r>
          </a:p>
          <a:p>
            <a:pPr>
              <a:lnSpc>
                <a:spcPts val="4361"/>
              </a:lnSpc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Teach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 your audience how to play</a:t>
            </a:r>
          </a:p>
          <a:p>
            <a:pPr>
              <a:lnSpc>
                <a:spcPts val="4361"/>
              </a:lnSpc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Expectation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 is another useful shortcut</a:t>
            </a:r>
          </a:p>
          <a:p>
            <a:pPr>
              <a:lnSpc>
                <a:spcPts val="4361"/>
              </a:lnSpc>
            </a:pPr>
            <a:endParaRPr lang="en-US" sz="3115">
              <a:solidFill>
                <a:srgbClr val="000000"/>
              </a:solidFill>
              <a:latin typeface="Neue Einstellung"/>
            </a:endParaRPr>
          </a:p>
          <a:p>
            <a:pPr>
              <a:lnSpc>
                <a:spcPts val="4361"/>
              </a:lnSpc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Commonsense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: not all that common</a:t>
            </a:r>
          </a:p>
          <a:p>
            <a:pPr>
              <a:lnSpc>
                <a:spcPts val="4361"/>
              </a:lnSpc>
              <a:spcBef>
                <a:spcPct val="0"/>
              </a:spcBef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Question 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(Your Work)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94044" y="2670876"/>
            <a:ext cx="1078838" cy="1685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1.</a:t>
            </a:r>
          </a:p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2.</a:t>
            </a:r>
          </a:p>
          <a:p>
            <a:pPr algn="r">
              <a:lnSpc>
                <a:spcPts val="5127"/>
              </a:lnSpc>
            </a:pPr>
            <a:endParaRPr lang="en-US" sz="2386">
              <a:solidFill>
                <a:srgbClr val="942500"/>
              </a:solidFill>
              <a:latin typeface="TAN Ashfor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710495" y="1815223"/>
            <a:ext cx="2079057" cy="778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4"/>
              </a:lnSpc>
              <a:spcBef>
                <a:spcPct val="0"/>
              </a:spcBef>
            </a:pPr>
            <a:r>
              <a:rPr lang="en-US" sz="4031">
                <a:solidFill>
                  <a:srgbClr val="000000"/>
                </a:solidFill>
                <a:latin typeface="Sackers Gothic Medium"/>
              </a:rPr>
              <a:t>First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10495" y="3446395"/>
            <a:ext cx="2079057" cy="778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4"/>
              </a:lnSpc>
              <a:spcBef>
                <a:spcPct val="0"/>
              </a:spcBef>
            </a:pPr>
            <a:r>
              <a:rPr lang="en-US" sz="4031">
                <a:solidFill>
                  <a:srgbClr val="000000"/>
                </a:solidFill>
                <a:latin typeface="Sackers Gothic Medium"/>
              </a:rPr>
              <a:t>Draft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10495" y="5626220"/>
            <a:ext cx="2079057" cy="778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4"/>
              </a:lnSpc>
              <a:spcBef>
                <a:spcPct val="0"/>
              </a:spcBef>
            </a:pPr>
            <a:r>
              <a:rPr lang="en-US" sz="4031">
                <a:solidFill>
                  <a:srgbClr val="000000"/>
                </a:solidFill>
                <a:latin typeface="Sackers Gothic Medium"/>
              </a:rPr>
              <a:t>Build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10495" y="7857420"/>
            <a:ext cx="2757637" cy="778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4"/>
              </a:lnSpc>
              <a:spcBef>
                <a:spcPct val="0"/>
              </a:spcBef>
            </a:pPr>
            <a:r>
              <a:rPr lang="en-US" sz="4031">
                <a:solidFill>
                  <a:srgbClr val="000000"/>
                </a:solidFill>
                <a:latin typeface="Sackers Gothic Medium"/>
              </a:rPr>
              <a:t>Review</a:t>
            </a:r>
          </a:p>
        </p:txBody>
      </p:sp>
      <p:sp>
        <p:nvSpPr>
          <p:cNvPr id="13" name="Freeform 13"/>
          <p:cNvSpPr/>
          <p:nvPr/>
        </p:nvSpPr>
        <p:spPr>
          <a:xfrm rot="-5400000">
            <a:off x="9693559" y="2151105"/>
            <a:ext cx="104740" cy="4114800"/>
          </a:xfrm>
          <a:custGeom>
            <a:avLst/>
            <a:gdLst/>
            <a:ahLst/>
            <a:cxnLst/>
            <a:rect l="l" t="t" r="r" b="b"/>
            <a:pathLst>
              <a:path w="104740" h="4114800">
                <a:moveTo>
                  <a:pt x="0" y="0"/>
                </a:moveTo>
                <a:lnTo>
                  <a:pt x="104740" y="0"/>
                </a:lnTo>
                <a:lnTo>
                  <a:pt x="104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9693559" y="4347474"/>
            <a:ext cx="104740" cy="4114800"/>
          </a:xfrm>
          <a:custGeom>
            <a:avLst/>
            <a:gdLst/>
            <a:ahLst/>
            <a:cxnLst/>
            <a:rect l="l" t="t" r="r" b="b"/>
            <a:pathLst>
              <a:path w="104740" h="4114800">
                <a:moveTo>
                  <a:pt x="0" y="0"/>
                </a:moveTo>
                <a:lnTo>
                  <a:pt x="104740" y="0"/>
                </a:lnTo>
                <a:lnTo>
                  <a:pt x="104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9693559" y="6526304"/>
            <a:ext cx="104740" cy="4114800"/>
          </a:xfrm>
          <a:custGeom>
            <a:avLst/>
            <a:gdLst/>
            <a:ahLst/>
            <a:cxnLst/>
            <a:rect l="l" t="t" r="r" b="b"/>
            <a:pathLst>
              <a:path w="104740" h="4114800">
                <a:moveTo>
                  <a:pt x="0" y="0"/>
                </a:moveTo>
                <a:lnTo>
                  <a:pt x="104740" y="0"/>
                </a:lnTo>
                <a:lnTo>
                  <a:pt x="104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9294044" y="4327550"/>
            <a:ext cx="1078838" cy="1606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3.</a:t>
            </a:r>
          </a:p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4.</a:t>
            </a:r>
          </a:p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5.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94044" y="6476295"/>
            <a:ext cx="1078838" cy="1606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6.</a:t>
            </a:r>
          </a:p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7.</a:t>
            </a:r>
          </a:p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8.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94044" y="8702749"/>
            <a:ext cx="1078838" cy="1053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9.</a:t>
            </a:r>
          </a:p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10.</a:t>
            </a:r>
          </a:p>
        </p:txBody>
      </p:sp>
      <p:sp>
        <p:nvSpPr>
          <p:cNvPr id="19" name="Freeform 19"/>
          <p:cNvSpPr/>
          <p:nvPr/>
        </p:nvSpPr>
        <p:spPr>
          <a:xfrm rot="-10800000">
            <a:off x="2508091" y="7322284"/>
            <a:ext cx="104740" cy="4114800"/>
          </a:xfrm>
          <a:custGeom>
            <a:avLst/>
            <a:gdLst/>
            <a:ahLst/>
            <a:cxnLst/>
            <a:rect l="l" t="t" r="r" b="b"/>
            <a:pathLst>
              <a:path w="104740" h="4114800">
                <a:moveTo>
                  <a:pt x="0" y="0"/>
                </a:moveTo>
                <a:lnTo>
                  <a:pt x="104740" y="0"/>
                </a:lnTo>
                <a:lnTo>
                  <a:pt x="104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5201900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 flipH="1" flipV="1">
            <a:off x="-1028700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675515" y="6467915"/>
            <a:ext cx="6936970" cy="3949463"/>
          </a:xfrm>
          <a:custGeom>
            <a:avLst/>
            <a:gdLst/>
            <a:ahLst/>
            <a:cxnLst/>
            <a:rect l="l" t="t" r="r" b="b"/>
            <a:pathLst>
              <a:path w="6936970" h="3949463">
                <a:moveTo>
                  <a:pt x="0" y="0"/>
                </a:moveTo>
                <a:lnTo>
                  <a:pt x="6936970" y="0"/>
                </a:lnTo>
                <a:lnTo>
                  <a:pt x="6936970" y="3949463"/>
                </a:lnTo>
                <a:lnTo>
                  <a:pt x="0" y="39494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8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229635" y="6866113"/>
            <a:ext cx="3153068" cy="3153068"/>
          </a:xfrm>
          <a:custGeom>
            <a:avLst/>
            <a:gdLst/>
            <a:ahLst/>
            <a:cxnLst/>
            <a:rect l="l" t="t" r="r" b="b"/>
            <a:pathLst>
              <a:path w="3153068" h="3153068">
                <a:moveTo>
                  <a:pt x="0" y="0"/>
                </a:moveTo>
                <a:lnTo>
                  <a:pt x="3153068" y="0"/>
                </a:lnTo>
                <a:lnTo>
                  <a:pt x="3153068" y="3153067"/>
                </a:lnTo>
                <a:lnTo>
                  <a:pt x="0" y="31530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5088916">
            <a:off x="-349923" y="-4659711"/>
            <a:ext cx="3790328" cy="10064133"/>
            <a:chOff x="0" y="0"/>
            <a:chExt cx="812800" cy="215815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158158"/>
            </a:xfrm>
            <a:custGeom>
              <a:avLst/>
              <a:gdLst/>
              <a:ahLst/>
              <a:cxnLst/>
              <a:rect l="l" t="t" r="r" b="b"/>
              <a:pathLst>
                <a:path w="812800" h="2158158">
                  <a:moveTo>
                    <a:pt x="406400" y="0"/>
                  </a:moveTo>
                  <a:lnTo>
                    <a:pt x="812800" y="2158158"/>
                  </a:lnTo>
                  <a:lnTo>
                    <a:pt x="0" y="215815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B1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963902"/>
              <a:ext cx="558800" cy="1040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45241" y="3078718"/>
            <a:ext cx="15197517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eue Einstellung"/>
              </a:rPr>
              <a:t>Ask yourself WHY you want to remove your audience’s ability to choose your work. INTERROGATE your MOTIVES.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61628" y="1162711"/>
            <a:ext cx="12764744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992800"/>
                </a:solidFill>
                <a:latin typeface="TAN Ashford"/>
              </a:rPr>
              <a:t>1.Question</a:t>
            </a:r>
          </a:p>
        </p:txBody>
      </p:sp>
      <p:sp>
        <p:nvSpPr>
          <p:cNvPr id="11" name="TextBox 11"/>
          <p:cNvSpPr txBox="1"/>
          <p:nvPr/>
        </p:nvSpPr>
        <p:spPr>
          <a:xfrm rot="-951639">
            <a:off x="-2842330" y="279795"/>
            <a:ext cx="8745798" cy="87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4"/>
              </a:lnSpc>
              <a:spcBef>
                <a:spcPct val="0"/>
              </a:spcBef>
            </a:pPr>
            <a:r>
              <a:rPr lang="en-US" sz="5138">
                <a:solidFill>
                  <a:srgbClr val="992800"/>
                </a:solidFill>
                <a:latin typeface="Art Nuvo UltraRough"/>
              </a:rPr>
              <a:t>FIRST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5201900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 flipH="1" flipV="1">
            <a:off x="-1028700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761628" y="1162711"/>
            <a:ext cx="12764744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992800"/>
                </a:solidFill>
                <a:latin typeface="TAN Ashford"/>
              </a:rPr>
              <a:t>2.Reality</a:t>
            </a:r>
          </a:p>
        </p:txBody>
      </p:sp>
      <p:grpSp>
        <p:nvGrpSpPr>
          <p:cNvPr id="5" name="Group 5"/>
          <p:cNvGrpSpPr/>
          <p:nvPr/>
        </p:nvGrpSpPr>
        <p:grpSpPr>
          <a:xfrm rot="5088916">
            <a:off x="-349923" y="-4659711"/>
            <a:ext cx="3790328" cy="10064133"/>
            <a:chOff x="0" y="0"/>
            <a:chExt cx="812800" cy="21581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158158"/>
            </a:xfrm>
            <a:custGeom>
              <a:avLst/>
              <a:gdLst/>
              <a:ahLst/>
              <a:cxnLst/>
              <a:rect l="l" t="t" r="r" b="b"/>
              <a:pathLst>
                <a:path w="812800" h="2158158">
                  <a:moveTo>
                    <a:pt x="406400" y="0"/>
                  </a:moveTo>
                  <a:lnTo>
                    <a:pt x="812800" y="2158158"/>
                  </a:lnTo>
                  <a:lnTo>
                    <a:pt x="0" y="215815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B1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963902"/>
              <a:ext cx="558800" cy="1040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415784" y="6172200"/>
            <a:ext cx="3456432" cy="4114800"/>
          </a:xfrm>
          <a:custGeom>
            <a:avLst/>
            <a:gdLst/>
            <a:ahLst/>
            <a:cxnLst/>
            <a:rect l="l" t="t" r="r" b="b"/>
            <a:pathLst>
              <a:path w="3456432" h="4114800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545241" y="3086874"/>
            <a:ext cx="15197517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Neue Einstellung"/>
              </a:rPr>
              <a:t>What is the worst-case scenario?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Neue Einstellung"/>
              </a:rPr>
              <a:t>Are you prepared for the consequences?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eue Einstellung"/>
              </a:rPr>
              <a:t>Can you live with yourself if it happens?</a:t>
            </a:r>
          </a:p>
        </p:txBody>
      </p:sp>
      <p:sp>
        <p:nvSpPr>
          <p:cNvPr id="10" name="TextBox 10"/>
          <p:cNvSpPr txBox="1"/>
          <p:nvPr/>
        </p:nvSpPr>
        <p:spPr>
          <a:xfrm rot="-951639">
            <a:off x="-2842330" y="279795"/>
            <a:ext cx="8745798" cy="87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4"/>
              </a:lnSpc>
              <a:spcBef>
                <a:spcPct val="0"/>
              </a:spcBef>
            </a:pPr>
            <a:r>
              <a:rPr lang="en-US" sz="5138">
                <a:solidFill>
                  <a:srgbClr val="992800"/>
                </a:solidFill>
                <a:latin typeface="Art Nuvo UltraRough"/>
              </a:rPr>
              <a:t>FIRST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04098" y="0"/>
            <a:ext cx="2997630" cy="10369159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37245" y="1162250"/>
            <a:ext cx="12764744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992800"/>
                </a:solidFill>
                <a:latin typeface="TAN Ashford"/>
              </a:rPr>
              <a:t>3.Trust</a:t>
            </a:r>
          </a:p>
        </p:txBody>
      </p:sp>
      <p:grpSp>
        <p:nvGrpSpPr>
          <p:cNvPr id="4" name="Group 4"/>
          <p:cNvGrpSpPr/>
          <p:nvPr/>
        </p:nvGrpSpPr>
        <p:grpSpPr>
          <a:xfrm rot="5088916">
            <a:off x="-349923" y="-4659711"/>
            <a:ext cx="3790328" cy="10064133"/>
            <a:chOff x="0" y="0"/>
            <a:chExt cx="812800" cy="21581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158158"/>
            </a:xfrm>
            <a:custGeom>
              <a:avLst/>
              <a:gdLst/>
              <a:ahLst/>
              <a:cxnLst/>
              <a:rect l="l" t="t" r="r" b="b"/>
              <a:pathLst>
                <a:path w="812800" h="2158158">
                  <a:moveTo>
                    <a:pt x="406400" y="0"/>
                  </a:moveTo>
                  <a:lnTo>
                    <a:pt x="812800" y="2158158"/>
                  </a:lnTo>
                  <a:lnTo>
                    <a:pt x="0" y="215815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B1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7000" y="963902"/>
              <a:ext cx="558800" cy="1040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5608806" y="6422382"/>
            <a:ext cx="3816477" cy="4114800"/>
          </a:xfrm>
          <a:custGeom>
            <a:avLst/>
            <a:gdLst/>
            <a:ahLst/>
            <a:cxnLst/>
            <a:rect l="l" t="t" r="r" b="b"/>
            <a:pathLst>
              <a:path w="3816477" h="4114800">
                <a:moveTo>
                  <a:pt x="0" y="0"/>
                </a:moveTo>
                <a:lnTo>
                  <a:pt x="3816477" y="0"/>
                </a:lnTo>
                <a:lnTo>
                  <a:pt x="38164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608806" y="6338371"/>
            <a:ext cx="3821620" cy="4114800"/>
          </a:xfrm>
          <a:custGeom>
            <a:avLst/>
            <a:gdLst/>
            <a:ahLst/>
            <a:cxnLst/>
            <a:rect l="l" t="t" r="r" b="b"/>
            <a:pathLst>
              <a:path w="3821620" h="4114800">
                <a:moveTo>
                  <a:pt x="0" y="0"/>
                </a:moveTo>
                <a:lnTo>
                  <a:pt x="3821621" y="0"/>
                </a:lnTo>
                <a:lnTo>
                  <a:pt x="38216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545241" y="3027998"/>
            <a:ext cx="12504999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eue Einstellung"/>
              </a:rPr>
              <a:t>People WANT to become an audience. Trapping isn’t necessary. Give them a door and they’ll enter it.</a:t>
            </a:r>
          </a:p>
        </p:txBody>
      </p:sp>
      <p:sp>
        <p:nvSpPr>
          <p:cNvPr id="10" name="TextBox 10"/>
          <p:cNvSpPr txBox="1"/>
          <p:nvPr/>
        </p:nvSpPr>
        <p:spPr>
          <a:xfrm rot="-951639">
            <a:off x="-2842330" y="279795"/>
            <a:ext cx="8745798" cy="87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4"/>
              </a:lnSpc>
              <a:spcBef>
                <a:spcPct val="0"/>
              </a:spcBef>
            </a:pPr>
            <a:r>
              <a:rPr lang="en-US" sz="5138">
                <a:solidFill>
                  <a:srgbClr val="992800"/>
                </a:solidFill>
                <a:latin typeface="Art Nuvo UltraRough"/>
              </a:rPr>
              <a:t>DRAFT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1853896" y="1853896"/>
            <a:ext cx="5898762" cy="2190969"/>
          </a:xfrm>
          <a:custGeom>
            <a:avLst/>
            <a:gdLst/>
            <a:ahLst/>
            <a:cxnLst/>
            <a:rect l="l" t="t" r="r" b="b"/>
            <a:pathLst>
              <a:path w="5898762" h="2190969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1853896" y="7241154"/>
            <a:ext cx="5898762" cy="2190969"/>
          </a:xfrm>
          <a:custGeom>
            <a:avLst/>
            <a:gdLst/>
            <a:ahLst/>
            <a:cxnLst/>
            <a:rect l="l" t="t" r="r" b="b"/>
            <a:pathLst>
              <a:path w="5898762" h="2190969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577292" y="1162711"/>
            <a:ext cx="11949080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992800"/>
                </a:solidFill>
                <a:latin typeface="TAN Ashford"/>
              </a:rPr>
              <a:t>4.Context</a:t>
            </a:r>
          </a:p>
        </p:txBody>
      </p:sp>
      <p:grpSp>
        <p:nvGrpSpPr>
          <p:cNvPr id="5" name="Group 5"/>
          <p:cNvGrpSpPr/>
          <p:nvPr/>
        </p:nvGrpSpPr>
        <p:grpSpPr>
          <a:xfrm rot="5088916">
            <a:off x="-349923" y="-4659711"/>
            <a:ext cx="3790328" cy="10064133"/>
            <a:chOff x="0" y="0"/>
            <a:chExt cx="812800" cy="21581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158158"/>
            </a:xfrm>
            <a:custGeom>
              <a:avLst/>
              <a:gdLst/>
              <a:ahLst/>
              <a:cxnLst/>
              <a:rect l="l" t="t" r="r" b="b"/>
              <a:pathLst>
                <a:path w="812800" h="2158158">
                  <a:moveTo>
                    <a:pt x="406400" y="0"/>
                  </a:moveTo>
                  <a:lnTo>
                    <a:pt x="812800" y="2158158"/>
                  </a:lnTo>
                  <a:lnTo>
                    <a:pt x="0" y="215815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B1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963902"/>
              <a:ext cx="558800" cy="1040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321588" y="5898762"/>
            <a:ext cx="4460488" cy="4114800"/>
          </a:xfrm>
          <a:custGeom>
            <a:avLst/>
            <a:gdLst/>
            <a:ahLst/>
            <a:cxnLst/>
            <a:rect l="l" t="t" r="r" b="b"/>
            <a:pathLst>
              <a:path w="4460488" h="4114800">
                <a:moveTo>
                  <a:pt x="0" y="0"/>
                </a:moveTo>
                <a:lnTo>
                  <a:pt x="4460488" y="0"/>
                </a:lnTo>
                <a:lnTo>
                  <a:pt x="44604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519168" y="3379530"/>
            <a:ext cx="14065327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eue Einstellung"/>
              </a:rPr>
              <a:t>Use the choices your audience has ALREADY MADE to create doors into your work.</a:t>
            </a:r>
          </a:p>
        </p:txBody>
      </p:sp>
      <p:sp>
        <p:nvSpPr>
          <p:cNvPr id="10" name="TextBox 10"/>
          <p:cNvSpPr txBox="1"/>
          <p:nvPr/>
        </p:nvSpPr>
        <p:spPr>
          <a:xfrm rot="-951639">
            <a:off x="-2842330" y="279795"/>
            <a:ext cx="8745798" cy="87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4"/>
              </a:lnSpc>
              <a:spcBef>
                <a:spcPct val="0"/>
              </a:spcBef>
            </a:pPr>
            <a:r>
              <a:rPr lang="en-US" sz="5138">
                <a:solidFill>
                  <a:srgbClr val="992800"/>
                </a:solidFill>
                <a:latin typeface="Art Nuvo UltraRough"/>
              </a:rPr>
              <a:t>DRAFT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216309">
            <a:off x="-2058605" y="3577417"/>
            <a:ext cx="7969531" cy="10716973"/>
          </a:xfrm>
          <a:custGeom>
            <a:avLst/>
            <a:gdLst/>
            <a:ahLst/>
            <a:cxnLst/>
            <a:rect l="l" t="t" r="r" b="b"/>
            <a:pathLst>
              <a:path w="7969531" h="10716973">
                <a:moveTo>
                  <a:pt x="0" y="0"/>
                </a:moveTo>
                <a:lnTo>
                  <a:pt x="7969531" y="0"/>
                </a:lnTo>
                <a:lnTo>
                  <a:pt x="7969531" y="10716973"/>
                </a:lnTo>
                <a:lnTo>
                  <a:pt x="0" y="10716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5265681" y="5744002"/>
            <a:ext cx="4410597" cy="5931120"/>
          </a:xfrm>
          <a:custGeom>
            <a:avLst/>
            <a:gdLst/>
            <a:ahLst/>
            <a:cxnLst/>
            <a:rect l="l" t="t" r="r" b="b"/>
            <a:pathLst>
              <a:path w="4410597" h="5931120">
                <a:moveTo>
                  <a:pt x="4410596" y="5931120"/>
                </a:moveTo>
                <a:lnTo>
                  <a:pt x="0" y="5931120"/>
                </a:lnTo>
                <a:lnTo>
                  <a:pt x="0" y="0"/>
                </a:lnTo>
                <a:lnTo>
                  <a:pt x="4410596" y="0"/>
                </a:lnTo>
                <a:lnTo>
                  <a:pt x="4410596" y="59311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3158367">
            <a:off x="11082728" y="5632358"/>
            <a:ext cx="2100659" cy="3072772"/>
          </a:xfrm>
          <a:custGeom>
            <a:avLst/>
            <a:gdLst/>
            <a:ahLst/>
            <a:cxnLst/>
            <a:rect l="l" t="t" r="r" b="b"/>
            <a:pathLst>
              <a:path w="2100659" h="3072772">
                <a:moveTo>
                  <a:pt x="0" y="0"/>
                </a:moveTo>
                <a:lnTo>
                  <a:pt x="2100659" y="0"/>
                </a:lnTo>
                <a:lnTo>
                  <a:pt x="2100659" y="3072772"/>
                </a:lnTo>
                <a:lnTo>
                  <a:pt x="0" y="3072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856362" y="6773249"/>
            <a:ext cx="5151311" cy="3026395"/>
          </a:xfrm>
          <a:custGeom>
            <a:avLst/>
            <a:gdLst/>
            <a:ahLst/>
            <a:cxnLst/>
            <a:rect l="l" t="t" r="r" b="b"/>
            <a:pathLst>
              <a:path w="5151311" h="3026395">
                <a:moveTo>
                  <a:pt x="0" y="0"/>
                </a:moveTo>
                <a:lnTo>
                  <a:pt x="5151310" y="0"/>
                </a:lnTo>
                <a:lnTo>
                  <a:pt x="5151310" y="3026395"/>
                </a:lnTo>
                <a:lnTo>
                  <a:pt x="0" y="30263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761628" y="1162711"/>
            <a:ext cx="12764744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992800"/>
                </a:solidFill>
                <a:latin typeface="TAN Ashford"/>
              </a:rPr>
              <a:t>5.Temptation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6192908" y="6845455"/>
            <a:ext cx="5151311" cy="3026395"/>
          </a:xfrm>
          <a:custGeom>
            <a:avLst/>
            <a:gdLst/>
            <a:ahLst/>
            <a:cxnLst/>
            <a:rect l="l" t="t" r="r" b="b"/>
            <a:pathLst>
              <a:path w="5151311" h="3026395">
                <a:moveTo>
                  <a:pt x="0" y="0"/>
                </a:moveTo>
                <a:lnTo>
                  <a:pt x="5151311" y="0"/>
                </a:lnTo>
                <a:lnTo>
                  <a:pt x="5151311" y="3026395"/>
                </a:lnTo>
                <a:lnTo>
                  <a:pt x="0" y="30263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 rot="5088916">
            <a:off x="-349923" y="-4659711"/>
            <a:ext cx="3790328" cy="10064133"/>
            <a:chOff x="0" y="0"/>
            <a:chExt cx="812800" cy="21581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2158158"/>
            </a:xfrm>
            <a:custGeom>
              <a:avLst/>
              <a:gdLst/>
              <a:ahLst/>
              <a:cxnLst/>
              <a:rect l="l" t="t" r="r" b="b"/>
              <a:pathLst>
                <a:path w="812800" h="2158158">
                  <a:moveTo>
                    <a:pt x="406400" y="0"/>
                  </a:moveTo>
                  <a:lnTo>
                    <a:pt x="812800" y="2158158"/>
                  </a:lnTo>
                  <a:lnTo>
                    <a:pt x="0" y="215815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B1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963902"/>
              <a:ext cx="558800" cy="1040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62630" y="3394075"/>
            <a:ext cx="15562740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eue Einstellung"/>
              </a:rPr>
              <a:t>People are curious. Open the door to audiences by giving them the chance to find ANSWERS.</a:t>
            </a:r>
          </a:p>
        </p:txBody>
      </p:sp>
      <p:sp>
        <p:nvSpPr>
          <p:cNvPr id="12" name="TextBox 12"/>
          <p:cNvSpPr txBox="1"/>
          <p:nvPr/>
        </p:nvSpPr>
        <p:spPr>
          <a:xfrm rot="-951639">
            <a:off x="-2842330" y="279795"/>
            <a:ext cx="8745798" cy="87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4"/>
              </a:lnSpc>
              <a:spcBef>
                <a:spcPct val="0"/>
              </a:spcBef>
            </a:pPr>
            <a:r>
              <a:rPr lang="en-US" sz="5138">
                <a:solidFill>
                  <a:srgbClr val="992800"/>
                </a:solidFill>
                <a:latin typeface="Art Nuvo UltraRough"/>
              </a:rPr>
              <a:t>DRAFT</a:t>
            </a:r>
          </a:p>
        </p:txBody>
      </p:sp>
      <p:sp>
        <p:nvSpPr>
          <p:cNvPr id="13" name="Freeform 13"/>
          <p:cNvSpPr/>
          <p:nvPr/>
        </p:nvSpPr>
        <p:spPr>
          <a:xfrm rot="-5216309">
            <a:off x="16404396" y="-1061925"/>
            <a:ext cx="2133166" cy="2868561"/>
          </a:xfrm>
          <a:custGeom>
            <a:avLst/>
            <a:gdLst/>
            <a:ahLst/>
            <a:cxnLst/>
            <a:rect l="l" t="t" r="r" b="b"/>
            <a:pathLst>
              <a:path w="2133166" h="2868561">
                <a:moveTo>
                  <a:pt x="0" y="0"/>
                </a:moveTo>
                <a:lnTo>
                  <a:pt x="2133166" y="0"/>
                </a:lnTo>
                <a:lnTo>
                  <a:pt x="2133166" y="2868561"/>
                </a:lnTo>
                <a:lnTo>
                  <a:pt x="0" y="2868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97295" y="5679181"/>
            <a:ext cx="10110131" cy="10147029"/>
          </a:xfrm>
          <a:custGeom>
            <a:avLst/>
            <a:gdLst/>
            <a:ahLst/>
            <a:cxnLst/>
            <a:rect l="l" t="t" r="r" b="b"/>
            <a:pathLst>
              <a:path w="10110131" h="10147029">
                <a:moveTo>
                  <a:pt x="0" y="0"/>
                </a:moveTo>
                <a:lnTo>
                  <a:pt x="10110131" y="0"/>
                </a:lnTo>
                <a:lnTo>
                  <a:pt x="10110131" y="10147029"/>
                </a:lnTo>
                <a:lnTo>
                  <a:pt x="0" y="10147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462911" y="6637895"/>
            <a:ext cx="3362178" cy="4114800"/>
          </a:xfrm>
          <a:custGeom>
            <a:avLst/>
            <a:gdLst/>
            <a:ahLst/>
            <a:cxnLst/>
            <a:rect l="l" t="t" r="r" b="b"/>
            <a:pathLst>
              <a:path w="3362178" h="4114800">
                <a:moveTo>
                  <a:pt x="0" y="0"/>
                </a:moveTo>
                <a:lnTo>
                  <a:pt x="3362178" y="0"/>
                </a:lnTo>
                <a:lnTo>
                  <a:pt x="33621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23546" y="3043931"/>
            <a:ext cx="16640907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eue Einstellung"/>
              </a:rPr>
              <a:t>Humans are pattern-loving, community-mirroring monkeys. Layer in signs and signals to metacommunicate entrances and exits.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61628" y="1162711"/>
            <a:ext cx="12764744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992800"/>
                </a:solidFill>
                <a:latin typeface="TAN Ashford"/>
              </a:rPr>
              <a:t>6.Signs</a:t>
            </a:r>
          </a:p>
        </p:txBody>
      </p:sp>
      <p:grpSp>
        <p:nvGrpSpPr>
          <p:cNvPr id="6" name="Group 6"/>
          <p:cNvGrpSpPr/>
          <p:nvPr/>
        </p:nvGrpSpPr>
        <p:grpSpPr>
          <a:xfrm rot="5088916">
            <a:off x="-349923" y="-4659711"/>
            <a:ext cx="3790328" cy="10064133"/>
            <a:chOff x="0" y="0"/>
            <a:chExt cx="812800" cy="215815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158158"/>
            </a:xfrm>
            <a:custGeom>
              <a:avLst/>
              <a:gdLst/>
              <a:ahLst/>
              <a:cxnLst/>
              <a:rect l="l" t="t" r="r" b="b"/>
              <a:pathLst>
                <a:path w="812800" h="2158158">
                  <a:moveTo>
                    <a:pt x="406400" y="0"/>
                  </a:moveTo>
                  <a:lnTo>
                    <a:pt x="812800" y="2158158"/>
                  </a:lnTo>
                  <a:lnTo>
                    <a:pt x="0" y="215815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B1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963902"/>
              <a:ext cx="558800" cy="1040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 rot="-951639">
            <a:off x="-2842330" y="279795"/>
            <a:ext cx="8745798" cy="87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4"/>
              </a:lnSpc>
              <a:spcBef>
                <a:spcPct val="0"/>
              </a:spcBef>
            </a:pPr>
            <a:r>
              <a:rPr lang="en-US" sz="5138">
                <a:solidFill>
                  <a:srgbClr val="992800"/>
                </a:solidFill>
                <a:latin typeface="Art Nuvo UltraRough"/>
              </a:rPr>
              <a:t>BUILD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5241" y="5868627"/>
            <a:ext cx="2566785" cy="2723379"/>
          </a:xfrm>
          <a:custGeom>
            <a:avLst/>
            <a:gdLst/>
            <a:ahLst/>
            <a:cxnLst/>
            <a:rect l="l" t="t" r="r" b="b"/>
            <a:pathLst>
              <a:path w="2566785" h="2723379">
                <a:moveTo>
                  <a:pt x="0" y="0"/>
                </a:moveTo>
                <a:lnTo>
                  <a:pt x="2566785" y="0"/>
                </a:lnTo>
                <a:lnTo>
                  <a:pt x="2566785" y="2723379"/>
                </a:lnTo>
                <a:lnTo>
                  <a:pt x="0" y="2723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11073" y="8204999"/>
            <a:ext cx="6361727" cy="2106602"/>
          </a:xfrm>
          <a:custGeom>
            <a:avLst/>
            <a:gdLst/>
            <a:ahLst/>
            <a:cxnLst/>
            <a:rect l="l" t="t" r="r" b="b"/>
            <a:pathLst>
              <a:path w="6361727" h="2106602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419666" y="8180398"/>
            <a:ext cx="6361727" cy="2106602"/>
          </a:xfrm>
          <a:custGeom>
            <a:avLst/>
            <a:gdLst/>
            <a:ahLst/>
            <a:cxnLst/>
            <a:rect l="l" t="t" r="r" b="b"/>
            <a:pathLst>
              <a:path w="6361727" h="2106602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050406" y="8180398"/>
            <a:ext cx="6361727" cy="2106602"/>
          </a:xfrm>
          <a:custGeom>
            <a:avLst/>
            <a:gdLst/>
            <a:ahLst/>
            <a:cxnLst/>
            <a:rect l="l" t="t" r="r" b="b"/>
            <a:pathLst>
              <a:path w="6361727" h="2106602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674834" y="8180398"/>
            <a:ext cx="6361727" cy="2106602"/>
          </a:xfrm>
          <a:custGeom>
            <a:avLst/>
            <a:gdLst/>
            <a:ahLst/>
            <a:cxnLst/>
            <a:rect l="l" t="t" r="r" b="b"/>
            <a:pathLst>
              <a:path w="6361727" h="2106602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45241" y="3143376"/>
            <a:ext cx="15197517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eue Einstellung"/>
              </a:rPr>
              <a:t>Assume every audience is learning how to interact with your work for the first time. Create chances to learn, discover, and unveil.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61628" y="1162711"/>
            <a:ext cx="12764744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992800"/>
                </a:solidFill>
                <a:latin typeface="TAN Ashford"/>
              </a:rPr>
              <a:t>7.Teach</a:t>
            </a:r>
          </a:p>
        </p:txBody>
      </p:sp>
      <p:grpSp>
        <p:nvGrpSpPr>
          <p:cNvPr id="9" name="Group 9"/>
          <p:cNvGrpSpPr/>
          <p:nvPr/>
        </p:nvGrpSpPr>
        <p:grpSpPr>
          <a:xfrm rot="5088916">
            <a:off x="-349923" y="-4659711"/>
            <a:ext cx="3790328" cy="10064133"/>
            <a:chOff x="0" y="0"/>
            <a:chExt cx="812800" cy="21581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158158"/>
            </a:xfrm>
            <a:custGeom>
              <a:avLst/>
              <a:gdLst/>
              <a:ahLst/>
              <a:cxnLst/>
              <a:rect l="l" t="t" r="r" b="b"/>
              <a:pathLst>
                <a:path w="812800" h="2158158">
                  <a:moveTo>
                    <a:pt x="406400" y="0"/>
                  </a:moveTo>
                  <a:lnTo>
                    <a:pt x="812800" y="2158158"/>
                  </a:lnTo>
                  <a:lnTo>
                    <a:pt x="0" y="215815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B1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963902"/>
              <a:ext cx="558800" cy="1040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 rot="-951639">
            <a:off x="-2842330" y="279795"/>
            <a:ext cx="8745798" cy="87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4"/>
              </a:lnSpc>
              <a:spcBef>
                <a:spcPct val="0"/>
              </a:spcBef>
            </a:pPr>
            <a:r>
              <a:rPr lang="en-US" sz="5138">
                <a:solidFill>
                  <a:srgbClr val="992800"/>
                </a:solidFill>
                <a:latin typeface="Art Nuvo UltraRough"/>
              </a:rPr>
              <a:t>BUILD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04098" y="0"/>
            <a:ext cx="2997630" cy="10369159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45241" y="1161212"/>
            <a:ext cx="12764744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992800"/>
                </a:solidFill>
                <a:latin typeface="TAN Ashford"/>
              </a:rPr>
              <a:t>8.Expectation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94992" y="3013752"/>
            <a:ext cx="12914993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Neue Einstellung"/>
              </a:rPr>
              <a:t>Your audience lives in a world of blurred realities and permissions. Use what they know and already accept 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Neue Einstellung"/>
              </a:rPr>
              <a:t>(and challenge it).</a:t>
            </a:r>
          </a:p>
        </p:txBody>
      </p:sp>
      <p:sp>
        <p:nvSpPr>
          <p:cNvPr id="5" name="Freeform 5"/>
          <p:cNvSpPr/>
          <p:nvPr/>
        </p:nvSpPr>
        <p:spPr>
          <a:xfrm>
            <a:off x="5841309" y="7187362"/>
            <a:ext cx="3732588" cy="2874093"/>
          </a:xfrm>
          <a:custGeom>
            <a:avLst/>
            <a:gdLst/>
            <a:ahLst/>
            <a:cxnLst/>
            <a:rect l="l" t="t" r="r" b="b"/>
            <a:pathLst>
              <a:path w="3732588" h="2874093">
                <a:moveTo>
                  <a:pt x="0" y="0"/>
                </a:moveTo>
                <a:lnTo>
                  <a:pt x="3732588" y="0"/>
                </a:lnTo>
                <a:lnTo>
                  <a:pt x="3732588" y="2874093"/>
                </a:lnTo>
                <a:lnTo>
                  <a:pt x="0" y="28740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5088916">
            <a:off x="-349923" y="-4659711"/>
            <a:ext cx="3790328" cy="10064133"/>
            <a:chOff x="0" y="0"/>
            <a:chExt cx="812800" cy="215815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158158"/>
            </a:xfrm>
            <a:custGeom>
              <a:avLst/>
              <a:gdLst/>
              <a:ahLst/>
              <a:cxnLst/>
              <a:rect l="l" t="t" r="r" b="b"/>
              <a:pathLst>
                <a:path w="812800" h="2158158">
                  <a:moveTo>
                    <a:pt x="406400" y="0"/>
                  </a:moveTo>
                  <a:lnTo>
                    <a:pt x="812800" y="2158158"/>
                  </a:lnTo>
                  <a:lnTo>
                    <a:pt x="0" y="215815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B1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963902"/>
              <a:ext cx="558800" cy="1040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 rot="-951639">
            <a:off x="-2842330" y="279795"/>
            <a:ext cx="8745798" cy="87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4"/>
              </a:lnSpc>
              <a:spcBef>
                <a:spcPct val="0"/>
              </a:spcBef>
            </a:pPr>
            <a:r>
              <a:rPr lang="en-US" sz="5138">
                <a:solidFill>
                  <a:srgbClr val="992800"/>
                </a:solidFill>
                <a:latin typeface="Art Nuvo UltraRough"/>
              </a:rPr>
              <a:t>BUILD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373</Words>
  <Application>Microsoft Office PowerPoint</Application>
  <PresentationFormat>Custom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Neue Einstellung</vt:lpstr>
      <vt:lpstr>Frutiger Bold</vt:lpstr>
      <vt:lpstr>Calibri</vt:lpstr>
      <vt:lpstr>Neue Einstellung Bold</vt:lpstr>
      <vt:lpstr>Sackers Gothic Medium</vt:lpstr>
      <vt:lpstr>TAN Ashford</vt:lpstr>
      <vt:lpstr>Arial</vt:lpstr>
      <vt:lpstr>TAN Garland</vt:lpstr>
      <vt:lpstr>Art Nuvo UltraRough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Not to Be Evil: Baking Consent in from the Beginning</dc:title>
  <cp:lastModifiedBy>Crighton, Katherine</cp:lastModifiedBy>
  <cp:revision>1</cp:revision>
  <dcterms:created xsi:type="dcterms:W3CDTF">2006-08-16T00:00:00Z</dcterms:created>
  <dcterms:modified xsi:type="dcterms:W3CDTF">2024-02-14T09:26:11Z</dcterms:modified>
  <dc:identifier>DAF8un52mKw</dc:identifier>
</cp:coreProperties>
</file>