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AN Ashford" charset="1" panose="00000000000000000000"/>
      <p:regular r:id="rId10"/>
    </p:embeddedFont>
    <p:embeddedFont>
      <p:font typeface="Frutiger" charset="1" panose="020B0602020204020204"/>
      <p:regular r:id="rId11"/>
    </p:embeddedFont>
    <p:embeddedFont>
      <p:font typeface="Frutiger Bold" charset="1" panose="020B0803030504020204"/>
      <p:regular r:id="rId12"/>
    </p:embeddedFont>
    <p:embeddedFont>
      <p:font typeface="Frutiger Italics" charset="1" panose="020B0602020204090204"/>
      <p:regular r:id="rId13"/>
    </p:embeddedFont>
    <p:embeddedFont>
      <p:font typeface="Frutiger Bold Italics" charset="1" panose="020B0703030504090204"/>
      <p:regular r:id="rId14"/>
    </p:embeddedFont>
    <p:embeddedFont>
      <p:font typeface="Frutiger Light" charset="1" panose="020B0403030504020204"/>
      <p:regular r:id="rId15"/>
    </p:embeddedFont>
    <p:embeddedFont>
      <p:font typeface="Frutiger Light Italics" charset="1" panose="020B0403030504090204"/>
      <p:regular r:id="rId16"/>
    </p:embeddedFont>
    <p:embeddedFont>
      <p:font typeface="Frutiger Ultra-Bold" charset="1" panose="020B0803030504030204"/>
      <p:regular r:id="rId17"/>
    </p:embeddedFont>
    <p:embeddedFont>
      <p:font typeface="Frutiger Ultra-Bold Italics" charset="1" panose="020B0803030504090204"/>
      <p:regular r:id="rId18"/>
    </p:embeddedFont>
    <p:embeddedFont>
      <p:font typeface="Frutiger Heavy" charset="1" panose="020B0904040504030204"/>
      <p:regular r:id="rId19"/>
    </p:embeddedFont>
    <p:embeddedFont>
      <p:font typeface="Sackers Gothic Light" charset="1" panose="020B0304020202060204"/>
      <p:regular r:id="rId20"/>
    </p:embeddedFont>
    <p:embeddedFont>
      <p:font typeface="Sackers Gothic Medium" charset="1" panose="020B0604020202060204"/>
      <p:regular r:id="rId21"/>
    </p:embeddedFont>
    <p:embeddedFont>
      <p:font typeface="Sackers Gothic Heavy" charset="1" panose="020B0804020202060204"/>
      <p:regular r:id="rId22"/>
    </p:embeddedFont>
    <p:embeddedFont>
      <p:font typeface="Neue Einstellung" charset="1" panose="00000500000000000000"/>
      <p:regular r:id="rId23"/>
    </p:embeddedFont>
    <p:embeddedFont>
      <p:font typeface="Neue Einstellung Bold" charset="1" panose="00000800000000000000"/>
      <p:regular r:id="rId24"/>
    </p:embeddedFont>
    <p:embeddedFont>
      <p:font typeface="Neue Einstellung Thin" charset="1" panose="00000200000000000000"/>
      <p:regular r:id="rId25"/>
    </p:embeddedFont>
    <p:embeddedFont>
      <p:font typeface="Neue Einstellung Medium" charset="1" panose="00000600000000000000"/>
      <p:regular r:id="rId26"/>
    </p:embeddedFont>
    <p:embeddedFont>
      <p:font typeface="Neue Einstellung Heavy" charset="1" panose="00000A0000000000000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40860" y="0"/>
            <a:ext cx="7107382" cy="10287000"/>
          </a:xfrm>
          <a:custGeom>
            <a:avLst/>
            <a:gdLst/>
            <a:ahLst/>
            <a:cxnLst/>
            <a:rect r="r" b="b" t="t" l="l"/>
            <a:pathLst>
              <a:path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9693559" y="484107"/>
            <a:ext cx="104740" cy="4114800"/>
          </a:xfrm>
          <a:custGeom>
            <a:avLst/>
            <a:gdLst/>
            <a:ahLst/>
            <a:cxnLst/>
            <a:rect r="r" b="b" t="t" l="l"/>
            <a:pathLst>
              <a:path h="4114800" w="10474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58796" y="358856"/>
            <a:ext cx="17349332" cy="876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7"/>
              </a:lnSpc>
              <a:spcBef>
                <a:spcPct val="0"/>
              </a:spcBef>
            </a:pPr>
            <a:r>
              <a:rPr lang="en-US" sz="5126">
                <a:solidFill>
                  <a:srgbClr val="992800"/>
                </a:solidFill>
                <a:latin typeface="TAN Ashford"/>
              </a:rPr>
              <a:t>How Not to Be Evil (By Accident)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73222" y="1547104"/>
            <a:ext cx="4489542" cy="1953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24"/>
              </a:lnSpc>
              <a:spcBef>
                <a:spcPct val="0"/>
              </a:spcBef>
            </a:pPr>
            <a:r>
              <a:rPr lang="en-US" sz="3731">
                <a:solidFill>
                  <a:srgbClr val="000000"/>
                </a:solidFill>
                <a:latin typeface="Frutiger Bold"/>
              </a:rPr>
              <a:t>Or: Baking Consent in from the Beginning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6019" y="7175998"/>
            <a:ext cx="2147074" cy="2748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19"/>
              </a:lnSpc>
              <a:spcBef>
                <a:spcPct val="0"/>
              </a:spcBef>
            </a:pPr>
            <a:r>
              <a:rPr lang="en-US" sz="3156">
                <a:solidFill>
                  <a:srgbClr val="992800"/>
                </a:solidFill>
                <a:latin typeface="Neue Einstellung"/>
              </a:rPr>
              <a:t>By Local Word Monkey Kat Crighton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68132" y="2615960"/>
            <a:ext cx="8778648" cy="7096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Question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(Yourself)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Reality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check</a:t>
            </a:r>
          </a:p>
          <a:p>
            <a:pPr>
              <a:lnSpc>
                <a:spcPts val="4361"/>
              </a:lnSpc>
            </a:pP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Trust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your audience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Context 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is a useful shortcut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Temptation 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can be a powerful tool</a:t>
            </a:r>
          </a:p>
          <a:p>
            <a:pPr>
              <a:lnSpc>
                <a:spcPts val="4361"/>
              </a:lnSpc>
            </a:pP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Signs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can be embedded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Teach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your audience how to play</a:t>
            </a: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Expectation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 is another useful shortcut</a:t>
            </a:r>
          </a:p>
          <a:p>
            <a:pPr>
              <a:lnSpc>
                <a:spcPts val="4361"/>
              </a:lnSpc>
            </a:pPr>
          </a:p>
          <a:p>
            <a:pPr>
              <a:lnSpc>
                <a:spcPts val="4361"/>
              </a:lnSpc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Commonsense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: not all that common</a:t>
            </a:r>
          </a:p>
          <a:p>
            <a:pPr>
              <a:lnSpc>
                <a:spcPts val="4361"/>
              </a:lnSpc>
              <a:spcBef>
                <a:spcPct val="0"/>
              </a:spcBef>
            </a:pPr>
            <a:r>
              <a:rPr lang="en-US" sz="3115">
                <a:solidFill>
                  <a:srgbClr val="000000"/>
                </a:solidFill>
                <a:latin typeface="Neue Einstellung Bold"/>
              </a:rPr>
              <a:t>Question </a:t>
            </a:r>
            <a:r>
              <a:rPr lang="en-US" sz="3115">
                <a:solidFill>
                  <a:srgbClr val="000000"/>
                </a:solidFill>
                <a:latin typeface="Neue Einstellung"/>
              </a:rPr>
              <a:t>(Your Work)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94044" y="2670876"/>
            <a:ext cx="1078838" cy="1685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1.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2.</a:t>
            </a:r>
          </a:p>
          <a:p>
            <a:pPr algn="r">
              <a:lnSpc>
                <a:spcPts val="5127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7710495" y="1815223"/>
            <a:ext cx="2079057" cy="77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>
                <a:solidFill>
                  <a:srgbClr val="000000"/>
                </a:solidFill>
                <a:latin typeface="Sackers Gothic Medium"/>
              </a:rPr>
              <a:t>First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710495" y="3446395"/>
            <a:ext cx="2079057" cy="77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>
                <a:solidFill>
                  <a:srgbClr val="000000"/>
                </a:solidFill>
                <a:latin typeface="Sackers Gothic Medium"/>
              </a:rPr>
              <a:t>Draft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710495" y="5626220"/>
            <a:ext cx="2079057" cy="77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>
                <a:solidFill>
                  <a:srgbClr val="000000"/>
                </a:solidFill>
                <a:latin typeface="Sackers Gothic Medium"/>
              </a:rPr>
              <a:t>Build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10495" y="7857420"/>
            <a:ext cx="2757637" cy="778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44"/>
              </a:lnSpc>
              <a:spcBef>
                <a:spcPct val="0"/>
              </a:spcBef>
            </a:pPr>
            <a:r>
              <a:rPr lang="en-US" sz="4031">
                <a:solidFill>
                  <a:srgbClr val="000000"/>
                </a:solidFill>
                <a:latin typeface="Sackers Gothic Medium"/>
              </a:rPr>
              <a:t>Review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-5400000">
            <a:off x="9693559" y="2151105"/>
            <a:ext cx="104740" cy="4114800"/>
          </a:xfrm>
          <a:custGeom>
            <a:avLst/>
            <a:gdLst/>
            <a:ahLst/>
            <a:cxnLst/>
            <a:rect r="r" b="b" t="t" l="l"/>
            <a:pathLst>
              <a:path h="4114800" w="10474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9693559" y="4347474"/>
            <a:ext cx="104740" cy="4114800"/>
          </a:xfrm>
          <a:custGeom>
            <a:avLst/>
            <a:gdLst/>
            <a:ahLst/>
            <a:cxnLst/>
            <a:rect r="r" b="b" t="t" l="l"/>
            <a:pathLst>
              <a:path h="4114800" w="10474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9693559" y="6526304"/>
            <a:ext cx="104740" cy="4114800"/>
          </a:xfrm>
          <a:custGeom>
            <a:avLst/>
            <a:gdLst/>
            <a:ahLst/>
            <a:cxnLst/>
            <a:rect r="r" b="b" t="t" l="l"/>
            <a:pathLst>
              <a:path h="4114800" w="10474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294044" y="4327550"/>
            <a:ext cx="1078838" cy="160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3.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4.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5.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294044" y="6476295"/>
            <a:ext cx="1078838" cy="160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6.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7.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8.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94044" y="8702749"/>
            <a:ext cx="1078838" cy="1053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9.</a:t>
            </a:r>
          </a:p>
          <a:p>
            <a:pPr algn="r">
              <a:lnSpc>
                <a:spcPts val="4391"/>
              </a:lnSpc>
            </a:pPr>
            <a:r>
              <a:rPr lang="en-US" sz="2386">
                <a:solidFill>
                  <a:srgbClr val="942500"/>
                </a:solidFill>
                <a:latin typeface="TAN Ashford"/>
              </a:rPr>
              <a:t>10.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10800000">
            <a:off x="2508091" y="7322284"/>
            <a:ext cx="104740" cy="4114800"/>
          </a:xfrm>
          <a:custGeom>
            <a:avLst/>
            <a:gdLst/>
            <a:ahLst/>
            <a:cxnLst/>
            <a:rect r="r" b="b" t="t" l="l"/>
            <a:pathLst>
              <a:path h="4114800" w="104740">
                <a:moveTo>
                  <a:pt x="0" y="0"/>
                </a:moveTo>
                <a:lnTo>
                  <a:pt x="104740" y="0"/>
                </a:lnTo>
                <a:lnTo>
                  <a:pt x="104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DAF8un52mKw</dc:identifier>
  <dcterms:modified xsi:type="dcterms:W3CDTF">2011-08-01T06:04:30Z</dcterms:modified>
  <cp:revision>1</cp:revision>
  <dc:title>How Not to Be Evil: Baking Consent in from the Beginning</dc:title>
</cp:coreProperties>
</file>