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9" r:id="rId3"/>
    <p:sldId id="280" r:id="rId4"/>
    <p:sldId id="26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28" autoAdjust="0"/>
  </p:normalViewPr>
  <p:slideViewPr>
    <p:cSldViewPr showGuides="1">
      <p:cViewPr varScale="1">
        <p:scale>
          <a:sx n="95" d="100"/>
          <a:sy n="95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BA3E5-10E6-40C3-89E8-26D62F3825AC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D6580-BA07-4D29-A564-CEB37C347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38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Introduce setup</a:t>
            </a:r>
            <a:r>
              <a:rPr lang="en-US" baseline="0" dirty="0" smtClean="0"/>
              <a:t> and objectives. A string connects the cart with the masses on a hanger.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D6580-BA07-4D29-A564-CEB37C347E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93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Describe</a:t>
            </a:r>
            <a:r>
              <a:rPr lang="en-US" baseline="0" dirty="0" smtClean="0"/>
              <a:t> how to get started. First put enough mass on the hanger such that the system is in equilibrium.  Then add 20 g to the hanger.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D6580-BA07-4D29-A564-CEB37C347EC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29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At some point the students must measure the mass of the cart and of the masses plus hanger.  The expected analysis is given in the instructions online.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D6580-BA07-4D29-A564-CEB37C347EC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29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Despite having</a:t>
            </a:r>
            <a:r>
              <a:rPr lang="en-US" baseline="0" dirty="0" smtClean="0"/>
              <a:t> different symbols to represent differently named variables, the behavior of the two types of motion is the same. (Straight lines for velocity as a function of time, parabolas for position as a function of time.)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D6580-BA07-4D29-A564-CEB37C347EC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93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96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81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0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50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525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77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50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2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36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3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7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D335A-2C90-4BEE-9705-F83CAB6BC63A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5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013341"/>
            <a:ext cx="222885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174625"/>
            <a:ext cx="9144000" cy="147002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Lab 9 – Translational and Rotational Kinematics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0677" y="2942069"/>
            <a:ext cx="1905000" cy="523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Motion sensors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699319"/>
            <a:ext cx="2133600" cy="523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Cart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752600" y="3203999"/>
            <a:ext cx="2438400" cy="572542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33400" y="4044077"/>
            <a:ext cx="8153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Objectives:</a:t>
            </a:r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Predict the translational acceleration of the mass-hanger-cart system.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Measure the translational and rotational accelerations, each in two different ways.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Convert the rotational accelerations to translational accelerations. 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Determine whether your five accelerations agree.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010400" y="12714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Pulley with rotary motion sensor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1752600" y="1295402"/>
            <a:ext cx="1295400" cy="175259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85800" y="1752601"/>
            <a:ext cx="2590800" cy="131384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8460" y="1013341"/>
            <a:ext cx="222885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152400" y="21336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Masses and hanger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2045677" y="2318266"/>
            <a:ext cx="941964" cy="729734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6" idx="1"/>
          </p:cNvCxnSpPr>
          <p:nvPr/>
        </p:nvCxnSpPr>
        <p:spPr>
          <a:xfrm flipH="1" flipV="1">
            <a:off x="6553200" y="1524000"/>
            <a:ext cx="457200" cy="70566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4804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0" y="0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Experimental set-up</a:t>
            </a:r>
            <a:endParaRPr lang="en-US" sz="32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304800" y="5791200"/>
            <a:ext cx="853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Set up the equipment as shown here, with a cart connected to a hanger with masses on it by a string that runs over a pulley.  After bringing the system to equilibrium by adjusting the masses on the hanger, add 20 g to the </a:t>
            </a:r>
            <a:r>
              <a:rPr lang="en-US" dirty="0" smtClean="0"/>
              <a:t>hanger, such that its acceleration is down.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914400" y="1586456"/>
            <a:ext cx="7265467" cy="3137944"/>
            <a:chOff x="914400" y="1524000"/>
            <a:chExt cx="7265467" cy="3137944"/>
          </a:xfrm>
        </p:grpSpPr>
        <p:grpSp>
          <p:nvGrpSpPr>
            <p:cNvPr id="28" name="Group 27"/>
            <p:cNvGrpSpPr/>
            <p:nvPr/>
          </p:nvGrpSpPr>
          <p:grpSpPr>
            <a:xfrm rot="1726663">
              <a:off x="1115266" y="2779886"/>
              <a:ext cx="7064601" cy="1315853"/>
              <a:chOff x="1028700" y="4006643"/>
              <a:chExt cx="7086600" cy="1327357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2186847" y="4399019"/>
                <a:ext cx="1181100" cy="533400"/>
                <a:chOff x="662847" y="4379285"/>
                <a:chExt cx="1181100" cy="533400"/>
              </a:xfrm>
            </p:grpSpPr>
            <p:sp>
              <p:nvSpPr>
                <p:cNvPr id="63" name="Rectangle 62"/>
                <p:cNvSpPr/>
                <p:nvPr/>
              </p:nvSpPr>
              <p:spPr>
                <a:xfrm>
                  <a:off x="662847" y="4379285"/>
                  <a:ext cx="1181100" cy="533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TextBox 63"/>
                <p:cNvSpPr txBox="1"/>
                <p:nvPr/>
              </p:nvSpPr>
              <p:spPr>
                <a:xfrm>
                  <a:off x="777152" y="4461314"/>
                  <a:ext cx="9525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Cart</a:t>
                  </a:r>
                  <a:endParaRPr lang="en-US" dirty="0"/>
                </a:p>
              </p:txBody>
            </p:sp>
          </p:grpSp>
          <p:grpSp>
            <p:nvGrpSpPr>
              <p:cNvPr id="30" name="Group 29"/>
              <p:cNvGrpSpPr/>
              <p:nvPr/>
            </p:nvGrpSpPr>
            <p:grpSpPr>
              <a:xfrm>
                <a:off x="1028700" y="4953000"/>
                <a:ext cx="7086600" cy="381000"/>
                <a:chOff x="1028700" y="4953000"/>
                <a:chExt cx="7086600" cy="381000"/>
              </a:xfrm>
            </p:grpSpPr>
            <p:sp>
              <p:nvSpPr>
                <p:cNvPr id="61" name="Rectangle 60"/>
                <p:cNvSpPr/>
                <p:nvPr/>
              </p:nvSpPr>
              <p:spPr>
                <a:xfrm>
                  <a:off x="1028700" y="5029200"/>
                  <a:ext cx="7086600" cy="2286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4000500" y="4953000"/>
                  <a:ext cx="1143000" cy="3810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Track</a:t>
                  </a:r>
                  <a:endParaRPr lang="en-US" dirty="0"/>
                </a:p>
              </p:txBody>
            </p:sp>
          </p:grpSp>
          <p:grpSp>
            <p:nvGrpSpPr>
              <p:cNvPr id="31" name="Group 30"/>
              <p:cNvGrpSpPr/>
              <p:nvPr/>
            </p:nvGrpSpPr>
            <p:grpSpPr>
              <a:xfrm>
                <a:off x="5766462" y="4006643"/>
                <a:ext cx="2323250" cy="1005170"/>
                <a:chOff x="5766462" y="4006643"/>
                <a:chExt cx="2323250" cy="1005170"/>
              </a:xfrm>
            </p:grpSpPr>
            <p:grpSp>
              <p:nvGrpSpPr>
                <p:cNvPr id="32" name="Group 31"/>
                <p:cNvGrpSpPr/>
                <p:nvPr/>
              </p:nvGrpSpPr>
              <p:grpSpPr>
                <a:xfrm>
                  <a:off x="6908612" y="4365482"/>
                  <a:ext cx="1181100" cy="646331"/>
                  <a:chOff x="6908612" y="4326013"/>
                  <a:chExt cx="1181100" cy="646331"/>
                </a:xfrm>
              </p:grpSpPr>
              <p:sp>
                <p:nvSpPr>
                  <p:cNvPr id="44" name="Rectangle 43"/>
                  <p:cNvSpPr/>
                  <p:nvPr/>
                </p:nvSpPr>
                <p:spPr>
                  <a:xfrm>
                    <a:off x="6908612" y="4382477"/>
                    <a:ext cx="1181100" cy="53340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7022901" y="4326013"/>
                    <a:ext cx="952500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dirty="0" smtClean="0"/>
                      <a:t>Motion</a:t>
                    </a:r>
                  </a:p>
                  <a:p>
                    <a:pPr algn="ctr"/>
                    <a:r>
                      <a:rPr lang="en-US" dirty="0" smtClean="0"/>
                      <a:t>sensor</a:t>
                    </a:r>
                    <a:endParaRPr lang="en-US" dirty="0"/>
                  </a:p>
                </p:txBody>
              </p:sp>
            </p:grpSp>
            <p:cxnSp>
              <p:nvCxnSpPr>
                <p:cNvPr id="42" name="Straight Arrow Connector 41"/>
                <p:cNvCxnSpPr/>
                <p:nvPr/>
              </p:nvCxnSpPr>
              <p:spPr>
                <a:xfrm rot="19873337" flipH="1" flipV="1">
                  <a:off x="6282067" y="4531152"/>
                  <a:ext cx="534315" cy="329209"/>
                </a:xfrm>
                <a:prstGeom prst="straightConnector1">
                  <a:avLst/>
                </a:prstGeom>
                <a:ln w="3492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TextBox 42"/>
                <p:cNvSpPr txBox="1"/>
                <p:nvPr/>
              </p:nvSpPr>
              <p:spPr>
                <a:xfrm>
                  <a:off x="5766462" y="4006643"/>
                  <a:ext cx="20193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+x direction</a:t>
                  </a:r>
                  <a:endParaRPr lang="en-US" dirty="0"/>
                </a:p>
              </p:txBody>
            </p:sp>
          </p:grpSp>
        </p:grpSp>
        <p:sp>
          <p:nvSpPr>
            <p:cNvPr id="65" name="TextBox 64"/>
            <p:cNvSpPr txBox="1"/>
            <p:nvPr/>
          </p:nvSpPr>
          <p:spPr>
            <a:xfrm>
              <a:off x="1219200" y="3962400"/>
              <a:ext cx="1143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Masses on hanger</a:t>
              </a:r>
              <a:endParaRPr lang="en-US" dirty="0"/>
            </a:p>
          </p:txBody>
        </p:sp>
        <p:sp>
          <p:nvSpPr>
            <p:cNvPr id="4" name="Oval 3"/>
            <p:cNvSpPr>
              <a:spLocks noChangeAspect="1"/>
            </p:cNvSpPr>
            <p:nvPr/>
          </p:nvSpPr>
          <p:spPr>
            <a:xfrm>
              <a:off x="1078301" y="1524000"/>
              <a:ext cx="228600" cy="228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914400" y="3919678"/>
              <a:ext cx="304800" cy="7422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>
              <a:endCxn id="4" idx="2"/>
            </p:cNvCxnSpPr>
            <p:nvPr/>
          </p:nvCxnSpPr>
          <p:spPr>
            <a:xfrm flipV="1">
              <a:off x="1050061" y="1638300"/>
              <a:ext cx="28240" cy="228137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63" idx="1"/>
              <a:endCxn id="4" idx="7"/>
            </p:cNvCxnSpPr>
            <p:nvPr/>
          </p:nvCxnSpPr>
          <p:spPr>
            <a:xfrm flipH="1" flipV="1">
              <a:off x="1273423" y="1557478"/>
              <a:ext cx="1292257" cy="73165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Box 68"/>
          <p:cNvSpPr txBox="1"/>
          <p:nvPr/>
        </p:nvSpPr>
        <p:spPr>
          <a:xfrm>
            <a:off x="506800" y="838200"/>
            <a:ext cx="193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Pulley with rotary motion sensor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731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0" y="0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Experimental procedure</a:t>
            </a:r>
            <a:endParaRPr lang="en-US" sz="32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304800" y="5602069"/>
            <a:ext cx="861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Give the cart a push down the slope, enough to make curves like </a:t>
            </a:r>
            <a:r>
              <a:rPr lang="en-US" dirty="0" smtClean="0"/>
              <a:t>these as the cart returns to the top of the track, </a:t>
            </a:r>
            <a:r>
              <a:rPr lang="en-US" dirty="0" smtClean="0"/>
              <a:t>but not enough to crash it into the motion sensor at the bottom of the track.  Follow the online instructions.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2133600" y="1524000"/>
            <a:ext cx="4953000" cy="3017520"/>
            <a:chOff x="4038600" y="152400"/>
            <a:chExt cx="4953000" cy="3017520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24458" y="152400"/>
              <a:ext cx="4867142" cy="2926080"/>
            </a:xfrm>
            <a:prstGeom prst="rect">
              <a:avLst/>
            </a:prstGeom>
          </p:spPr>
        </p:pic>
        <p:sp>
          <p:nvSpPr>
            <p:cNvPr id="22" name="Rectangle 21"/>
            <p:cNvSpPr/>
            <p:nvPr/>
          </p:nvSpPr>
          <p:spPr>
            <a:xfrm>
              <a:off x="4038600" y="152400"/>
              <a:ext cx="4937760" cy="3017520"/>
            </a:xfrm>
            <a:prstGeom prst="rect">
              <a:avLst/>
            </a:prstGeom>
            <a:noFill/>
            <a:ln w="127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6" name="Group 45"/>
            <p:cNvGrpSpPr/>
            <p:nvPr/>
          </p:nvGrpSpPr>
          <p:grpSpPr>
            <a:xfrm>
              <a:off x="5788795" y="381000"/>
              <a:ext cx="609600" cy="683062"/>
              <a:chOff x="2742045" y="1524000"/>
              <a:chExt cx="609600" cy="683062"/>
            </a:xfrm>
          </p:grpSpPr>
          <p:cxnSp>
            <p:nvCxnSpPr>
              <p:cNvPr id="47" name="Straight Arrow Connector 46"/>
              <p:cNvCxnSpPr/>
              <p:nvPr/>
            </p:nvCxnSpPr>
            <p:spPr>
              <a:xfrm flipV="1">
                <a:off x="2742045" y="2119748"/>
                <a:ext cx="609600" cy="1"/>
              </a:xfrm>
              <a:prstGeom prst="straightConnector1">
                <a:avLst/>
              </a:prstGeom>
              <a:ln w="349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/>
              <p:nvPr/>
            </p:nvCxnSpPr>
            <p:spPr>
              <a:xfrm flipV="1">
                <a:off x="2760518" y="1524000"/>
                <a:ext cx="0" cy="595749"/>
              </a:xfrm>
              <a:prstGeom prst="straightConnector1">
                <a:avLst/>
              </a:prstGeom>
              <a:ln w="349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/>
              <p:cNvSpPr txBox="1"/>
              <p:nvPr/>
            </p:nvSpPr>
            <p:spPr>
              <a:xfrm>
                <a:off x="2742045" y="1560731"/>
                <a:ext cx="5524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x</a:t>
                </a:r>
                <a:endParaRPr lang="en-US" baseline="-25000" dirty="0" smtClean="0"/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t</a:t>
                </a:r>
                <a:endParaRPr lang="en-US" dirty="0"/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>
              <a:off x="5788795" y="1042452"/>
              <a:ext cx="609600" cy="683062"/>
              <a:chOff x="2742045" y="1524000"/>
              <a:chExt cx="609600" cy="683062"/>
            </a:xfrm>
          </p:grpSpPr>
          <p:cxnSp>
            <p:nvCxnSpPr>
              <p:cNvPr id="71" name="Straight Arrow Connector 70"/>
              <p:cNvCxnSpPr/>
              <p:nvPr/>
            </p:nvCxnSpPr>
            <p:spPr>
              <a:xfrm flipV="1">
                <a:off x="2742045" y="2119748"/>
                <a:ext cx="609600" cy="1"/>
              </a:xfrm>
              <a:prstGeom prst="straightConnector1">
                <a:avLst/>
              </a:prstGeom>
              <a:ln w="349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/>
              <p:nvPr/>
            </p:nvCxnSpPr>
            <p:spPr>
              <a:xfrm flipV="1">
                <a:off x="2760518" y="1524000"/>
                <a:ext cx="0" cy="595749"/>
              </a:xfrm>
              <a:prstGeom prst="straightConnector1">
                <a:avLst/>
              </a:prstGeom>
              <a:ln w="349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TextBox 72"/>
              <p:cNvSpPr txBox="1"/>
              <p:nvPr/>
            </p:nvSpPr>
            <p:spPr>
              <a:xfrm>
                <a:off x="2742045" y="1560731"/>
                <a:ext cx="5524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/>
                  <a:t>v</a:t>
                </a:r>
                <a:r>
                  <a:rPr lang="en-US" baseline="-25000" dirty="0" err="1" smtClean="0"/>
                  <a:t>x</a:t>
                </a:r>
                <a:endParaRPr lang="en-US" baseline="-25000" dirty="0" smtClean="0"/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t</a:t>
                </a:r>
                <a:endParaRPr lang="en-US" dirty="0"/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5788795" y="1703904"/>
              <a:ext cx="609600" cy="683062"/>
              <a:chOff x="2742045" y="1524000"/>
              <a:chExt cx="609600" cy="683062"/>
            </a:xfrm>
          </p:grpSpPr>
          <p:cxnSp>
            <p:nvCxnSpPr>
              <p:cNvPr id="75" name="Straight Arrow Connector 74"/>
              <p:cNvCxnSpPr/>
              <p:nvPr/>
            </p:nvCxnSpPr>
            <p:spPr>
              <a:xfrm flipV="1">
                <a:off x="2742045" y="2119748"/>
                <a:ext cx="609600" cy="1"/>
              </a:xfrm>
              <a:prstGeom prst="straightConnector1">
                <a:avLst/>
              </a:prstGeom>
              <a:ln w="349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Arrow Connector 75"/>
              <p:cNvCxnSpPr/>
              <p:nvPr/>
            </p:nvCxnSpPr>
            <p:spPr>
              <a:xfrm flipV="1">
                <a:off x="2760518" y="1524000"/>
                <a:ext cx="0" cy="595749"/>
              </a:xfrm>
              <a:prstGeom prst="straightConnector1">
                <a:avLst/>
              </a:prstGeom>
              <a:ln w="349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TextBox 76"/>
              <p:cNvSpPr txBox="1"/>
              <p:nvPr/>
            </p:nvSpPr>
            <p:spPr>
              <a:xfrm>
                <a:off x="2742045" y="1560731"/>
                <a:ext cx="5524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/>
                  <a:t>θ</a:t>
                </a:r>
                <a:r>
                  <a:rPr lang="en-US" baseline="-25000" dirty="0" smtClean="0"/>
                  <a:t>z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t</a:t>
                </a:r>
                <a:endParaRPr lang="en-US" dirty="0"/>
              </a:p>
            </p:txBody>
          </p:sp>
        </p:grpSp>
        <p:grpSp>
          <p:nvGrpSpPr>
            <p:cNvPr id="78" name="Group 77"/>
            <p:cNvGrpSpPr/>
            <p:nvPr/>
          </p:nvGrpSpPr>
          <p:grpSpPr>
            <a:xfrm>
              <a:off x="5788795" y="2365356"/>
              <a:ext cx="609600" cy="683062"/>
              <a:chOff x="2742045" y="1524000"/>
              <a:chExt cx="609600" cy="683062"/>
            </a:xfrm>
          </p:grpSpPr>
          <p:cxnSp>
            <p:nvCxnSpPr>
              <p:cNvPr id="79" name="Straight Arrow Connector 78"/>
              <p:cNvCxnSpPr/>
              <p:nvPr/>
            </p:nvCxnSpPr>
            <p:spPr>
              <a:xfrm flipV="1">
                <a:off x="2742045" y="2119748"/>
                <a:ext cx="609600" cy="1"/>
              </a:xfrm>
              <a:prstGeom prst="straightConnector1">
                <a:avLst/>
              </a:prstGeom>
              <a:ln w="349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/>
              <p:cNvCxnSpPr/>
              <p:nvPr/>
            </p:nvCxnSpPr>
            <p:spPr>
              <a:xfrm flipV="1">
                <a:off x="2760518" y="1524000"/>
                <a:ext cx="0" cy="595749"/>
              </a:xfrm>
              <a:prstGeom prst="straightConnector1">
                <a:avLst/>
              </a:prstGeom>
              <a:ln w="349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TextBox 80"/>
              <p:cNvSpPr txBox="1"/>
              <p:nvPr/>
            </p:nvSpPr>
            <p:spPr>
              <a:xfrm>
                <a:off x="2742045" y="1560731"/>
                <a:ext cx="5524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/>
                  <a:t>ω</a:t>
                </a:r>
                <a:r>
                  <a:rPr lang="en-US" baseline="-25000" dirty="0" smtClean="0"/>
                  <a:t>z</a:t>
                </a:r>
                <a:endParaRPr lang="en-US" baseline="-25000" dirty="0"/>
              </a:p>
              <a:p>
                <a:r>
                  <a:rPr lang="en-US" dirty="0" smtClean="0"/>
                  <a:t>    t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67813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219200" y="2967335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Translational and rotational motion are very similar.</a:t>
            </a:r>
            <a:endParaRPr lang="en-US" sz="24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Central concept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5687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325</Words>
  <Application>Microsoft Office PowerPoint</Application>
  <PresentationFormat>On-screen Show (4:3)</PresentationFormat>
  <Paragraphs>43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Lab 9 – Translational and Rotational Kinematics</vt:lpstr>
      <vt:lpstr>PowerPoint Presentation</vt:lpstr>
      <vt:lpstr>PowerPoint Presentation</vt:lpstr>
      <vt:lpstr>PowerPoint Presentation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Graphs of Motion</dc:title>
  <dc:creator>Nancy A. Burnham</dc:creator>
  <cp:lastModifiedBy>Nancy A. Burnham</cp:lastModifiedBy>
  <cp:revision>76</cp:revision>
  <dcterms:created xsi:type="dcterms:W3CDTF">2013-08-08T14:28:17Z</dcterms:created>
  <dcterms:modified xsi:type="dcterms:W3CDTF">2013-08-26T18:01:45Z</dcterms:modified>
</cp:coreProperties>
</file>