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9" r:id="rId3"/>
    <p:sldId id="26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8" d="100"/>
          <a:sy n="98" d="100"/>
        </p:scale>
        <p:origin x="-8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8BA3E5-10E6-40C3-89E8-26D62F3825AC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D6580-BA07-4D29-A564-CEB37C347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438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Introduce setup</a:t>
            </a:r>
            <a:r>
              <a:rPr lang="en-US" baseline="0" dirty="0" smtClean="0"/>
              <a:t> and objectives.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D6580-BA07-4D29-A564-CEB37C347E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933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Describe</a:t>
            </a:r>
            <a:r>
              <a:rPr lang="en-US" baseline="0" dirty="0" smtClean="0"/>
              <a:t> how to get started: the motion sensor is beneath the mass, which is suspended by a hanger and a spring.  It’s important to zero the sensor when the mass is not on the hanger.  Be careful not to drop the mass on the motion sensor!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D6580-BA07-4D29-A564-CEB37C347EC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29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Ideally what</a:t>
            </a:r>
            <a:r>
              <a:rPr lang="en-US" baseline="0" dirty="0" smtClean="0"/>
              <a:t> they predict will match their experimental results.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D6580-BA07-4D29-A564-CEB37C347EC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393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896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881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09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50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525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77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50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423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836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3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7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D335A-2C90-4BEE-9705-F83CAB6BC63A}" type="datetimeFigureOut">
              <a:rPr lang="en-US" smtClean="0"/>
              <a:t>8/25/2013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E384A-76CA-42E4-BA20-6DBCF5246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5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813" y="1047750"/>
            <a:ext cx="2238375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-174625"/>
            <a:ext cx="8077200" cy="1470025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Lab 5 – Conservation of Energy</a:t>
            </a:r>
            <a:endParaRPr lang="en-US" sz="3600" b="1" dirty="0"/>
          </a:p>
        </p:txBody>
      </p:sp>
      <p:grpSp>
        <p:nvGrpSpPr>
          <p:cNvPr id="24" name="Group 23"/>
          <p:cNvGrpSpPr/>
          <p:nvPr/>
        </p:nvGrpSpPr>
        <p:grpSpPr>
          <a:xfrm>
            <a:off x="685800" y="1628775"/>
            <a:ext cx="7543800" cy="2321957"/>
            <a:chOff x="685800" y="1600200"/>
            <a:chExt cx="7543800" cy="2321957"/>
          </a:xfrm>
        </p:grpSpPr>
        <p:sp>
          <p:nvSpPr>
            <p:cNvPr id="4" name="TextBox 3"/>
            <p:cNvSpPr txBox="1"/>
            <p:nvPr/>
          </p:nvSpPr>
          <p:spPr>
            <a:xfrm>
              <a:off x="1371600" y="3552825"/>
              <a:ext cx="1905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Motion sensor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019800" y="1600200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</a:t>
              </a:r>
              <a:r>
                <a:rPr lang="en-US" dirty="0" smtClean="0"/>
                <a:t>(t) curve</a:t>
              </a:r>
              <a:endParaRPr lang="en-US" dirty="0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2895600" y="3737490"/>
              <a:ext cx="1143000" cy="2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6" idx="1"/>
            </p:cNvCxnSpPr>
            <p:nvPr/>
          </p:nvCxnSpPr>
          <p:spPr>
            <a:xfrm flipH="1">
              <a:off x="4953000" y="1784866"/>
              <a:ext cx="1066800" cy="624959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685800" y="2726293"/>
              <a:ext cx="2209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Mass on hanger</a:t>
              </a:r>
              <a:endParaRPr lang="en-US" dirty="0"/>
            </a:p>
          </p:txBody>
        </p:sp>
        <p:cxnSp>
          <p:nvCxnSpPr>
            <p:cNvPr id="22" name="Straight Arrow Connector 21"/>
            <p:cNvCxnSpPr/>
            <p:nvPr/>
          </p:nvCxnSpPr>
          <p:spPr>
            <a:xfrm flipV="1">
              <a:off x="2371436" y="2697124"/>
              <a:ext cx="1895764" cy="213836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TextBox 22"/>
          <p:cNvSpPr txBox="1"/>
          <p:nvPr/>
        </p:nvSpPr>
        <p:spPr>
          <a:xfrm>
            <a:off x="1828800" y="4445675"/>
            <a:ext cx="54483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Objectives:</a:t>
            </a:r>
          </a:p>
          <a:p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Work with the equations for energy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/>
              <a:t>Verify if energy is conserved for a mass oscillating on a spring in a gravitational field</a:t>
            </a:r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4804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2781300" y="3992027"/>
            <a:ext cx="2362200" cy="1218492"/>
            <a:chOff x="-838200" y="3799013"/>
            <a:chExt cx="2362200" cy="1218492"/>
          </a:xfrm>
        </p:grpSpPr>
        <p:grpSp>
          <p:nvGrpSpPr>
            <p:cNvPr id="15" name="Group 14"/>
            <p:cNvGrpSpPr/>
            <p:nvPr/>
          </p:nvGrpSpPr>
          <p:grpSpPr>
            <a:xfrm>
              <a:off x="342900" y="4371174"/>
              <a:ext cx="1181100" cy="646331"/>
              <a:chOff x="342900" y="4331705"/>
              <a:chExt cx="1181100" cy="646331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342900" y="4399865"/>
                <a:ext cx="11811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457200" y="4331705"/>
                <a:ext cx="9525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Motion</a:t>
                </a:r>
              </a:p>
              <a:p>
                <a:pPr algn="ctr"/>
                <a:r>
                  <a:rPr lang="en-US" dirty="0" smtClean="0"/>
                  <a:t>sensor</a:t>
                </a:r>
                <a:endParaRPr lang="en-US" dirty="0"/>
              </a:p>
            </p:txBody>
          </p:sp>
        </p:grpSp>
        <p:cxnSp>
          <p:nvCxnSpPr>
            <p:cNvPr id="16" name="Straight Arrow Connector 15"/>
            <p:cNvCxnSpPr/>
            <p:nvPr/>
          </p:nvCxnSpPr>
          <p:spPr>
            <a:xfrm flipV="1">
              <a:off x="952500" y="3799013"/>
              <a:ext cx="0" cy="572162"/>
            </a:xfrm>
            <a:prstGeom prst="straightConnector1">
              <a:avLst/>
            </a:prstGeom>
            <a:ln w="3492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-838200" y="3919147"/>
              <a:ext cx="20193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+y direction</a:t>
              </a:r>
              <a:endParaRPr lang="en-US" dirty="0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0" y="0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Experimental set-up</a:t>
            </a:r>
            <a:endParaRPr lang="en-US" sz="32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381000" y="5574268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Set up the equipment as shown here.  Zero the sensor when the mass is off the hanger.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4076700" y="2969161"/>
            <a:ext cx="952500" cy="391805"/>
            <a:chOff x="2534194" y="5107885"/>
            <a:chExt cx="952500" cy="391805"/>
          </a:xfrm>
        </p:grpSpPr>
        <p:sp>
          <p:nvSpPr>
            <p:cNvPr id="31" name="Rectangle 30"/>
            <p:cNvSpPr/>
            <p:nvPr/>
          </p:nvSpPr>
          <p:spPr>
            <a:xfrm>
              <a:off x="2574071" y="5107885"/>
              <a:ext cx="872746" cy="39180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534194" y="5119121"/>
              <a:ext cx="9525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Mass</a:t>
              </a:r>
              <a:endParaRPr lang="en-US" dirty="0"/>
            </a:p>
          </p:txBody>
        </p:sp>
      </p:grpSp>
      <p:cxnSp>
        <p:nvCxnSpPr>
          <p:cNvPr id="10" name="Straight Connector 9"/>
          <p:cNvCxnSpPr/>
          <p:nvPr/>
        </p:nvCxnSpPr>
        <p:spPr>
          <a:xfrm>
            <a:off x="762000" y="5178961"/>
            <a:ext cx="7772400" cy="4205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3962400" y="492661"/>
            <a:ext cx="2590800" cy="114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 rot="16200000">
            <a:off x="4049861" y="2580943"/>
            <a:ext cx="5123785" cy="1143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 descr="MCj0279468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956092">
            <a:off x="4204370" y="621877"/>
            <a:ext cx="744224" cy="1131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/>
          <p:cNvSpPr txBox="1"/>
          <p:nvPr/>
        </p:nvSpPr>
        <p:spPr>
          <a:xfrm>
            <a:off x="3238500" y="1078925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Spring</a:t>
            </a:r>
            <a:endParaRPr lang="en-US" dirty="0"/>
          </a:p>
        </p:txBody>
      </p:sp>
      <p:sp>
        <p:nvSpPr>
          <p:cNvPr id="23" name="U-Turn Arrow 22"/>
          <p:cNvSpPr/>
          <p:nvPr/>
        </p:nvSpPr>
        <p:spPr>
          <a:xfrm>
            <a:off x="4533900" y="1749961"/>
            <a:ext cx="342900" cy="1219200"/>
          </a:xfrm>
          <a:prstGeom prst="uturnArrow">
            <a:avLst>
              <a:gd name="adj1" fmla="val 25000"/>
              <a:gd name="adj2" fmla="val 6364"/>
              <a:gd name="adj3" fmla="val 18206"/>
              <a:gd name="adj4" fmla="val 43750"/>
              <a:gd name="adj5" fmla="val 25272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238500" y="2028184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Hanger</a:t>
            </a:r>
            <a:endParaRPr lang="en-US" dirty="0"/>
          </a:p>
        </p:txBody>
      </p:sp>
      <p:grpSp>
        <p:nvGrpSpPr>
          <p:cNvPr id="50" name="Group 49"/>
          <p:cNvGrpSpPr/>
          <p:nvPr/>
        </p:nvGrpSpPr>
        <p:grpSpPr>
          <a:xfrm>
            <a:off x="715621" y="6019800"/>
            <a:ext cx="7742579" cy="762000"/>
            <a:chOff x="715621" y="4648200"/>
            <a:chExt cx="7742579" cy="762000"/>
          </a:xfrm>
        </p:grpSpPr>
        <p:grpSp>
          <p:nvGrpSpPr>
            <p:cNvPr id="51" name="Group 50"/>
            <p:cNvGrpSpPr/>
            <p:nvPr/>
          </p:nvGrpSpPr>
          <p:grpSpPr>
            <a:xfrm>
              <a:off x="715621" y="4648200"/>
              <a:ext cx="7742579" cy="704948"/>
              <a:chOff x="791821" y="5562600"/>
              <a:chExt cx="7742579" cy="704948"/>
            </a:xfrm>
          </p:grpSpPr>
          <p:pic>
            <p:nvPicPr>
              <p:cNvPr id="53" name="Picture 52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56189" y="5562600"/>
                <a:ext cx="7602011" cy="704948"/>
              </a:xfrm>
              <a:prstGeom prst="rect">
                <a:avLst/>
              </a:prstGeom>
            </p:spPr>
          </p:pic>
          <p:sp>
            <p:nvSpPr>
              <p:cNvPr id="54" name="Rectangle 53"/>
              <p:cNvSpPr/>
              <p:nvPr/>
            </p:nvSpPr>
            <p:spPr>
              <a:xfrm>
                <a:off x="791821" y="5562600"/>
                <a:ext cx="7742579" cy="228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2" name="Oval 51"/>
            <p:cNvSpPr/>
            <p:nvPr/>
          </p:nvSpPr>
          <p:spPr>
            <a:xfrm>
              <a:off x="7086600" y="4953000"/>
              <a:ext cx="457200" cy="457200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5" name="Straight Arrow Connector 54"/>
          <p:cNvCxnSpPr/>
          <p:nvPr/>
        </p:nvCxnSpPr>
        <p:spPr>
          <a:xfrm>
            <a:off x="4343400" y="5943600"/>
            <a:ext cx="2743200" cy="51754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7731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/>
          <p:cNvSpPr txBox="1"/>
          <p:nvPr/>
        </p:nvSpPr>
        <p:spPr>
          <a:xfrm>
            <a:off x="1447800" y="2590800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gravitational, spring, and kinetic energies should all add up to the same value at any instant in time as the mass bobs up and down.</a:t>
            </a:r>
            <a:endParaRPr lang="en-US" sz="2400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3352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Central concept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5687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1182</TotalTime>
  <Words>167</Words>
  <Application>Microsoft Office PowerPoint</Application>
  <PresentationFormat>On-screen Show (4:3)</PresentationFormat>
  <Paragraphs>25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Lab 5 – Conservation of Energy</vt:lpstr>
      <vt:lpstr>PowerPoint Presentation</vt:lpstr>
      <vt:lpstr>PowerPoint Presentation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Graphs of Motion</dc:title>
  <dc:creator>Nancy A. Burnham</dc:creator>
  <cp:lastModifiedBy>Nancy A. Burnham</cp:lastModifiedBy>
  <cp:revision>55</cp:revision>
  <dcterms:created xsi:type="dcterms:W3CDTF">2013-08-08T14:28:17Z</dcterms:created>
  <dcterms:modified xsi:type="dcterms:W3CDTF">2013-08-25T20:19:16Z</dcterms:modified>
</cp:coreProperties>
</file>