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76" r:id="rId3"/>
    <p:sldId id="269" r:id="rId4"/>
    <p:sldId id="26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8" d="100"/>
          <a:sy n="98" d="100"/>
        </p:scale>
        <p:origin x="-8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8BA3E5-10E6-40C3-89E8-26D62F3825AC}" type="datetimeFigureOut">
              <a:rPr lang="en-US" smtClean="0"/>
              <a:t>8/25/2013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D6580-BA07-4D29-A564-CEB37C347EC0}" type="slidenum">
              <a:rPr lang="en-US" smtClean="0"/>
              <a:t>‹#›</a:t>
            </a:fld>
            <a:endParaRPr lang="en-US"/>
          </a:p>
        </p:txBody>
      </p:sp>
    </p:spTree>
    <p:extLst>
      <p:ext uri="{BB962C8B-B14F-4D97-AF65-F5344CB8AC3E}">
        <p14:creationId xmlns:p14="http://schemas.microsoft.com/office/powerpoint/2010/main" val="428943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setup</a:t>
            </a:r>
            <a:r>
              <a:rPr lang="en-US" baseline="0" dirty="0" smtClean="0"/>
              <a:t> and objectives. N = normal force, f = friction force, µ = friction coefficient</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1</a:t>
            </a:fld>
            <a:endParaRPr lang="en-US"/>
          </a:p>
        </p:txBody>
      </p:sp>
    </p:spTree>
    <p:extLst>
      <p:ext uri="{BB962C8B-B14F-4D97-AF65-F5344CB8AC3E}">
        <p14:creationId xmlns:p14="http://schemas.microsoft.com/office/powerpoint/2010/main" val="278339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students</a:t>
            </a:r>
            <a:r>
              <a:rPr lang="en-US" baseline="0" dirty="0" smtClean="0"/>
              <a:t> should </a:t>
            </a:r>
            <a:r>
              <a:rPr lang="en-US" dirty="0" smtClean="0"/>
              <a:t>do</a:t>
            </a:r>
            <a:r>
              <a:rPr lang="en-US" baseline="0" dirty="0" smtClean="0"/>
              <a:t> the prep questions ahead of time, in particular for this worksheet.  If they don’t, they should first collect their experimental data during </a:t>
            </a:r>
            <a:r>
              <a:rPr lang="en-US" baseline="0" smtClean="0"/>
              <a:t>their lab session.</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2</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a:t>
            </a:r>
            <a:r>
              <a:rPr lang="en-US" baseline="0" dirty="0" smtClean="0"/>
              <a:t> how to get started: the motion sensor on the left of the track, the cart to its right, the motion sensor connected to the computer, which is connected to the computer.  As for Experiment 2, the track is slightly sloped by masses beneath the left-hand feet.</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3</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Ideally what</a:t>
            </a:r>
            <a:r>
              <a:rPr lang="en-US" baseline="0" dirty="0" smtClean="0"/>
              <a:t> they predict will match their experimental results.</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4</a:t>
            </a:fld>
            <a:endParaRPr lang="en-US"/>
          </a:p>
        </p:txBody>
      </p:sp>
    </p:spTree>
    <p:extLst>
      <p:ext uri="{BB962C8B-B14F-4D97-AF65-F5344CB8AC3E}">
        <p14:creationId xmlns:p14="http://schemas.microsoft.com/office/powerpoint/2010/main" val="2783393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59289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28388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64370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04945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15352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38898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0D335A-2C90-4BEE-9705-F83CAB6BC63A}" type="datetimeFigureOut">
              <a:rPr lang="en-US" smtClean="0"/>
              <a:t>8/25/2013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82250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0D335A-2C90-4BEE-9705-F83CAB6BC63A}" type="datetimeFigureOut">
              <a:rPr lang="en-US" smtClean="0"/>
              <a:t>8/25/2013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257423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D335A-2C90-4BEE-9705-F83CAB6BC63A}" type="datetimeFigureOut">
              <a:rPr lang="en-US" smtClean="0"/>
              <a:t>8/25/2013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9483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57623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16657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D335A-2C90-4BEE-9705-F83CAB6BC63A}" type="datetimeFigureOut">
              <a:rPr lang="en-US" smtClean="0"/>
              <a:t>8/25/2013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E384A-76CA-42E4-BA20-6DBCF524648B}" type="slidenum">
              <a:rPr lang="en-US" smtClean="0"/>
              <a:t>‹#›</a:t>
            </a:fld>
            <a:endParaRPr lang="en-US"/>
          </a:p>
        </p:txBody>
      </p:sp>
    </p:spTree>
    <p:extLst>
      <p:ext uri="{BB962C8B-B14F-4D97-AF65-F5344CB8AC3E}">
        <p14:creationId xmlns:p14="http://schemas.microsoft.com/office/powerpoint/2010/main" val="2545156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4625"/>
            <a:ext cx="8077200" cy="1470025"/>
          </a:xfrm>
        </p:spPr>
        <p:txBody>
          <a:bodyPr>
            <a:normAutofit/>
          </a:bodyPr>
          <a:lstStyle/>
          <a:p>
            <a:r>
              <a:rPr lang="en-US" sz="3600" b="1" dirty="0" smtClean="0"/>
              <a:t>Lab 4 – The Mass-Dependence of Friction</a:t>
            </a:r>
            <a:endParaRPr lang="en-US" sz="3600" b="1" dirty="0"/>
          </a:p>
        </p:txBody>
      </p:sp>
      <p:grpSp>
        <p:nvGrpSpPr>
          <p:cNvPr id="12" name="Group 11"/>
          <p:cNvGrpSpPr/>
          <p:nvPr/>
        </p:nvGrpSpPr>
        <p:grpSpPr>
          <a:xfrm>
            <a:off x="1143000" y="1219200"/>
            <a:ext cx="7239000" cy="2238375"/>
            <a:chOff x="1143000" y="1219200"/>
            <a:chExt cx="7239000" cy="2238375"/>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6575" y="1219200"/>
              <a:ext cx="29908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 name="Group 23"/>
            <p:cNvGrpSpPr/>
            <p:nvPr/>
          </p:nvGrpSpPr>
          <p:grpSpPr>
            <a:xfrm>
              <a:off x="1143000" y="1628775"/>
              <a:ext cx="7239000" cy="1565878"/>
              <a:chOff x="1143000" y="1600200"/>
              <a:chExt cx="7239000" cy="1565878"/>
            </a:xfrm>
          </p:grpSpPr>
          <p:sp>
            <p:nvSpPr>
              <p:cNvPr id="4" name="TextBox 3"/>
              <p:cNvSpPr txBox="1"/>
              <p:nvPr/>
            </p:nvSpPr>
            <p:spPr>
              <a:xfrm>
                <a:off x="1143000" y="2286000"/>
                <a:ext cx="1905000" cy="369332"/>
              </a:xfrm>
              <a:prstGeom prst="rect">
                <a:avLst/>
              </a:prstGeom>
              <a:noFill/>
            </p:spPr>
            <p:txBody>
              <a:bodyPr wrap="square" rtlCol="0">
                <a:spAutoFit/>
              </a:bodyPr>
              <a:lstStyle/>
              <a:p>
                <a:r>
                  <a:rPr lang="en-US" dirty="0" smtClean="0"/>
                  <a:t>Motion sensor</a:t>
                </a:r>
                <a:endParaRPr lang="en-US" dirty="0"/>
              </a:p>
            </p:txBody>
          </p:sp>
          <p:sp>
            <p:nvSpPr>
              <p:cNvPr id="5" name="TextBox 4"/>
              <p:cNvSpPr txBox="1"/>
              <p:nvPr/>
            </p:nvSpPr>
            <p:spPr>
              <a:xfrm>
                <a:off x="6248400" y="2726153"/>
                <a:ext cx="2133600" cy="369332"/>
              </a:xfrm>
              <a:prstGeom prst="rect">
                <a:avLst/>
              </a:prstGeom>
              <a:noFill/>
            </p:spPr>
            <p:txBody>
              <a:bodyPr wrap="square" rtlCol="0">
                <a:spAutoFit/>
              </a:bodyPr>
              <a:lstStyle/>
              <a:p>
                <a:r>
                  <a:rPr lang="en-US" dirty="0" smtClean="0"/>
                  <a:t>Cart</a:t>
                </a:r>
                <a:endParaRPr lang="en-US" dirty="0"/>
              </a:p>
            </p:txBody>
          </p:sp>
          <p:sp>
            <p:nvSpPr>
              <p:cNvPr id="6" name="TextBox 5"/>
              <p:cNvSpPr txBox="1"/>
              <p:nvPr/>
            </p:nvSpPr>
            <p:spPr>
              <a:xfrm>
                <a:off x="6019800" y="1600200"/>
                <a:ext cx="2209800" cy="369332"/>
              </a:xfrm>
              <a:prstGeom prst="rect">
                <a:avLst/>
              </a:prstGeom>
              <a:noFill/>
            </p:spPr>
            <p:txBody>
              <a:bodyPr wrap="square" rtlCol="0">
                <a:spAutoFit/>
              </a:bodyPr>
              <a:lstStyle/>
              <a:p>
                <a:r>
                  <a:rPr lang="en-US" dirty="0"/>
                  <a:t>x</a:t>
                </a:r>
                <a:r>
                  <a:rPr lang="en-US" dirty="0" smtClean="0"/>
                  <a:t>(t) curve</a:t>
                </a:r>
                <a:endParaRPr lang="en-US" dirty="0"/>
              </a:p>
            </p:txBody>
          </p:sp>
          <p:cxnSp>
            <p:nvCxnSpPr>
              <p:cNvPr id="8" name="Straight Arrow Connector 7"/>
              <p:cNvCxnSpPr/>
              <p:nvPr/>
            </p:nvCxnSpPr>
            <p:spPr>
              <a:xfrm flipV="1">
                <a:off x="2667000" y="2495199"/>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5943600" y="2582824"/>
                <a:ext cx="390525" cy="22860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1"/>
              </p:cNvCxnSpPr>
              <p:nvPr/>
            </p:nvCxnSpPr>
            <p:spPr>
              <a:xfrm flipH="1" flipV="1">
                <a:off x="5334000" y="1600200"/>
                <a:ext cx="685800" cy="184666"/>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752600" y="2785078"/>
                <a:ext cx="1143000" cy="381000"/>
              </a:xfrm>
              <a:prstGeom prst="rect">
                <a:avLst/>
              </a:prstGeom>
              <a:noFill/>
            </p:spPr>
            <p:txBody>
              <a:bodyPr wrap="square" rtlCol="0">
                <a:spAutoFit/>
              </a:bodyPr>
              <a:lstStyle/>
              <a:p>
                <a:r>
                  <a:rPr lang="en-US" dirty="0" smtClean="0"/>
                  <a:t>Track</a:t>
                </a:r>
                <a:endParaRPr lang="en-US" dirty="0"/>
              </a:p>
            </p:txBody>
          </p:sp>
          <p:cxnSp>
            <p:nvCxnSpPr>
              <p:cNvPr id="22" name="Straight Arrow Connector 21"/>
              <p:cNvCxnSpPr/>
              <p:nvPr/>
            </p:nvCxnSpPr>
            <p:spPr>
              <a:xfrm flipV="1">
                <a:off x="2371436" y="2726153"/>
                <a:ext cx="2048164" cy="255425"/>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23" name="TextBox 22"/>
          <p:cNvSpPr txBox="1"/>
          <p:nvPr/>
        </p:nvSpPr>
        <p:spPr>
          <a:xfrm>
            <a:off x="1828800" y="4064675"/>
            <a:ext cx="5448300" cy="2585323"/>
          </a:xfrm>
          <a:prstGeom prst="rect">
            <a:avLst/>
          </a:prstGeom>
          <a:noFill/>
        </p:spPr>
        <p:txBody>
          <a:bodyPr wrap="square" rtlCol="0">
            <a:spAutoFit/>
          </a:bodyPr>
          <a:lstStyle/>
          <a:p>
            <a:r>
              <a:rPr lang="en-US" b="1" dirty="0" smtClean="0"/>
              <a:t>Objectives:</a:t>
            </a:r>
          </a:p>
          <a:p>
            <a:endParaRPr lang="en-US" dirty="0"/>
          </a:p>
          <a:p>
            <a:pPr marL="285750" indent="-285750">
              <a:buFont typeface="Arial" pitchFamily="34" charset="0"/>
              <a:buChar char="•"/>
            </a:pPr>
            <a:r>
              <a:rPr lang="en-US" dirty="0" smtClean="0"/>
              <a:t>Derive </a:t>
            </a:r>
            <a:r>
              <a:rPr lang="en-US" dirty="0"/>
              <a:t>equations for N, f, </a:t>
            </a:r>
            <a:r>
              <a:rPr lang="en-US" dirty="0" smtClean="0"/>
              <a:t>µ</a:t>
            </a:r>
            <a:r>
              <a:rPr lang="en-US" dirty="0"/>
              <a:t>.</a:t>
            </a:r>
            <a:endParaRPr lang="en-US" dirty="0" smtClean="0"/>
          </a:p>
          <a:p>
            <a:pPr marL="285750" indent="-285750">
              <a:buFont typeface="Arial" pitchFamily="34" charset="0"/>
              <a:buChar char="•"/>
            </a:pPr>
            <a:endParaRPr lang="en-US" dirty="0"/>
          </a:p>
          <a:p>
            <a:pPr marL="285750" indent="-285750">
              <a:buFont typeface="Arial" pitchFamily="34" charset="0"/>
              <a:buChar char="•"/>
            </a:pPr>
            <a:r>
              <a:rPr lang="en-US" dirty="0" smtClean="0"/>
              <a:t>Acquire data and calculate N, f</a:t>
            </a:r>
            <a:r>
              <a:rPr lang="en-US" dirty="0"/>
              <a:t>, </a:t>
            </a:r>
            <a:r>
              <a:rPr lang="en-US" dirty="0" smtClean="0"/>
              <a:t>µ.</a:t>
            </a:r>
          </a:p>
          <a:p>
            <a:pPr marL="285750" indent="-285750">
              <a:buFont typeface="Arial" pitchFamily="34" charset="0"/>
              <a:buChar char="•"/>
            </a:pPr>
            <a:endParaRPr lang="en-US" dirty="0"/>
          </a:p>
          <a:p>
            <a:pPr marL="285750" indent="-285750">
              <a:buFont typeface="Arial" pitchFamily="34" charset="0"/>
              <a:buChar char="•"/>
            </a:pPr>
            <a:r>
              <a:rPr lang="en-US" dirty="0" smtClean="0"/>
              <a:t>Determine which of N, f, µ are dependent on mass, both theoretically and experimentally.</a:t>
            </a:r>
          </a:p>
          <a:p>
            <a:pPr marL="285750" indent="-285750">
              <a:buFont typeface="Arial" pitchFamily="34" charset="0"/>
              <a:buChar char="•"/>
            </a:pPr>
            <a:endParaRPr lang="en-US" dirty="0"/>
          </a:p>
        </p:txBody>
      </p:sp>
      <p:sp>
        <p:nvSpPr>
          <p:cNvPr id="16" name="TextBox 15"/>
          <p:cNvSpPr txBox="1"/>
          <p:nvPr/>
        </p:nvSpPr>
        <p:spPr>
          <a:xfrm>
            <a:off x="6019800" y="1981200"/>
            <a:ext cx="2209800" cy="369332"/>
          </a:xfrm>
          <a:prstGeom prst="rect">
            <a:avLst/>
          </a:prstGeom>
          <a:noFill/>
        </p:spPr>
        <p:txBody>
          <a:bodyPr wrap="square" rtlCol="0">
            <a:spAutoFit/>
          </a:bodyPr>
          <a:lstStyle/>
          <a:p>
            <a:r>
              <a:rPr lang="en-US" dirty="0" err="1" smtClean="0"/>
              <a:t>v</a:t>
            </a:r>
            <a:r>
              <a:rPr lang="en-US" baseline="-25000" dirty="0" err="1" smtClean="0"/>
              <a:t>x</a:t>
            </a:r>
            <a:r>
              <a:rPr lang="en-US" dirty="0" smtClean="0"/>
              <a:t>(t) curve</a:t>
            </a:r>
            <a:endParaRPr lang="en-US" dirty="0"/>
          </a:p>
        </p:txBody>
      </p:sp>
      <p:cxnSp>
        <p:nvCxnSpPr>
          <p:cNvPr id="17" name="Straight Arrow Connector 16"/>
          <p:cNvCxnSpPr/>
          <p:nvPr/>
        </p:nvCxnSpPr>
        <p:spPr>
          <a:xfrm flipH="1" flipV="1">
            <a:off x="4953000" y="2091899"/>
            <a:ext cx="1114425" cy="77795"/>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480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24000"/>
            <a:ext cx="9144000" cy="5268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TextBox 16"/>
          <p:cNvSpPr txBox="1"/>
          <p:nvPr/>
        </p:nvSpPr>
        <p:spPr>
          <a:xfrm>
            <a:off x="0" y="0"/>
            <a:ext cx="3352800" cy="584775"/>
          </a:xfrm>
          <a:prstGeom prst="rect">
            <a:avLst/>
          </a:prstGeom>
          <a:noFill/>
        </p:spPr>
        <p:txBody>
          <a:bodyPr wrap="square" rtlCol="0">
            <a:spAutoFit/>
          </a:bodyPr>
          <a:lstStyle/>
          <a:p>
            <a:r>
              <a:rPr lang="en-US" sz="3200" b="1" dirty="0" smtClean="0"/>
              <a:t>Prep questions</a:t>
            </a:r>
            <a:endParaRPr lang="en-US" sz="3200" b="1" dirty="0"/>
          </a:p>
        </p:txBody>
      </p:sp>
      <p:sp>
        <p:nvSpPr>
          <p:cNvPr id="22" name="TextBox 21"/>
          <p:cNvSpPr txBox="1"/>
          <p:nvPr/>
        </p:nvSpPr>
        <p:spPr>
          <a:xfrm>
            <a:off x="533400" y="1295400"/>
            <a:ext cx="8001000" cy="369332"/>
          </a:xfrm>
          <a:prstGeom prst="rect">
            <a:avLst/>
          </a:prstGeom>
          <a:noFill/>
        </p:spPr>
        <p:txBody>
          <a:bodyPr wrap="square" rtlCol="0">
            <a:spAutoFit/>
          </a:bodyPr>
          <a:lstStyle/>
          <a:p>
            <a:pPr algn="ctr"/>
            <a:r>
              <a:rPr lang="en-US" dirty="0" smtClean="0"/>
              <a:t>These prep questions are challenging.</a:t>
            </a:r>
            <a:endParaRPr lang="en-US" dirty="0"/>
          </a:p>
        </p:txBody>
      </p:sp>
      <p:sp>
        <p:nvSpPr>
          <p:cNvPr id="6" name="Rectangle 5"/>
          <p:cNvSpPr/>
          <p:nvPr/>
        </p:nvSpPr>
        <p:spPr>
          <a:xfrm>
            <a:off x="838200" y="3657600"/>
            <a:ext cx="7467600" cy="304799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9313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914400"/>
            <a:ext cx="4874861" cy="2926080"/>
          </a:xfrm>
          <a:prstGeom prst="rect">
            <a:avLst/>
          </a:prstGeom>
        </p:spPr>
      </p:pic>
      <p:grpSp>
        <p:nvGrpSpPr>
          <p:cNvPr id="20" name="Group 19"/>
          <p:cNvGrpSpPr/>
          <p:nvPr/>
        </p:nvGrpSpPr>
        <p:grpSpPr>
          <a:xfrm rot="271554">
            <a:off x="1028700" y="4458112"/>
            <a:ext cx="7086600" cy="1055132"/>
            <a:chOff x="1028700" y="4278868"/>
            <a:chExt cx="7086600" cy="1055132"/>
          </a:xfrm>
        </p:grpSpPr>
        <p:grpSp>
          <p:nvGrpSpPr>
            <p:cNvPr id="13" name="Group 12"/>
            <p:cNvGrpSpPr/>
            <p:nvPr/>
          </p:nvGrpSpPr>
          <p:grpSpPr>
            <a:xfrm>
              <a:off x="5791200" y="4439334"/>
              <a:ext cx="1181100" cy="533400"/>
              <a:chOff x="4267200" y="4419600"/>
              <a:chExt cx="1181100" cy="533400"/>
            </a:xfrm>
          </p:grpSpPr>
          <p:sp>
            <p:nvSpPr>
              <p:cNvPr id="6" name="Rectangle 5"/>
              <p:cNvSpPr/>
              <p:nvPr/>
            </p:nvSpPr>
            <p:spPr>
              <a:xfrm>
                <a:off x="4267200" y="4419600"/>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1500" y="4501634"/>
                <a:ext cx="952500" cy="369332"/>
              </a:xfrm>
              <a:prstGeom prst="rect">
                <a:avLst/>
              </a:prstGeom>
              <a:noFill/>
            </p:spPr>
            <p:txBody>
              <a:bodyPr wrap="square" rtlCol="0">
                <a:spAutoFit/>
              </a:bodyPr>
              <a:lstStyle/>
              <a:p>
                <a:pPr algn="ctr"/>
                <a:r>
                  <a:rPr lang="en-US" dirty="0" smtClean="0"/>
                  <a:t>Cart</a:t>
                </a:r>
                <a:endParaRPr lang="en-US" dirty="0"/>
              </a:p>
            </p:txBody>
          </p:sp>
        </p:grpSp>
        <p:grpSp>
          <p:nvGrpSpPr>
            <p:cNvPr id="14" name="Group 13"/>
            <p:cNvGrpSpPr/>
            <p:nvPr/>
          </p:nvGrpSpPr>
          <p:grpSpPr>
            <a:xfrm>
              <a:off x="1028700" y="4953000"/>
              <a:ext cx="7086600" cy="381000"/>
              <a:chOff x="1028700" y="4953000"/>
              <a:chExt cx="7086600" cy="381000"/>
            </a:xfrm>
          </p:grpSpPr>
          <p:sp>
            <p:nvSpPr>
              <p:cNvPr id="4" name="Rectangle 3"/>
              <p:cNvSpPr/>
              <p:nvPr/>
            </p:nvSpPr>
            <p:spPr>
              <a:xfrm>
                <a:off x="1028700" y="5029200"/>
                <a:ext cx="7086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000500" y="4953000"/>
                <a:ext cx="1143000" cy="381000"/>
              </a:xfrm>
              <a:prstGeom prst="rect">
                <a:avLst/>
              </a:prstGeom>
              <a:noFill/>
            </p:spPr>
            <p:txBody>
              <a:bodyPr wrap="square" rtlCol="0">
                <a:spAutoFit/>
              </a:bodyPr>
              <a:lstStyle/>
              <a:p>
                <a:pPr algn="ctr"/>
                <a:r>
                  <a:rPr lang="en-US" dirty="0" smtClean="0"/>
                  <a:t>Track</a:t>
                </a:r>
                <a:endParaRPr lang="en-US" dirty="0"/>
              </a:p>
            </p:txBody>
          </p:sp>
        </p:grpSp>
        <p:grpSp>
          <p:nvGrpSpPr>
            <p:cNvPr id="19" name="Group 18"/>
            <p:cNvGrpSpPr/>
            <p:nvPr/>
          </p:nvGrpSpPr>
          <p:grpSpPr>
            <a:xfrm>
              <a:off x="1104900" y="4278868"/>
              <a:ext cx="2857500" cy="750332"/>
              <a:chOff x="1104900" y="4278868"/>
              <a:chExt cx="2857500" cy="750332"/>
            </a:xfrm>
          </p:grpSpPr>
          <p:grpSp>
            <p:nvGrpSpPr>
              <p:cNvPr id="15" name="Group 14"/>
              <p:cNvGrpSpPr/>
              <p:nvPr/>
            </p:nvGrpSpPr>
            <p:grpSpPr>
              <a:xfrm>
                <a:off x="1104900" y="4382869"/>
                <a:ext cx="1181100" cy="646331"/>
                <a:chOff x="1104900" y="4343400"/>
                <a:chExt cx="1181100" cy="646331"/>
              </a:xfrm>
            </p:grpSpPr>
            <p:sp>
              <p:nvSpPr>
                <p:cNvPr id="5" name="Rectangle 4"/>
                <p:cNvSpPr/>
                <p:nvPr/>
              </p:nvSpPr>
              <p:spPr>
                <a:xfrm>
                  <a:off x="1104900" y="4399865"/>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4343400"/>
                  <a:ext cx="952500" cy="646331"/>
                </a:xfrm>
                <a:prstGeom prst="rect">
                  <a:avLst/>
                </a:prstGeom>
                <a:noFill/>
              </p:spPr>
              <p:txBody>
                <a:bodyPr wrap="square" rtlCol="0">
                  <a:spAutoFit/>
                </a:bodyPr>
                <a:lstStyle/>
                <a:p>
                  <a:pPr algn="ctr"/>
                  <a:r>
                    <a:rPr lang="en-US" dirty="0" smtClean="0"/>
                    <a:t>Motion</a:t>
                  </a:r>
                </a:p>
                <a:p>
                  <a:pPr algn="ctr"/>
                  <a:r>
                    <a:rPr lang="en-US" dirty="0" smtClean="0"/>
                    <a:t>sensor</a:t>
                  </a:r>
                  <a:endParaRPr lang="en-US" dirty="0"/>
                </a:p>
              </p:txBody>
            </p:sp>
          </p:grpSp>
          <p:cxnSp>
            <p:nvCxnSpPr>
              <p:cNvPr id="16" name="Straight Arrow Connector 15"/>
              <p:cNvCxnSpPr/>
              <p:nvPr/>
            </p:nvCxnSpPr>
            <p:spPr>
              <a:xfrm flipV="1">
                <a:off x="2396836" y="4705106"/>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943100" y="4278868"/>
                <a:ext cx="2019300" cy="369332"/>
              </a:xfrm>
              <a:prstGeom prst="rect">
                <a:avLst/>
              </a:prstGeom>
              <a:noFill/>
            </p:spPr>
            <p:txBody>
              <a:bodyPr wrap="square" rtlCol="0">
                <a:spAutoFit/>
              </a:bodyPr>
              <a:lstStyle/>
              <a:p>
                <a:pPr algn="ctr"/>
                <a:r>
                  <a:rPr lang="en-US" dirty="0" smtClean="0"/>
                  <a:t>+x direction</a:t>
                </a:r>
                <a:endParaRPr lang="en-US" dirty="0"/>
              </a:p>
            </p:txBody>
          </p:sp>
        </p:grpSp>
      </p:grpSp>
      <p:sp>
        <p:nvSpPr>
          <p:cNvPr id="22" name="Rectangle 21"/>
          <p:cNvSpPr/>
          <p:nvPr/>
        </p:nvSpPr>
        <p:spPr>
          <a:xfrm>
            <a:off x="2133600" y="891540"/>
            <a:ext cx="4937760" cy="3017520"/>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0" y="0"/>
            <a:ext cx="7239000" cy="584775"/>
          </a:xfrm>
          <a:prstGeom prst="rect">
            <a:avLst/>
          </a:prstGeom>
          <a:noFill/>
        </p:spPr>
        <p:txBody>
          <a:bodyPr wrap="square" rtlCol="0">
            <a:spAutoFit/>
          </a:bodyPr>
          <a:lstStyle/>
          <a:p>
            <a:r>
              <a:rPr lang="en-US" sz="3200" b="1" dirty="0" smtClean="0"/>
              <a:t>Experimental set-up</a:t>
            </a:r>
            <a:endParaRPr lang="en-US" sz="3200" b="1" dirty="0"/>
          </a:p>
        </p:txBody>
      </p:sp>
      <p:sp>
        <p:nvSpPr>
          <p:cNvPr id="41" name="TextBox 40"/>
          <p:cNvSpPr txBox="1"/>
          <p:nvPr/>
        </p:nvSpPr>
        <p:spPr>
          <a:xfrm>
            <a:off x="381000" y="5983069"/>
            <a:ext cx="8458200" cy="646331"/>
          </a:xfrm>
          <a:prstGeom prst="rect">
            <a:avLst/>
          </a:prstGeom>
          <a:noFill/>
        </p:spPr>
        <p:txBody>
          <a:bodyPr wrap="square" rtlCol="0">
            <a:spAutoFit/>
          </a:bodyPr>
          <a:lstStyle/>
          <a:p>
            <a:r>
              <a:rPr lang="en-US" dirty="0" smtClean="0"/>
              <a:t>Set up the equipment as shown here, with the track slightly sloped by masses beneath the left-hand side of the track.  Give the cart a gentle push up the track and collect data.</a:t>
            </a:r>
            <a:endParaRPr lang="en-US" dirty="0"/>
          </a:p>
        </p:txBody>
      </p:sp>
      <p:grpSp>
        <p:nvGrpSpPr>
          <p:cNvPr id="3" name="Group 2"/>
          <p:cNvGrpSpPr/>
          <p:nvPr/>
        </p:nvGrpSpPr>
        <p:grpSpPr>
          <a:xfrm>
            <a:off x="2133600" y="5334000"/>
            <a:ext cx="952500" cy="391805"/>
            <a:chOff x="2534194" y="5107885"/>
            <a:chExt cx="952500" cy="391805"/>
          </a:xfrm>
        </p:grpSpPr>
        <p:sp>
          <p:nvSpPr>
            <p:cNvPr id="31" name="Rectangle 30"/>
            <p:cNvSpPr/>
            <p:nvPr/>
          </p:nvSpPr>
          <p:spPr>
            <a:xfrm>
              <a:off x="2574071" y="5107885"/>
              <a:ext cx="872746" cy="39180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534194" y="5119121"/>
              <a:ext cx="952500" cy="369332"/>
            </a:xfrm>
            <a:prstGeom prst="rect">
              <a:avLst/>
            </a:prstGeom>
            <a:noFill/>
          </p:spPr>
          <p:txBody>
            <a:bodyPr wrap="square" rtlCol="0">
              <a:spAutoFit/>
            </a:bodyPr>
            <a:lstStyle/>
            <a:p>
              <a:pPr algn="ctr"/>
              <a:r>
                <a:rPr lang="en-US" dirty="0" smtClean="0"/>
                <a:t>Masses</a:t>
              </a:r>
              <a:endParaRPr lang="en-US" dirty="0"/>
            </a:p>
          </p:txBody>
        </p:sp>
      </p:grpSp>
      <p:cxnSp>
        <p:nvCxnSpPr>
          <p:cNvPr id="10" name="Straight Connector 9"/>
          <p:cNvCxnSpPr/>
          <p:nvPr/>
        </p:nvCxnSpPr>
        <p:spPr>
          <a:xfrm>
            <a:off x="762000" y="5715000"/>
            <a:ext cx="7772400" cy="4205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2" name="Group 41"/>
          <p:cNvGrpSpPr/>
          <p:nvPr/>
        </p:nvGrpSpPr>
        <p:grpSpPr>
          <a:xfrm>
            <a:off x="3810000" y="1753969"/>
            <a:ext cx="629805" cy="646331"/>
            <a:chOff x="2742045" y="1524000"/>
            <a:chExt cx="629805" cy="646331"/>
          </a:xfrm>
        </p:grpSpPr>
        <p:cxnSp>
          <p:nvCxnSpPr>
            <p:cNvPr id="43" name="Straight Arrow Connector 42"/>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819400" y="1524000"/>
              <a:ext cx="552450" cy="646331"/>
            </a:xfrm>
            <a:prstGeom prst="rect">
              <a:avLst/>
            </a:prstGeom>
            <a:noFill/>
          </p:spPr>
          <p:txBody>
            <a:bodyPr wrap="square" rtlCol="0">
              <a:spAutoFit/>
            </a:bodyPr>
            <a:lstStyle/>
            <a:p>
              <a:r>
                <a:rPr lang="en-US" dirty="0" smtClean="0"/>
                <a:t>x</a:t>
              </a:r>
            </a:p>
            <a:p>
              <a:r>
                <a:rPr lang="en-US" dirty="0"/>
                <a:t> </a:t>
              </a:r>
              <a:r>
                <a:rPr lang="en-US" dirty="0" smtClean="0"/>
                <a:t>  t</a:t>
              </a:r>
              <a:endParaRPr lang="en-US" dirty="0"/>
            </a:p>
          </p:txBody>
        </p:sp>
      </p:grpSp>
      <p:grpSp>
        <p:nvGrpSpPr>
          <p:cNvPr id="46" name="Group 45"/>
          <p:cNvGrpSpPr/>
          <p:nvPr/>
        </p:nvGrpSpPr>
        <p:grpSpPr>
          <a:xfrm>
            <a:off x="3886200" y="3050738"/>
            <a:ext cx="609600" cy="683062"/>
            <a:chOff x="2742045" y="1524000"/>
            <a:chExt cx="609600" cy="683062"/>
          </a:xfrm>
        </p:grpSpPr>
        <p:cxnSp>
          <p:nvCxnSpPr>
            <p:cNvPr id="47" name="Straight Arrow Connector 46"/>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42045" y="1560731"/>
              <a:ext cx="552450" cy="646331"/>
            </a:xfrm>
            <a:prstGeom prst="rect">
              <a:avLst/>
            </a:prstGeom>
            <a:noFill/>
          </p:spPr>
          <p:txBody>
            <a:bodyPr wrap="square" rtlCol="0">
              <a:spAutoFit/>
            </a:bodyPr>
            <a:lstStyle/>
            <a:p>
              <a:r>
                <a:rPr lang="en-US" dirty="0" err="1"/>
                <a:t>v</a:t>
              </a:r>
              <a:r>
                <a:rPr lang="en-US" baseline="-25000" dirty="0" err="1" smtClean="0"/>
                <a:t>x</a:t>
              </a:r>
              <a:endParaRPr lang="en-US" baseline="-25000" dirty="0" smtClean="0"/>
            </a:p>
            <a:p>
              <a:r>
                <a:rPr lang="en-US" dirty="0"/>
                <a:t> </a:t>
              </a:r>
              <a:r>
                <a:rPr lang="en-US" dirty="0" smtClean="0"/>
                <a:t>   t</a:t>
              </a:r>
              <a:endParaRPr lang="en-US" dirty="0"/>
            </a:p>
          </p:txBody>
        </p:sp>
      </p:grpSp>
    </p:spTree>
    <p:extLst>
      <p:ext uri="{BB962C8B-B14F-4D97-AF65-F5344CB8AC3E}">
        <p14:creationId xmlns:p14="http://schemas.microsoft.com/office/powerpoint/2010/main" val="329773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447800" y="2590800"/>
            <a:ext cx="6248400" cy="830997"/>
          </a:xfrm>
          <a:prstGeom prst="rect">
            <a:avLst/>
          </a:prstGeom>
          <a:noFill/>
        </p:spPr>
        <p:txBody>
          <a:bodyPr wrap="square" rtlCol="0">
            <a:spAutoFit/>
          </a:bodyPr>
          <a:lstStyle/>
          <a:p>
            <a:r>
              <a:rPr lang="en-US" sz="2400" dirty="0" smtClean="0"/>
              <a:t>It is possible to both predict and verify behavior, as you will do in this experiment.</a:t>
            </a:r>
            <a:endParaRPr lang="en-US" sz="2400" baseline="-25000" dirty="0"/>
          </a:p>
        </p:txBody>
      </p:sp>
      <p:sp>
        <p:nvSpPr>
          <p:cNvPr id="16" name="TextBox 15"/>
          <p:cNvSpPr txBox="1"/>
          <p:nvPr/>
        </p:nvSpPr>
        <p:spPr>
          <a:xfrm>
            <a:off x="0" y="0"/>
            <a:ext cx="3352800" cy="584775"/>
          </a:xfrm>
          <a:prstGeom prst="rect">
            <a:avLst/>
          </a:prstGeom>
          <a:noFill/>
        </p:spPr>
        <p:txBody>
          <a:bodyPr wrap="square" rtlCol="0">
            <a:spAutoFit/>
          </a:bodyPr>
          <a:lstStyle/>
          <a:p>
            <a:r>
              <a:rPr lang="en-US" sz="3200" b="1" dirty="0" smtClean="0"/>
              <a:t>Central concept</a:t>
            </a:r>
            <a:endParaRPr lang="en-US" sz="3200" b="1" dirty="0"/>
          </a:p>
        </p:txBody>
      </p:sp>
    </p:spTree>
    <p:extLst>
      <p:ext uri="{BB962C8B-B14F-4D97-AF65-F5344CB8AC3E}">
        <p14:creationId xmlns:p14="http://schemas.microsoft.com/office/powerpoint/2010/main" val="375687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1130</TotalTime>
  <Words>256</Words>
  <Application>Microsoft Office PowerPoint</Application>
  <PresentationFormat>On-screen Show (4:3)</PresentationFormat>
  <Paragraphs>37</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Lab 4 – The Mass-Dependence of Friction</vt:lpstr>
      <vt:lpstr>PowerPoint Presentation</vt:lpstr>
      <vt:lpstr>PowerPoint Presentation</vt:lpstr>
      <vt:lpstr>PowerPoint Presentation</vt:lpstr>
    </vt:vector>
  </TitlesOfParts>
  <Company>Worcester Polytechnic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Graphs of Motion</dc:title>
  <dc:creator>Nancy A. Burnham</dc:creator>
  <cp:lastModifiedBy>Nancy A. Burnham</cp:lastModifiedBy>
  <cp:revision>46</cp:revision>
  <dcterms:created xsi:type="dcterms:W3CDTF">2013-08-08T14:28:17Z</dcterms:created>
  <dcterms:modified xsi:type="dcterms:W3CDTF">2013-08-25T20:18:51Z</dcterms:modified>
</cp:coreProperties>
</file>