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72" r:id="rId4"/>
    <p:sldId id="257" r:id="rId5"/>
    <p:sldId id="27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11" autoAdjust="0"/>
  </p:normalViewPr>
  <p:slideViewPr>
    <p:cSldViewPr showGuides="1">
      <p:cViewPr>
        <p:scale>
          <a:sx n="100" d="100"/>
          <a:sy n="100" d="100"/>
        </p:scale>
        <p:origin x="-7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8BA3E5-10E6-40C3-89E8-26D62F3825AC}" type="datetimeFigureOut">
              <a:rPr lang="en-US" smtClean="0"/>
              <a:t>8/25/2013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D6580-BA07-4D29-A564-CEB37C347EC0}" type="slidenum">
              <a:rPr lang="en-US" smtClean="0"/>
              <a:t>‹#›</a:t>
            </a:fld>
            <a:endParaRPr lang="en-US"/>
          </a:p>
        </p:txBody>
      </p:sp>
    </p:spTree>
    <p:extLst>
      <p:ext uri="{BB962C8B-B14F-4D97-AF65-F5344CB8AC3E}">
        <p14:creationId xmlns:p14="http://schemas.microsoft.com/office/powerpoint/2010/main" val="428943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setup</a:t>
            </a:r>
            <a:r>
              <a:rPr lang="en-US" baseline="0" dirty="0" smtClean="0"/>
              <a:t> and objectives.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1</a:t>
            </a:fld>
            <a:endParaRPr lang="en-US"/>
          </a:p>
        </p:txBody>
      </p:sp>
    </p:spTree>
    <p:extLst>
      <p:ext uri="{BB962C8B-B14F-4D97-AF65-F5344CB8AC3E}">
        <p14:creationId xmlns:p14="http://schemas.microsoft.com/office/powerpoint/2010/main" val="278339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the</a:t>
            </a:r>
            <a:r>
              <a:rPr lang="en-US" baseline="0" dirty="0" smtClean="0"/>
              <a:t> students</a:t>
            </a:r>
            <a:r>
              <a:rPr lang="en-US" dirty="0" smtClean="0"/>
              <a:t> that it’s in their best interest to do</a:t>
            </a:r>
            <a:r>
              <a:rPr lang="en-US" baseline="0" dirty="0" smtClean="0"/>
              <a:t> the prep questions ahead of time. This week they are to sketch some free-body diagrams.  Later labs will have more challenging questions.  If they are not able to do the prep questions before going to lab, they should first collect their experimental data, then return to the prep questions.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2</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switch is in the wrong</a:t>
            </a:r>
            <a:r>
              <a:rPr lang="en-US" baseline="0" dirty="0" smtClean="0"/>
              <a:t> position and they step on it, the force plate will break.</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3</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will stand on the force plate and pick up objects</a:t>
            </a:r>
            <a:r>
              <a:rPr lang="en-US" baseline="0" dirty="0" smtClean="0"/>
              <a:t> and push down on the table.</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4</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a:t>
            </a:r>
            <a:r>
              <a:rPr lang="en-US" dirty="0" smtClean="0"/>
              <a:t>building skills now, such that later problems will be easier.</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5</a:t>
            </a:fld>
            <a:endParaRPr lang="en-US"/>
          </a:p>
        </p:txBody>
      </p:sp>
    </p:spTree>
    <p:extLst>
      <p:ext uri="{BB962C8B-B14F-4D97-AF65-F5344CB8AC3E}">
        <p14:creationId xmlns:p14="http://schemas.microsoft.com/office/powerpoint/2010/main" val="399482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59289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28388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64370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04945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15352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38898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D335A-2C90-4BEE-9705-F83CAB6BC63A}" type="datetimeFigureOut">
              <a:rPr lang="en-US" smtClean="0"/>
              <a:t>8/25/2013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82250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D335A-2C90-4BEE-9705-F83CAB6BC63A}" type="datetimeFigureOut">
              <a:rPr lang="en-US" smtClean="0"/>
              <a:t>8/25/2013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257423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D335A-2C90-4BEE-9705-F83CAB6BC63A}" type="datetimeFigureOut">
              <a:rPr lang="en-US" smtClean="0"/>
              <a:t>8/25/2013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9483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57623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16657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D335A-2C90-4BEE-9705-F83CAB6BC63A}" type="datetimeFigureOut">
              <a:rPr lang="en-US" smtClean="0"/>
              <a:t>8/25/2013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E384A-76CA-42E4-BA20-6DBCF524648B}" type="slidenum">
              <a:rPr lang="en-US" smtClean="0"/>
              <a:t>‹#›</a:t>
            </a:fld>
            <a:endParaRPr lang="en-US"/>
          </a:p>
        </p:txBody>
      </p:sp>
    </p:spTree>
    <p:extLst>
      <p:ext uri="{BB962C8B-B14F-4D97-AF65-F5344CB8AC3E}">
        <p14:creationId xmlns:p14="http://schemas.microsoft.com/office/powerpoint/2010/main" val="254515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575" y="1190625"/>
            <a:ext cx="29908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533400" y="-174625"/>
            <a:ext cx="8077200" cy="1470025"/>
          </a:xfrm>
        </p:spPr>
        <p:txBody>
          <a:bodyPr>
            <a:normAutofit/>
          </a:bodyPr>
          <a:lstStyle/>
          <a:p>
            <a:r>
              <a:rPr lang="en-US" sz="3600" b="1" dirty="0" smtClean="0"/>
              <a:t>Lab 3 – Free-Body Diagrams</a:t>
            </a:r>
            <a:endParaRPr lang="en-US" sz="3600" b="1" dirty="0"/>
          </a:p>
        </p:txBody>
      </p:sp>
      <p:sp>
        <p:nvSpPr>
          <p:cNvPr id="5" name="TextBox 4"/>
          <p:cNvSpPr txBox="1"/>
          <p:nvPr/>
        </p:nvSpPr>
        <p:spPr>
          <a:xfrm>
            <a:off x="6389255" y="2855358"/>
            <a:ext cx="2133600" cy="369332"/>
          </a:xfrm>
          <a:prstGeom prst="rect">
            <a:avLst/>
          </a:prstGeom>
          <a:noFill/>
        </p:spPr>
        <p:txBody>
          <a:bodyPr wrap="square" rtlCol="0">
            <a:spAutoFit/>
          </a:bodyPr>
          <a:lstStyle/>
          <a:p>
            <a:r>
              <a:rPr lang="en-US" dirty="0" smtClean="0"/>
              <a:t>Force plate</a:t>
            </a:r>
            <a:endParaRPr lang="en-US" dirty="0"/>
          </a:p>
        </p:txBody>
      </p:sp>
      <p:sp>
        <p:nvSpPr>
          <p:cNvPr id="6" name="TextBox 5"/>
          <p:cNvSpPr txBox="1"/>
          <p:nvPr/>
        </p:nvSpPr>
        <p:spPr>
          <a:xfrm>
            <a:off x="6400800" y="1066800"/>
            <a:ext cx="2209800" cy="369332"/>
          </a:xfrm>
          <a:prstGeom prst="rect">
            <a:avLst/>
          </a:prstGeom>
          <a:noFill/>
        </p:spPr>
        <p:txBody>
          <a:bodyPr wrap="square" rtlCol="0">
            <a:spAutoFit/>
          </a:bodyPr>
          <a:lstStyle/>
          <a:p>
            <a:r>
              <a:rPr lang="en-US" dirty="0"/>
              <a:t>F</a:t>
            </a:r>
            <a:r>
              <a:rPr lang="en-US" dirty="0" smtClean="0"/>
              <a:t>(t)</a:t>
            </a:r>
            <a:endParaRPr lang="en-US" dirty="0"/>
          </a:p>
        </p:txBody>
      </p:sp>
      <p:cxnSp>
        <p:nvCxnSpPr>
          <p:cNvPr id="13" name="Straight Arrow Connector 12"/>
          <p:cNvCxnSpPr/>
          <p:nvPr/>
        </p:nvCxnSpPr>
        <p:spPr>
          <a:xfrm flipH="1">
            <a:off x="5943600" y="3040024"/>
            <a:ext cx="390526" cy="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1"/>
          </p:cNvCxnSpPr>
          <p:nvPr/>
        </p:nvCxnSpPr>
        <p:spPr>
          <a:xfrm flipH="1">
            <a:off x="5080000" y="1251466"/>
            <a:ext cx="1320800" cy="35033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905000" y="4237672"/>
            <a:ext cx="5334000" cy="1477328"/>
          </a:xfrm>
          <a:prstGeom prst="rect">
            <a:avLst/>
          </a:prstGeom>
          <a:noFill/>
        </p:spPr>
        <p:txBody>
          <a:bodyPr wrap="square" rtlCol="0">
            <a:spAutoFit/>
          </a:bodyPr>
          <a:lstStyle/>
          <a:p>
            <a:r>
              <a:rPr lang="en-US" b="1" dirty="0" smtClean="0"/>
              <a:t>Objectives:</a:t>
            </a:r>
          </a:p>
          <a:p>
            <a:endParaRPr lang="en-US" dirty="0" smtClean="0"/>
          </a:p>
          <a:p>
            <a:pPr marL="285750" indent="-285750">
              <a:buFont typeface="Arial" pitchFamily="34" charset="0"/>
              <a:buChar char="•"/>
            </a:pPr>
            <a:r>
              <a:rPr lang="en-US" dirty="0" smtClean="0"/>
              <a:t>Measure force for different situations</a:t>
            </a:r>
          </a:p>
          <a:p>
            <a:pPr marL="285750" indent="-285750">
              <a:buFont typeface="Arial" pitchFamily="34" charset="0"/>
              <a:buChar char="•"/>
            </a:pPr>
            <a:endParaRPr lang="en-US" dirty="0"/>
          </a:p>
          <a:p>
            <a:pPr marL="285750" indent="-285750">
              <a:buFont typeface="Arial" pitchFamily="34" charset="0"/>
              <a:buChar char="•"/>
            </a:pPr>
            <a:r>
              <a:rPr lang="en-US" dirty="0" smtClean="0"/>
              <a:t>Practice free-body diagrams</a:t>
            </a:r>
            <a:endParaRPr lang="en-US" dirty="0"/>
          </a:p>
        </p:txBody>
      </p:sp>
    </p:spTree>
    <p:extLst>
      <p:ext uri="{BB962C8B-B14F-4D97-AF65-F5344CB8AC3E}">
        <p14:creationId xmlns:p14="http://schemas.microsoft.com/office/powerpoint/2010/main" val="410480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9" y="1087270"/>
            <a:ext cx="9070109" cy="5770730"/>
          </a:xfrm>
          <a:prstGeom prst="rect">
            <a:avLst/>
          </a:prstGeom>
        </p:spPr>
      </p:pic>
      <p:sp>
        <p:nvSpPr>
          <p:cNvPr id="17" name="TextBox 16"/>
          <p:cNvSpPr txBox="1"/>
          <p:nvPr/>
        </p:nvSpPr>
        <p:spPr>
          <a:xfrm>
            <a:off x="0" y="0"/>
            <a:ext cx="7086600" cy="584775"/>
          </a:xfrm>
          <a:prstGeom prst="rect">
            <a:avLst/>
          </a:prstGeom>
          <a:noFill/>
        </p:spPr>
        <p:txBody>
          <a:bodyPr wrap="square" rtlCol="0">
            <a:spAutoFit/>
          </a:bodyPr>
          <a:lstStyle/>
          <a:p>
            <a:r>
              <a:rPr lang="en-US" sz="3200" b="1" dirty="0" smtClean="0"/>
              <a:t>Prep questions</a:t>
            </a:r>
            <a:endParaRPr lang="en-US" sz="3200" b="1" dirty="0"/>
          </a:p>
        </p:txBody>
      </p:sp>
      <p:sp>
        <p:nvSpPr>
          <p:cNvPr id="22" name="TextBox 21"/>
          <p:cNvSpPr txBox="1"/>
          <p:nvPr/>
        </p:nvSpPr>
        <p:spPr>
          <a:xfrm>
            <a:off x="609600" y="990600"/>
            <a:ext cx="8001000" cy="646331"/>
          </a:xfrm>
          <a:prstGeom prst="rect">
            <a:avLst/>
          </a:prstGeom>
          <a:noFill/>
        </p:spPr>
        <p:txBody>
          <a:bodyPr wrap="square" rtlCol="0">
            <a:spAutoFit/>
          </a:bodyPr>
          <a:lstStyle/>
          <a:p>
            <a:r>
              <a:rPr lang="en-US" dirty="0" smtClean="0"/>
              <a:t>Do the first questions of the worksheet ahead of time.  If you do, you’ll have plenty of time to collect data during your lab session.</a:t>
            </a:r>
            <a:endParaRPr lang="en-US" dirty="0"/>
          </a:p>
        </p:txBody>
      </p:sp>
      <p:sp>
        <p:nvSpPr>
          <p:cNvPr id="9" name="Rectangle 8"/>
          <p:cNvSpPr/>
          <p:nvPr/>
        </p:nvSpPr>
        <p:spPr>
          <a:xfrm>
            <a:off x="838200" y="3200400"/>
            <a:ext cx="7467600" cy="358139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66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0799" y="990599"/>
            <a:ext cx="7823201" cy="5867401"/>
          </a:xfrm>
          <a:prstGeom prst="rect">
            <a:avLst/>
          </a:prstGeom>
        </p:spPr>
      </p:pic>
      <p:sp>
        <p:nvSpPr>
          <p:cNvPr id="40" name="TextBox 39"/>
          <p:cNvSpPr txBox="1"/>
          <p:nvPr/>
        </p:nvSpPr>
        <p:spPr>
          <a:xfrm>
            <a:off x="0" y="0"/>
            <a:ext cx="7239000" cy="584775"/>
          </a:xfrm>
          <a:prstGeom prst="rect">
            <a:avLst/>
          </a:prstGeom>
          <a:noFill/>
        </p:spPr>
        <p:txBody>
          <a:bodyPr wrap="square" rtlCol="0">
            <a:spAutoFit/>
          </a:bodyPr>
          <a:lstStyle/>
          <a:p>
            <a:r>
              <a:rPr lang="en-US" sz="3200" b="1" dirty="0" smtClean="0"/>
              <a:t>Part I – Preparation </a:t>
            </a:r>
            <a:endParaRPr lang="en-US" sz="3200" b="1" dirty="0"/>
          </a:p>
        </p:txBody>
      </p:sp>
      <p:sp>
        <p:nvSpPr>
          <p:cNvPr id="23" name="TextBox 22"/>
          <p:cNvSpPr txBox="1"/>
          <p:nvPr/>
        </p:nvSpPr>
        <p:spPr>
          <a:xfrm>
            <a:off x="1905000" y="5867400"/>
            <a:ext cx="6858000" cy="646331"/>
          </a:xfrm>
          <a:prstGeom prst="rect">
            <a:avLst/>
          </a:prstGeom>
          <a:noFill/>
        </p:spPr>
        <p:txBody>
          <a:bodyPr wrap="square" rtlCol="0">
            <a:spAutoFit/>
          </a:bodyPr>
          <a:lstStyle/>
          <a:p>
            <a:r>
              <a:rPr lang="en-US" b="1" dirty="0" smtClean="0"/>
              <a:t>There is a switch on the side of the force plate, just under the sticker.  It should be at the setting marked -800/+3500 N.  Please check!</a:t>
            </a:r>
            <a:endParaRPr lang="en-US" b="1" dirty="0"/>
          </a:p>
        </p:txBody>
      </p:sp>
      <p:pic>
        <p:nvPicPr>
          <p:cNvPr id="2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685800"/>
            <a:ext cx="29908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Oval 25"/>
          <p:cNvSpPr/>
          <p:nvPr/>
        </p:nvSpPr>
        <p:spPr>
          <a:xfrm>
            <a:off x="2743200" y="2728913"/>
            <a:ext cx="838200" cy="166687"/>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276600" y="3733800"/>
            <a:ext cx="3924300" cy="1371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a:stCxn id="26" idx="2"/>
            <a:endCxn id="27" idx="2"/>
          </p:cNvCxnSpPr>
          <p:nvPr/>
        </p:nvCxnSpPr>
        <p:spPr>
          <a:xfrm>
            <a:off x="2743200" y="2812257"/>
            <a:ext cx="533400" cy="160734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27" idx="7"/>
          </p:cNvCxnSpPr>
          <p:nvPr/>
        </p:nvCxnSpPr>
        <p:spPr>
          <a:xfrm>
            <a:off x="3581400" y="2789267"/>
            <a:ext cx="3044800" cy="114539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800600" y="4572000"/>
            <a:ext cx="914400" cy="457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724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0" y="0"/>
            <a:ext cx="7239000" cy="584775"/>
          </a:xfrm>
          <a:prstGeom prst="rect">
            <a:avLst/>
          </a:prstGeom>
          <a:noFill/>
        </p:spPr>
        <p:txBody>
          <a:bodyPr wrap="square" rtlCol="0">
            <a:spAutoFit/>
          </a:bodyPr>
          <a:lstStyle/>
          <a:p>
            <a:r>
              <a:rPr lang="en-US" sz="3200" b="1" dirty="0" smtClean="0"/>
              <a:t>Part I – Preparation </a:t>
            </a:r>
            <a:endParaRPr lang="en-US" sz="3200" b="1" dirty="0"/>
          </a:p>
        </p:txBody>
      </p:sp>
      <p:sp>
        <p:nvSpPr>
          <p:cNvPr id="41" name="TextBox 40"/>
          <p:cNvSpPr txBox="1"/>
          <p:nvPr/>
        </p:nvSpPr>
        <p:spPr>
          <a:xfrm>
            <a:off x="587640" y="3429000"/>
            <a:ext cx="7946760" cy="923330"/>
          </a:xfrm>
          <a:prstGeom prst="rect">
            <a:avLst/>
          </a:prstGeom>
          <a:noFill/>
        </p:spPr>
        <p:txBody>
          <a:bodyPr wrap="square" rtlCol="0">
            <a:spAutoFit/>
          </a:bodyPr>
          <a:lstStyle/>
          <a:p>
            <a:r>
              <a:rPr lang="en-US" dirty="0" smtClean="0"/>
              <a:t>Set up the equipment as shown, with the force plate on the floor and the masses on the table.  The force plate should be connected to the interface box.  Zero the force with the Zero function, to the left of the Start button on the toolbar.</a:t>
            </a:r>
            <a:endParaRPr lang="en-US" dirty="0"/>
          </a:p>
        </p:txBody>
      </p:sp>
      <p:grpSp>
        <p:nvGrpSpPr>
          <p:cNvPr id="9" name="Group 8"/>
          <p:cNvGrpSpPr/>
          <p:nvPr/>
        </p:nvGrpSpPr>
        <p:grpSpPr>
          <a:xfrm>
            <a:off x="685800" y="948550"/>
            <a:ext cx="7772400" cy="1947050"/>
            <a:chOff x="762000" y="3810000"/>
            <a:chExt cx="7772400" cy="1947050"/>
          </a:xfrm>
        </p:grpSpPr>
        <p:cxnSp>
          <p:nvCxnSpPr>
            <p:cNvPr id="10" name="Straight Connector 9"/>
            <p:cNvCxnSpPr/>
            <p:nvPr/>
          </p:nvCxnSpPr>
          <p:spPr>
            <a:xfrm>
              <a:off x="762000" y="5715000"/>
              <a:ext cx="7772400" cy="420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1828800" y="3810000"/>
              <a:ext cx="5486400" cy="1885390"/>
              <a:chOff x="1828800" y="3840415"/>
              <a:chExt cx="5486400" cy="1885390"/>
            </a:xfrm>
          </p:grpSpPr>
          <p:grpSp>
            <p:nvGrpSpPr>
              <p:cNvPr id="3" name="Group 2"/>
              <p:cNvGrpSpPr/>
              <p:nvPr/>
            </p:nvGrpSpPr>
            <p:grpSpPr>
              <a:xfrm>
                <a:off x="3770745" y="5334000"/>
                <a:ext cx="1598468" cy="391805"/>
                <a:chOff x="2534194" y="5107885"/>
                <a:chExt cx="1598468" cy="391805"/>
              </a:xfrm>
            </p:grpSpPr>
            <p:sp>
              <p:nvSpPr>
                <p:cNvPr id="31" name="Rectangle 30"/>
                <p:cNvSpPr/>
                <p:nvPr/>
              </p:nvSpPr>
              <p:spPr>
                <a:xfrm>
                  <a:off x="2534194" y="5107885"/>
                  <a:ext cx="1558591" cy="3918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534194" y="5119553"/>
                  <a:ext cx="1598468" cy="369332"/>
                </a:xfrm>
                <a:prstGeom prst="rect">
                  <a:avLst/>
                </a:prstGeom>
                <a:noFill/>
              </p:spPr>
              <p:txBody>
                <a:bodyPr wrap="square" rtlCol="0">
                  <a:spAutoFit/>
                </a:bodyPr>
                <a:lstStyle/>
                <a:p>
                  <a:pPr algn="ctr"/>
                  <a:r>
                    <a:rPr lang="en-US" dirty="0" smtClean="0"/>
                    <a:t>Force plate</a:t>
                  </a:r>
                  <a:endParaRPr lang="en-US" dirty="0"/>
                </a:p>
              </p:txBody>
            </p:sp>
          </p:grpSp>
          <p:grpSp>
            <p:nvGrpSpPr>
              <p:cNvPr id="35" name="Group 34"/>
              <p:cNvGrpSpPr>
                <a:grpSpLocks/>
              </p:cNvGrpSpPr>
              <p:nvPr/>
            </p:nvGrpSpPr>
            <p:grpSpPr bwMode="auto">
              <a:xfrm>
                <a:off x="1828800" y="4245444"/>
                <a:ext cx="5486400" cy="1469555"/>
                <a:chOff x="1800" y="6011"/>
                <a:chExt cx="3075" cy="1494"/>
              </a:xfrm>
            </p:grpSpPr>
            <p:sp>
              <p:nvSpPr>
                <p:cNvPr id="36" name="Rectangle 35"/>
                <p:cNvSpPr>
                  <a:spLocks noChangeArrowheads="1"/>
                </p:cNvSpPr>
                <p:nvPr/>
              </p:nvSpPr>
              <p:spPr bwMode="auto">
                <a:xfrm rot="5400000">
                  <a:off x="3167" y="4644"/>
                  <a:ext cx="342" cy="3075"/>
                </a:xfrm>
                <a:prstGeom prst="rect">
                  <a:avLst/>
                </a:prstGeom>
                <a:solidFill>
                  <a:srgbClr val="FFFFFF"/>
                </a:solidFill>
                <a:ln w="25400">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37" name="Rectangle 36"/>
                <p:cNvSpPr>
                  <a:spLocks noChangeArrowheads="1"/>
                </p:cNvSpPr>
                <p:nvPr/>
              </p:nvSpPr>
              <p:spPr bwMode="auto">
                <a:xfrm rot="-5400000">
                  <a:off x="1442" y="6876"/>
                  <a:ext cx="1152" cy="105"/>
                </a:xfrm>
                <a:prstGeom prst="rect">
                  <a:avLst/>
                </a:prstGeom>
                <a:solidFill>
                  <a:srgbClr val="FFFFFF"/>
                </a:solidFill>
                <a:ln w="25400">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38" name="Rectangle 37"/>
                <p:cNvSpPr>
                  <a:spLocks noChangeArrowheads="1"/>
                </p:cNvSpPr>
                <p:nvPr/>
              </p:nvSpPr>
              <p:spPr bwMode="auto">
                <a:xfrm rot="-5400000">
                  <a:off x="4067" y="6876"/>
                  <a:ext cx="1152" cy="105"/>
                </a:xfrm>
                <a:prstGeom prst="rect">
                  <a:avLst/>
                </a:prstGeom>
                <a:solidFill>
                  <a:srgbClr val="FFFFFF"/>
                </a:solidFill>
                <a:ln w="25400">
                  <a:solidFill>
                    <a:srgbClr val="000000"/>
                  </a:solidFill>
                  <a:miter lim="800000"/>
                  <a:headEnd/>
                  <a:tailEnd/>
                </a:ln>
              </p:spPr>
              <p:txBody>
                <a:bodyPr rot="0" vert="horz" wrap="square" lIns="91440" tIns="45720" rIns="91440" bIns="45720" anchor="t" anchorCtr="0" upright="1">
                  <a:noAutofit/>
                </a:bodyPr>
                <a:lstStyle/>
                <a:p>
                  <a:endParaRPr lang="en-US"/>
                </a:p>
              </p:txBody>
            </p:sp>
          </p:grpSp>
          <p:grpSp>
            <p:nvGrpSpPr>
              <p:cNvPr id="39" name="Group 38"/>
              <p:cNvGrpSpPr/>
              <p:nvPr/>
            </p:nvGrpSpPr>
            <p:grpSpPr>
              <a:xfrm>
                <a:off x="4114800" y="3840415"/>
                <a:ext cx="952500" cy="391805"/>
                <a:chOff x="285402" y="5107885"/>
                <a:chExt cx="952500" cy="391805"/>
              </a:xfrm>
            </p:grpSpPr>
            <p:sp>
              <p:nvSpPr>
                <p:cNvPr id="50" name="Rectangle 49"/>
                <p:cNvSpPr/>
                <p:nvPr/>
              </p:nvSpPr>
              <p:spPr>
                <a:xfrm>
                  <a:off x="327056" y="5107885"/>
                  <a:ext cx="872746" cy="3918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285402" y="5119121"/>
                  <a:ext cx="952500" cy="369332"/>
                </a:xfrm>
                <a:prstGeom prst="rect">
                  <a:avLst/>
                </a:prstGeom>
                <a:noFill/>
              </p:spPr>
              <p:txBody>
                <a:bodyPr wrap="square" rtlCol="0">
                  <a:spAutoFit/>
                </a:bodyPr>
                <a:lstStyle/>
                <a:p>
                  <a:pPr algn="ctr"/>
                  <a:r>
                    <a:rPr lang="en-US" dirty="0" smtClean="0"/>
                    <a:t>Masses</a:t>
                  </a:r>
                  <a:endParaRPr lang="en-US" dirty="0"/>
                </a:p>
              </p:txBody>
            </p:sp>
          </p:grpSp>
        </p:grpSp>
      </p:grpSp>
      <p:grpSp>
        <p:nvGrpSpPr>
          <p:cNvPr id="23" name="Group 22"/>
          <p:cNvGrpSpPr/>
          <p:nvPr/>
        </p:nvGrpSpPr>
        <p:grpSpPr>
          <a:xfrm>
            <a:off x="715621" y="5029200"/>
            <a:ext cx="7742579" cy="762000"/>
            <a:chOff x="715621" y="4648200"/>
            <a:chExt cx="7742579" cy="762000"/>
          </a:xfrm>
        </p:grpSpPr>
        <p:grpSp>
          <p:nvGrpSpPr>
            <p:cNvPr id="21" name="Group 20"/>
            <p:cNvGrpSpPr/>
            <p:nvPr/>
          </p:nvGrpSpPr>
          <p:grpSpPr>
            <a:xfrm>
              <a:off x="715621" y="4648200"/>
              <a:ext cx="7742579" cy="704948"/>
              <a:chOff x="791821" y="5562600"/>
              <a:chExt cx="7742579" cy="704948"/>
            </a:xfrm>
          </p:grpSpPr>
          <p:pic>
            <p:nvPicPr>
              <p:cNvPr id="52" name="Picture 5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189" y="5562600"/>
                <a:ext cx="7602011" cy="704948"/>
              </a:xfrm>
              <a:prstGeom prst="rect">
                <a:avLst/>
              </a:prstGeom>
            </p:spPr>
          </p:pic>
          <p:sp>
            <p:nvSpPr>
              <p:cNvPr id="58" name="Rectangle 57"/>
              <p:cNvSpPr/>
              <p:nvPr/>
            </p:nvSpPr>
            <p:spPr>
              <a:xfrm>
                <a:off x="791821" y="5562600"/>
                <a:ext cx="7742579"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Oval 52"/>
            <p:cNvSpPr/>
            <p:nvPr/>
          </p:nvSpPr>
          <p:spPr>
            <a:xfrm>
              <a:off x="7086600" y="4953000"/>
              <a:ext cx="457200" cy="4572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5" name="Straight Arrow Connector 24"/>
          <p:cNvCxnSpPr>
            <a:endCxn id="53" idx="2"/>
          </p:cNvCxnSpPr>
          <p:nvPr/>
        </p:nvCxnSpPr>
        <p:spPr>
          <a:xfrm>
            <a:off x="2362200" y="4267200"/>
            <a:ext cx="4724400" cy="12954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512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3352800" cy="584775"/>
          </a:xfrm>
          <a:prstGeom prst="rect">
            <a:avLst/>
          </a:prstGeom>
          <a:noFill/>
        </p:spPr>
        <p:txBody>
          <a:bodyPr wrap="square" rtlCol="0">
            <a:spAutoFit/>
          </a:bodyPr>
          <a:lstStyle/>
          <a:p>
            <a:r>
              <a:rPr lang="en-US" sz="3200" b="1" dirty="0" smtClean="0"/>
              <a:t>Central concept</a:t>
            </a:r>
            <a:endParaRPr lang="en-US" sz="3200" b="1" dirty="0"/>
          </a:p>
        </p:txBody>
      </p:sp>
      <p:sp>
        <p:nvSpPr>
          <p:cNvPr id="3" name="TextBox 2"/>
          <p:cNvSpPr txBox="1"/>
          <p:nvPr/>
        </p:nvSpPr>
        <p:spPr>
          <a:xfrm>
            <a:off x="361950" y="2362200"/>
            <a:ext cx="8477250" cy="1569660"/>
          </a:xfrm>
          <a:prstGeom prst="rect">
            <a:avLst/>
          </a:prstGeom>
          <a:noFill/>
        </p:spPr>
        <p:txBody>
          <a:bodyPr wrap="square" rtlCol="0">
            <a:spAutoFit/>
          </a:bodyPr>
          <a:lstStyle/>
          <a:p>
            <a:r>
              <a:rPr lang="en-US" sz="2400" dirty="0" smtClean="0"/>
              <a:t>A free-body diagram, or force diagram, is a sketch of all the forces acting on a body that originate from other objects.  It is important to the proper application of Newton’s Second Law to the body, which we shall study next.  </a:t>
            </a:r>
          </a:p>
        </p:txBody>
      </p:sp>
    </p:spTree>
    <p:extLst>
      <p:ext uri="{BB962C8B-B14F-4D97-AF65-F5344CB8AC3E}">
        <p14:creationId xmlns:p14="http://schemas.microsoft.com/office/powerpoint/2010/main" val="296440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TotalTime>
  <Words>320</Words>
  <Application>Microsoft Office PowerPoint</Application>
  <PresentationFormat>On-screen Show (4:3)</PresentationFormat>
  <Paragraphs>28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Lab 3 – Free-Body Diagrams</vt:lpstr>
      <vt:lpstr>PowerPoint Presentation</vt:lpstr>
      <vt:lpstr>PowerPoint Presentation</vt:lpstr>
      <vt:lpstr>PowerPoint Presentation</vt:lpstr>
      <vt:lpstr>PowerPoint Presentation</vt:lpstr>
    </vt:vector>
  </TitlesOfParts>
  <Company>Worcester Polytechnic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Graphs of Motion</dc:title>
  <dc:creator>Nancy A. Burnham</dc:creator>
  <cp:lastModifiedBy>Nancy A. Burnham</cp:lastModifiedBy>
  <cp:revision>65</cp:revision>
  <dcterms:created xsi:type="dcterms:W3CDTF">2013-08-08T14:28:17Z</dcterms:created>
  <dcterms:modified xsi:type="dcterms:W3CDTF">2013-08-25T20:18:27Z</dcterms:modified>
</cp:coreProperties>
</file>