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7" r:id="rId4"/>
    <p:sldId id="269" r:id="rId5"/>
    <p:sldId id="27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8" d="100"/>
          <a:sy n="98" d="100"/>
        </p:scale>
        <p:origin x="-8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BA3E5-10E6-40C3-89E8-26D62F3825AC}" type="datetimeFigureOut">
              <a:rPr lang="en-US" smtClean="0"/>
              <a:t>8/25/2013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D6580-BA07-4D29-A564-CEB37C347EC0}" type="slidenum">
              <a:rPr lang="en-US" smtClean="0"/>
              <a:t>‹#›</a:t>
            </a:fld>
            <a:endParaRPr lang="en-US"/>
          </a:p>
        </p:txBody>
      </p:sp>
    </p:spTree>
    <p:extLst>
      <p:ext uri="{BB962C8B-B14F-4D97-AF65-F5344CB8AC3E}">
        <p14:creationId xmlns:p14="http://schemas.microsoft.com/office/powerpoint/2010/main" val="428943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setup</a:t>
            </a:r>
            <a:r>
              <a:rPr lang="en-US" baseline="0" dirty="0" smtClean="0"/>
              <a:t> and objectives.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1</a:t>
            </a:fld>
            <a:endParaRPr lang="en-US"/>
          </a:p>
        </p:txBody>
      </p:sp>
    </p:spTree>
    <p:extLst>
      <p:ext uri="{BB962C8B-B14F-4D97-AF65-F5344CB8AC3E}">
        <p14:creationId xmlns:p14="http://schemas.microsoft.com/office/powerpoint/2010/main" val="278339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the</a:t>
            </a:r>
            <a:r>
              <a:rPr lang="en-US" baseline="0" dirty="0" smtClean="0"/>
              <a:t> students</a:t>
            </a:r>
            <a:r>
              <a:rPr lang="en-US" dirty="0" smtClean="0"/>
              <a:t> that it’s in their best interest to do</a:t>
            </a:r>
            <a:r>
              <a:rPr lang="en-US" baseline="0" dirty="0" smtClean="0"/>
              <a:t> the prep questions ahead of time. This week it’s very easy…just the kinematics equations for constant acceleration in one dimension.  Later labs will have more challenging prep questions.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2</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how to get started: the motion sensor on the left of the track, the cart to its right, the motion sensor connected to the computer, which is connected to the computer.  This time, the track is slightly sloped by masses beneath the left-hand feet.</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3</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experiment, the students will use the Integrate, Examine, Tangent, Linear Fit, and Curve Fit functions.  The </a:t>
            </a:r>
            <a:r>
              <a:rPr lang="en-US" baseline="0" dirty="0" err="1" smtClean="0"/>
              <a:t>Autoscale</a:t>
            </a:r>
            <a:r>
              <a:rPr lang="en-US" baseline="0" dirty="0" smtClean="0"/>
              <a:t> and Zoom functions are handy.</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4</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a:t>
            </a:r>
            <a:r>
              <a:rPr lang="en-US" baseline="0" dirty="0" smtClean="0"/>
              <a:t> doing Experiment 2, we hope that the </a:t>
            </a:r>
            <a:r>
              <a:rPr lang="en-US" baseline="0" smtClean="0"/>
              <a:t>students better understand </a:t>
            </a:r>
            <a:r>
              <a:rPr lang="en-US" baseline="0" dirty="0" smtClean="0"/>
              <a:t>the relationships between position and velocity, and velocity and acceleration.</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5</a:t>
            </a:fld>
            <a:endParaRPr lang="en-US"/>
          </a:p>
        </p:txBody>
      </p:sp>
    </p:spTree>
    <p:extLst>
      <p:ext uri="{BB962C8B-B14F-4D97-AF65-F5344CB8AC3E}">
        <p14:creationId xmlns:p14="http://schemas.microsoft.com/office/powerpoint/2010/main" val="399482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59289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28388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64370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04945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15352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38898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D335A-2C90-4BEE-9705-F83CAB6BC63A}" type="datetimeFigureOut">
              <a:rPr lang="en-US" smtClean="0"/>
              <a:t>8/25/2013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82250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D335A-2C90-4BEE-9705-F83CAB6BC63A}" type="datetimeFigureOut">
              <a:rPr lang="en-US" smtClean="0"/>
              <a:t>8/25/2013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25742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D335A-2C90-4BEE-9705-F83CAB6BC63A}" type="datetimeFigureOut">
              <a:rPr lang="en-US" smtClean="0"/>
              <a:t>8/25/2013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9483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5762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16657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D335A-2C90-4BEE-9705-F83CAB6BC63A}" type="datetimeFigureOut">
              <a:rPr lang="en-US" smtClean="0"/>
              <a:t>8/25/2013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E384A-76CA-42E4-BA20-6DBCF524648B}" type="slidenum">
              <a:rPr lang="en-US" smtClean="0"/>
              <a:t>‹#›</a:t>
            </a:fld>
            <a:endParaRPr lang="en-US"/>
          </a:p>
        </p:txBody>
      </p:sp>
    </p:spTree>
    <p:extLst>
      <p:ext uri="{BB962C8B-B14F-4D97-AF65-F5344CB8AC3E}">
        <p14:creationId xmlns:p14="http://schemas.microsoft.com/office/powerpoint/2010/main" val="254515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1190625"/>
            <a:ext cx="29908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533400" y="-174625"/>
            <a:ext cx="8077200" cy="1470025"/>
          </a:xfrm>
        </p:spPr>
        <p:txBody>
          <a:bodyPr>
            <a:normAutofit/>
          </a:bodyPr>
          <a:lstStyle/>
          <a:p>
            <a:r>
              <a:rPr lang="en-US" sz="3600" b="1" dirty="0" smtClean="0"/>
              <a:t>Lab 2 – One-Dimensional Kinematics</a:t>
            </a:r>
            <a:endParaRPr lang="en-US" sz="3600" b="1" dirty="0"/>
          </a:p>
        </p:txBody>
      </p:sp>
      <p:sp>
        <p:nvSpPr>
          <p:cNvPr id="4" name="TextBox 3"/>
          <p:cNvSpPr txBox="1"/>
          <p:nvPr/>
        </p:nvSpPr>
        <p:spPr>
          <a:xfrm>
            <a:off x="1143000" y="2514600"/>
            <a:ext cx="1905000" cy="369332"/>
          </a:xfrm>
          <a:prstGeom prst="rect">
            <a:avLst/>
          </a:prstGeom>
          <a:noFill/>
        </p:spPr>
        <p:txBody>
          <a:bodyPr wrap="square" rtlCol="0">
            <a:spAutoFit/>
          </a:bodyPr>
          <a:lstStyle/>
          <a:p>
            <a:r>
              <a:rPr lang="en-US" dirty="0" smtClean="0"/>
              <a:t>Motion sensor</a:t>
            </a:r>
            <a:endParaRPr lang="en-US" dirty="0"/>
          </a:p>
        </p:txBody>
      </p:sp>
      <p:sp>
        <p:nvSpPr>
          <p:cNvPr id="5" name="TextBox 4"/>
          <p:cNvSpPr txBox="1"/>
          <p:nvPr/>
        </p:nvSpPr>
        <p:spPr>
          <a:xfrm>
            <a:off x="6248400" y="2954753"/>
            <a:ext cx="2133600" cy="369332"/>
          </a:xfrm>
          <a:prstGeom prst="rect">
            <a:avLst/>
          </a:prstGeom>
          <a:noFill/>
        </p:spPr>
        <p:txBody>
          <a:bodyPr wrap="square" rtlCol="0">
            <a:spAutoFit/>
          </a:bodyPr>
          <a:lstStyle/>
          <a:p>
            <a:r>
              <a:rPr lang="en-US" dirty="0" smtClean="0"/>
              <a:t>Cart</a:t>
            </a:r>
            <a:endParaRPr lang="en-US" dirty="0"/>
          </a:p>
        </p:txBody>
      </p:sp>
      <p:sp>
        <p:nvSpPr>
          <p:cNvPr id="6" name="TextBox 5"/>
          <p:cNvSpPr txBox="1"/>
          <p:nvPr/>
        </p:nvSpPr>
        <p:spPr>
          <a:xfrm>
            <a:off x="6400800" y="1066800"/>
            <a:ext cx="2209800" cy="369332"/>
          </a:xfrm>
          <a:prstGeom prst="rect">
            <a:avLst/>
          </a:prstGeom>
          <a:noFill/>
        </p:spPr>
        <p:txBody>
          <a:bodyPr wrap="square" rtlCol="0">
            <a:spAutoFit/>
          </a:bodyPr>
          <a:lstStyle/>
          <a:p>
            <a:r>
              <a:rPr lang="en-US" dirty="0"/>
              <a:t>x</a:t>
            </a:r>
            <a:r>
              <a:rPr lang="en-US" dirty="0" smtClean="0"/>
              <a:t>(t)</a:t>
            </a:r>
            <a:endParaRPr lang="en-US" dirty="0"/>
          </a:p>
        </p:txBody>
      </p:sp>
      <p:cxnSp>
        <p:nvCxnSpPr>
          <p:cNvPr id="8" name="Straight Arrow Connector 7"/>
          <p:cNvCxnSpPr/>
          <p:nvPr/>
        </p:nvCxnSpPr>
        <p:spPr>
          <a:xfrm flipV="1">
            <a:off x="2667000" y="2438400"/>
            <a:ext cx="609600" cy="28540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791200" y="2581100"/>
            <a:ext cx="542925" cy="458924"/>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1"/>
          </p:cNvCxnSpPr>
          <p:nvPr/>
        </p:nvCxnSpPr>
        <p:spPr>
          <a:xfrm flipH="1">
            <a:off x="5080000" y="1251466"/>
            <a:ext cx="1320800" cy="35033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52600" y="3013678"/>
            <a:ext cx="1143000" cy="381000"/>
          </a:xfrm>
          <a:prstGeom prst="rect">
            <a:avLst/>
          </a:prstGeom>
          <a:noFill/>
        </p:spPr>
        <p:txBody>
          <a:bodyPr wrap="square" rtlCol="0">
            <a:spAutoFit/>
          </a:bodyPr>
          <a:lstStyle/>
          <a:p>
            <a:r>
              <a:rPr lang="en-US" dirty="0" smtClean="0"/>
              <a:t>Track</a:t>
            </a:r>
            <a:endParaRPr lang="en-US" dirty="0"/>
          </a:p>
        </p:txBody>
      </p:sp>
      <p:cxnSp>
        <p:nvCxnSpPr>
          <p:cNvPr id="22" name="Straight Arrow Connector 21"/>
          <p:cNvCxnSpPr/>
          <p:nvPr/>
        </p:nvCxnSpPr>
        <p:spPr>
          <a:xfrm flipV="1">
            <a:off x="2371436" y="2811424"/>
            <a:ext cx="2171989" cy="398754"/>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905000" y="4237672"/>
            <a:ext cx="5334000" cy="1477328"/>
          </a:xfrm>
          <a:prstGeom prst="rect">
            <a:avLst/>
          </a:prstGeom>
          <a:noFill/>
        </p:spPr>
        <p:txBody>
          <a:bodyPr wrap="square" rtlCol="0">
            <a:spAutoFit/>
          </a:bodyPr>
          <a:lstStyle/>
          <a:p>
            <a:r>
              <a:rPr lang="en-US" b="1" dirty="0" smtClean="0"/>
              <a:t>Objectives:</a:t>
            </a:r>
          </a:p>
          <a:p>
            <a:endParaRPr lang="en-US" dirty="0"/>
          </a:p>
          <a:p>
            <a:pPr marL="285750" indent="-285750">
              <a:buFont typeface="Arial" pitchFamily="34" charset="0"/>
              <a:buChar char="•"/>
            </a:pPr>
            <a:r>
              <a:rPr lang="en-US" dirty="0" smtClean="0"/>
              <a:t>Understand the graphs and equations of 1D motion</a:t>
            </a:r>
          </a:p>
          <a:p>
            <a:endParaRPr lang="en-US" dirty="0"/>
          </a:p>
          <a:p>
            <a:pPr marL="285750" indent="-285750">
              <a:buFont typeface="Arial" pitchFamily="34" charset="0"/>
              <a:buChar char="•"/>
            </a:pPr>
            <a:r>
              <a:rPr lang="en-US" dirty="0" smtClean="0"/>
              <a:t>Learn more about the data acquisition software</a:t>
            </a:r>
            <a:endParaRPr lang="en-US" baseline="-25000" dirty="0"/>
          </a:p>
        </p:txBody>
      </p:sp>
      <p:sp>
        <p:nvSpPr>
          <p:cNvPr id="18" name="TextBox 17"/>
          <p:cNvSpPr txBox="1"/>
          <p:nvPr/>
        </p:nvSpPr>
        <p:spPr>
          <a:xfrm>
            <a:off x="6400800" y="1601796"/>
            <a:ext cx="2209800" cy="369332"/>
          </a:xfrm>
          <a:prstGeom prst="rect">
            <a:avLst/>
          </a:prstGeom>
          <a:noFill/>
        </p:spPr>
        <p:txBody>
          <a:bodyPr wrap="square" rtlCol="0">
            <a:spAutoFit/>
          </a:bodyPr>
          <a:lstStyle/>
          <a:p>
            <a:r>
              <a:rPr lang="en-US" dirty="0" err="1" smtClean="0"/>
              <a:t>v</a:t>
            </a:r>
            <a:r>
              <a:rPr lang="en-US" baseline="-25000" dirty="0" err="1" smtClean="0"/>
              <a:t>x</a:t>
            </a:r>
            <a:r>
              <a:rPr lang="en-US" dirty="0" smtClean="0"/>
              <a:t>(t)</a:t>
            </a:r>
            <a:endParaRPr lang="en-US" dirty="0"/>
          </a:p>
        </p:txBody>
      </p:sp>
      <p:cxnSp>
        <p:nvCxnSpPr>
          <p:cNvPr id="21" name="Straight Arrow Connector 20"/>
          <p:cNvCxnSpPr>
            <a:stCxn id="18" idx="1"/>
          </p:cNvCxnSpPr>
          <p:nvPr/>
        </p:nvCxnSpPr>
        <p:spPr>
          <a:xfrm flipH="1">
            <a:off x="5257800" y="1786462"/>
            <a:ext cx="1143000" cy="5926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400800" y="2123528"/>
            <a:ext cx="2209800" cy="369332"/>
          </a:xfrm>
          <a:prstGeom prst="rect">
            <a:avLst/>
          </a:prstGeom>
          <a:noFill/>
        </p:spPr>
        <p:txBody>
          <a:bodyPr wrap="square" rtlCol="0">
            <a:spAutoFit/>
          </a:bodyPr>
          <a:lstStyle/>
          <a:p>
            <a:r>
              <a:rPr lang="en-US" dirty="0"/>
              <a:t>a</a:t>
            </a:r>
            <a:r>
              <a:rPr lang="en-US" baseline="-25000" dirty="0" smtClean="0"/>
              <a:t>x</a:t>
            </a:r>
            <a:r>
              <a:rPr lang="en-US" dirty="0" smtClean="0"/>
              <a:t>(t)</a:t>
            </a:r>
            <a:endParaRPr lang="en-US" dirty="0"/>
          </a:p>
        </p:txBody>
      </p:sp>
      <p:cxnSp>
        <p:nvCxnSpPr>
          <p:cNvPr id="26" name="Straight Arrow Connector 25"/>
          <p:cNvCxnSpPr>
            <a:stCxn id="25" idx="1"/>
          </p:cNvCxnSpPr>
          <p:nvPr/>
        </p:nvCxnSpPr>
        <p:spPr>
          <a:xfrm flipH="1" flipV="1">
            <a:off x="5257800" y="2153162"/>
            <a:ext cx="1143000" cy="155032"/>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80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0" y="0"/>
            <a:ext cx="3352800" cy="584775"/>
          </a:xfrm>
          <a:prstGeom prst="rect">
            <a:avLst/>
          </a:prstGeom>
          <a:noFill/>
        </p:spPr>
        <p:txBody>
          <a:bodyPr wrap="square" rtlCol="0">
            <a:spAutoFit/>
          </a:bodyPr>
          <a:lstStyle/>
          <a:p>
            <a:r>
              <a:rPr lang="en-US" sz="3200" b="1" dirty="0" smtClean="0"/>
              <a:t>Prep questions</a:t>
            </a:r>
            <a:endParaRPr lang="en-US" sz="3200" b="1" dirty="0"/>
          </a:p>
        </p:txBody>
      </p:sp>
      <p:sp>
        <p:nvSpPr>
          <p:cNvPr id="22" name="TextBox 21"/>
          <p:cNvSpPr txBox="1"/>
          <p:nvPr/>
        </p:nvSpPr>
        <p:spPr>
          <a:xfrm>
            <a:off x="609600" y="1295400"/>
            <a:ext cx="8001000" cy="646331"/>
          </a:xfrm>
          <a:prstGeom prst="rect">
            <a:avLst/>
          </a:prstGeom>
          <a:noFill/>
        </p:spPr>
        <p:txBody>
          <a:bodyPr wrap="square" rtlCol="0">
            <a:spAutoFit/>
          </a:bodyPr>
          <a:lstStyle/>
          <a:p>
            <a:r>
              <a:rPr lang="en-US" dirty="0" smtClean="0"/>
              <a:t>For this and subsequent labs, do the first questions of the worksheet ahead of time.  If you do, you’ll have plenty of time to collect data during your lab session.</a:t>
            </a:r>
            <a:endParaRPr lang="en-US" dirty="0"/>
          </a:p>
        </p:txBody>
      </p:sp>
      <p:grpSp>
        <p:nvGrpSpPr>
          <p:cNvPr id="8" name="Group 7"/>
          <p:cNvGrpSpPr/>
          <p:nvPr/>
        </p:nvGrpSpPr>
        <p:grpSpPr>
          <a:xfrm>
            <a:off x="0" y="2057400"/>
            <a:ext cx="9144000" cy="4397701"/>
            <a:chOff x="0" y="2460299"/>
            <a:chExt cx="9144000" cy="4397701"/>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60299"/>
              <a:ext cx="9144000" cy="4397701"/>
            </a:xfrm>
            <a:prstGeom prst="rect">
              <a:avLst/>
            </a:prstGeom>
          </p:spPr>
        </p:pic>
        <p:sp>
          <p:nvSpPr>
            <p:cNvPr id="6" name="Rectangle 5"/>
            <p:cNvSpPr/>
            <p:nvPr/>
          </p:nvSpPr>
          <p:spPr>
            <a:xfrm>
              <a:off x="838200" y="4572000"/>
              <a:ext cx="7467600" cy="88982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666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rot="271554">
            <a:off x="1028700" y="4458112"/>
            <a:ext cx="7086600" cy="1055132"/>
            <a:chOff x="1028700" y="4278868"/>
            <a:chExt cx="7086600" cy="1055132"/>
          </a:xfrm>
        </p:grpSpPr>
        <p:grpSp>
          <p:nvGrpSpPr>
            <p:cNvPr id="13" name="Group 12"/>
            <p:cNvGrpSpPr/>
            <p:nvPr/>
          </p:nvGrpSpPr>
          <p:grpSpPr>
            <a:xfrm>
              <a:off x="5791200" y="4439334"/>
              <a:ext cx="1181100" cy="533400"/>
              <a:chOff x="4267200" y="4419600"/>
              <a:chExt cx="1181100" cy="533400"/>
            </a:xfrm>
          </p:grpSpPr>
          <p:sp>
            <p:nvSpPr>
              <p:cNvPr id="6" name="Rectangle 5"/>
              <p:cNvSpPr/>
              <p:nvPr/>
            </p:nvSpPr>
            <p:spPr>
              <a:xfrm>
                <a:off x="4267200" y="4419600"/>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1500" y="4501634"/>
                <a:ext cx="952500" cy="369332"/>
              </a:xfrm>
              <a:prstGeom prst="rect">
                <a:avLst/>
              </a:prstGeom>
              <a:noFill/>
            </p:spPr>
            <p:txBody>
              <a:bodyPr wrap="square" rtlCol="0">
                <a:spAutoFit/>
              </a:bodyPr>
              <a:lstStyle/>
              <a:p>
                <a:pPr algn="ctr"/>
                <a:r>
                  <a:rPr lang="en-US" dirty="0" smtClean="0"/>
                  <a:t>Cart</a:t>
                </a:r>
                <a:endParaRPr lang="en-US" dirty="0"/>
              </a:p>
            </p:txBody>
          </p:sp>
        </p:grpSp>
        <p:grpSp>
          <p:nvGrpSpPr>
            <p:cNvPr id="14" name="Group 13"/>
            <p:cNvGrpSpPr/>
            <p:nvPr/>
          </p:nvGrpSpPr>
          <p:grpSpPr>
            <a:xfrm>
              <a:off x="1028700" y="4953000"/>
              <a:ext cx="7086600" cy="381000"/>
              <a:chOff x="1028700" y="4953000"/>
              <a:chExt cx="7086600" cy="381000"/>
            </a:xfrm>
          </p:grpSpPr>
          <p:sp>
            <p:nvSpPr>
              <p:cNvPr id="4" name="Rectangle 3"/>
              <p:cNvSpPr/>
              <p:nvPr/>
            </p:nvSpPr>
            <p:spPr>
              <a:xfrm>
                <a:off x="1028700" y="5029200"/>
                <a:ext cx="7086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00500" y="4953000"/>
                <a:ext cx="1143000" cy="381000"/>
              </a:xfrm>
              <a:prstGeom prst="rect">
                <a:avLst/>
              </a:prstGeom>
              <a:noFill/>
            </p:spPr>
            <p:txBody>
              <a:bodyPr wrap="square" rtlCol="0">
                <a:spAutoFit/>
              </a:bodyPr>
              <a:lstStyle/>
              <a:p>
                <a:pPr algn="ctr"/>
                <a:r>
                  <a:rPr lang="en-US" dirty="0" smtClean="0"/>
                  <a:t>Track</a:t>
                </a:r>
                <a:endParaRPr lang="en-US" dirty="0"/>
              </a:p>
            </p:txBody>
          </p:sp>
        </p:grpSp>
        <p:grpSp>
          <p:nvGrpSpPr>
            <p:cNvPr id="19" name="Group 18"/>
            <p:cNvGrpSpPr/>
            <p:nvPr/>
          </p:nvGrpSpPr>
          <p:grpSpPr>
            <a:xfrm>
              <a:off x="1104900" y="4278868"/>
              <a:ext cx="2857500" cy="750332"/>
              <a:chOff x="1104900" y="4278868"/>
              <a:chExt cx="2857500" cy="750332"/>
            </a:xfrm>
          </p:grpSpPr>
          <p:grpSp>
            <p:nvGrpSpPr>
              <p:cNvPr id="15" name="Group 14"/>
              <p:cNvGrpSpPr/>
              <p:nvPr/>
            </p:nvGrpSpPr>
            <p:grpSpPr>
              <a:xfrm>
                <a:off x="1104900" y="4382869"/>
                <a:ext cx="1181100" cy="646331"/>
                <a:chOff x="1104900" y="4343400"/>
                <a:chExt cx="1181100" cy="646331"/>
              </a:xfrm>
            </p:grpSpPr>
            <p:sp>
              <p:nvSpPr>
                <p:cNvPr id="5" name="Rectangle 4"/>
                <p:cNvSpPr/>
                <p:nvPr/>
              </p:nvSpPr>
              <p:spPr>
                <a:xfrm>
                  <a:off x="1104900" y="4399865"/>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4343400"/>
                  <a:ext cx="952500" cy="646331"/>
                </a:xfrm>
                <a:prstGeom prst="rect">
                  <a:avLst/>
                </a:prstGeom>
                <a:noFill/>
              </p:spPr>
              <p:txBody>
                <a:bodyPr wrap="square" rtlCol="0">
                  <a:spAutoFit/>
                </a:bodyPr>
                <a:lstStyle/>
                <a:p>
                  <a:pPr algn="ctr"/>
                  <a:r>
                    <a:rPr lang="en-US" dirty="0" smtClean="0"/>
                    <a:t>Motion</a:t>
                  </a:r>
                </a:p>
                <a:p>
                  <a:pPr algn="ctr"/>
                  <a:r>
                    <a:rPr lang="en-US" dirty="0" smtClean="0"/>
                    <a:t>sensor</a:t>
                  </a:r>
                  <a:endParaRPr lang="en-US" dirty="0"/>
                </a:p>
              </p:txBody>
            </p:sp>
          </p:grpSp>
          <p:cxnSp>
            <p:nvCxnSpPr>
              <p:cNvPr id="16" name="Straight Arrow Connector 15"/>
              <p:cNvCxnSpPr/>
              <p:nvPr/>
            </p:nvCxnSpPr>
            <p:spPr>
              <a:xfrm flipV="1">
                <a:off x="2396836" y="4705106"/>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43100" y="4278868"/>
                <a:ext cx="2019300" cy="369332"/>
              </a:xfrm>
              <a:prstGeom prst="rect">
                <a:avLst/>
              </a:prstGeom>
              <a:noFill/>
            </p:spPr>
            <p:txBody>
              <a:bodyPr wrap="square" rtlCol="0">
                <a:spAutoFit/>
              </a:bodyPr>
              <a:lstStyle/>
              <a:p>
                <a:pPr algn="ctr"/>
                <a:r>
                  <a:rPr lang="en-US" dirty="0" smtClean="0"/>
                  <a:t>+x direction</a:t>
                </a:r>
                <a:endParaRPr lang="en-US" dirty="0"/>
              </a:p>
            </p:txBody>
          </p:sp>
        </p:grpSp>
      </p:grpSp>
      <p:sp>
        <p:nvSpPr>
          <p:cNvPr id="22" name="Rectangle 21"/>
          <p:cNvSpPr/>
          <p:nvPr/>
        </p:nvSpPr>
        <p:spPr>
          <a:xfrm>
            <a:off x="2133600" y="891540"/>
            <a:ext cx="4937760" cy="301752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0" y="0"/>
            <a:ext cx="7239000" cy="584775"/>
          </a:xfrm>
          <a:prstGeom prst="rect">
            <a:avLst/>
          </a:prstGeom>
          <a:noFill/>
        </p:spPr>
        <p:txBody>
          <a:bodyPr wrap="square" rtlCol="0">
            <a:spAutoFit/>
          </a:bodyPr>
          <a:lstStyle/>
          <a:p>
            <a:r>
              <a:rPr lang="en-US" sz="3200" b="1" dirty="0" smtClean="0"/>
              <a:t>Part I – Preparations </a:t>
            </a:r>
            <a:endParaRPr lang="en-US" sz="3200" b="1" dirty="0"/>
          </a:p>
        </p:txBody>
      </p:sp>
      <p:sp>
        <p:nvSpPr>
          <p:cNvPr id="41" name="TextBox 40"/>
          <p:cNvSpPr txBox="1"/>
          <p:nvPr/>
        </p:nvSpPr>
        <p:spPr>
          <a:xfrm>
            <a:off x="381000" y="5983069"/>
            <a:ext cx="8458200" cy="646331"/>
          </a:xfrm>
          <a:prstGeom prst="rect">
            <a:avLst/>
          </a:prstGeom>
          <a:noFill/>
        </p:spPr>
        <p:txBody>
          <a:bodyPr wrap="square" rtlCol="0">
            <a:spAutoFit/>
          </a:bodyPr>
          <a:lstStyle/>
          <a:p>
            <a:r>
              <a:rPr lang="en-US" dirty="0" smtClean="0"/>
              <a:t>Set up the equipment as shown here, with the track slightly sloped by masses beneath the left-hand side of the track.  Give the cart a gentle push up the track and collect data.</a:t>
            </a:r>
            <a:endParaRPr lang="en-US" dirty="0"/>
          </a:p>
        </p:txBody>
      </p:sp>
      <p:grpSp>
        <p:nvGrpSpPr>
          <p:cNvPr id="3" name="Group 2"/>
          <p:cNvGrpSpPr/>
          <p:nvPr/>
        </p:nvGrpSpPr>
        <p:grpSpPr>
          <a:xfrm>
            <a:off x="2133600" y="5334000"/>
            <a:ext cx="952500" cy="391805"/>
            <a:chOff x="2534194" y="5107885"/>
            <a:chExt cx="952500" cy="391805"/>
          </a:xfrm>
        </p:grpSpPr>
        <p:sp>
          <p:nvSpPr>
            <p:cNvPr id="31" name="Rectangle 30"/>
            <p:cNvSpPr/>
            <p:nvPr/>
          </p:nvSpPr>
          <p:spPr>
            <a:xfrm>
              <a:off x="2574071" y="5107885"/>
              <a:ext cx="872746" cy="3918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34194" y="5119121"/>
              <a:ext cx="952500" cy="369332"/>
            </a:xfrm>
            <a:prstGeom prst="rect">
              <a:avLst/>
            </a:prstGeom>
            <a:noFill/>
          </p:spPr>
          <p:txBody>
            <a:bodyPr wrap="square" rtlCol="0">
              <a:spAutoFit/>
            </a:bodyPr>
            <a:lstStyle/>
            <a:p>
              <a:pPr algn="ctr"/>
              <a:r>
                <a:rPr lang="en-US" dirty="0" smtClean="0"/>
                <a:t>Masses</a:t>
              </a:r>
              <a:endParaRPr lang="en-US" dirty="0"/>
            </a:p>
          </p:txBody>
        </p:sp>
      </p:grpSp>
      <p:cxnSp>
        <p:nvCxnSpPr>
          <p:cNvPr id="10" name="Straight Connector 9"/>
          <p:cNvCxnSpPr/>
          <p:nvPr/>
        </p:nvCxnSpPr>
        <p:spPr>
          <a:xfrm>
            <a:off x="762000" y="5715000"/>
            <a:ext cx="7772400" cy="420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3054" y="937260"/>
            <a:ext cx="4870994" cy="2926080"/>
          </a:xfrm>
          <a:prstGeom prst="rect">
            <a:avLst/>
          </a:prstGeom>
        </p:spPr>
      </p:pic>
      <p:grpSp>
        <p:nvGrpSpPr>
          <p:cNvPr id="42" name="Group 41"/>
          <p:cNvGrpSpPr/>
          <p:nvPr/>
        </p:nvGrpSpPr>
        <p:grpSpPr>
          <a:xfrm>
            <a:off x="3713595" y="1334869"/>
            <a:ext cx="629805" cy="646331"/>
            <a:chOff x="2742045" y="1524000"/>
            <a:chExt cx="629805" cy="646331"/>
          </a:xfrm>
        </p:grpSpPr>
        <p:cxnSp>
          <p:nvCxnSpPr>
            <p:cNvPr id="43" name="Straight Arrow Connector 42"/>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819400" y="1524000"/>
              <a:ext cx="552450" cy="646331"/>
            </a:xfrm>
            <a:prstGeom prst="rect">
              <a:avLst/>
            </a:prstGeom>
            <a:noFill/>
          </p:spPr>
          <p:txBody>
            <a:bodyPr wrap="square" rtlCol="0">
              <a:spAutoFit/>
            </a:bodyPr>
            <a:lstStyle/>
            <a:p>
              <a:r>
                <a:rPr lang="en-US" dirty="0" smtClean="0"/>
                <a:t>x</a:t>
              </a:r>
            </a:p>
            <a:p>
              <a:r>
                <a:rPr lang="en-US" dirty="0"/>
                <a:t> </a:t>
              </a:r>
              <a:r>
                <a:rPr lang="en-US" dirty="0" smtClean="0"/>
                <a:t> t</a:t>
              </a:r>
              <a:endParaRPr lang="en-US" dirty="0"/>
            </a:p>
          </p:txBody>
        </p:sp>
      </p:grpSp>
      <p:grpSp>
        <p:nvGrpSpPr>
          <p:cNvPr id="46" name="Group 45"/>
          <p:cNvGrpSpPr/>
          <p:nvPr/>
        </p:nvGrpSpPr>
        <p:grpSpPr>
          <a:xfrm>
            <a:off x="3713595" y="2286000"/>
            <a:ext cx="629805" cy="646331"/>
            <a:chOff x="2742045" y="1484531"/>
            <a:chExt cx="629805" cy="646331"/>
          </a:xfrm>
        </p:grpSpPr>
        <p:cxnSp>
          <p:nvCxnSpPr>
            <p:cNvPr id="47" name="Straight Arrow Connector 46"/>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819400" y="1484531"/>
              <a:ext cx="552450" cy="646331"/>
            </a:xfrm>
            <a:prstGeom prst="rect">
              <a:avLst/>
            </a:prstGeom>
            <a:noFill/>
          </p:spPr>
          <p:txBody>
            <a:bodyPr wrap="square" rtlCol="0">
              <a:spAutoFit/>
            </a:bodyPr>
            <a:lstStyle/>
            <a:p>
              <a:r>
                <a:rPr lang="en-US" dirty="0" err="1"/>
                <a:t>v</a:t>
              </a:r>
              <a:r>
                <a:rPr lang="en-US" baseline="-25000" dirty="0" err="1" smtClean="0"/>
                <a:t>x</a:t>
              </a:r>
              <a:endParaRPr lang="en-US" baseline="-25000" dirty="0" smtClean="0"/>
            </a:p>
            <a:p>
              <a:r>
                <a:rPr lang="en-US" dirty="0"/>
                <a:t> </a:t>
              </a:r>
              <a:r>
                <a:rPr lang="en-US" dirty="0" smtClean="0"/>
                <a:t> t</a:t>
              </a:r>
              <a:endParaRPr lang="en-US" dirty="0"/>
            </a:p>
          </p:txBody>
        </p:sp>
      </p:grpSp>
      <p:grpSp>
        <p:nvGrpSpPr>
          <p:cNvPr id="54" name="Group 53"/>
          <p:cNvGrpSpPr/>
          <p:nvPr/>
        </p:nvGrpSpPr>
        <p:grpSpPr>
          <a:xfrm>
            <a:off x="3713595" y="2895600"/>
            <a:ext cx="609600" cy="830997"/>
            <a:chOff x="2742045" y="1371600"/>
            <a:chExt cx="609600" cy="830997"/>
          </a:xfrm>
        </p:grpSpPr>
        <p:cxnSp>
          <p:nvCxnSpPr>
            <p:cNvPr id="55" name="Straight Arrow Connector 54"/>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799195" y="1371600"/>
              <a:ext cx="552450" cy="830997"/>
            </a:xfrm>
            <a:prstGeom prst="rect">
              <a:avLst/>
            </a:prstGeom>
            <a:noFill/>
          </p:spPr>
          <p:txBody>
            <a:bodyPr wrap="square" rtlCol="0">
              <a:spAutoFit/>
            </a:bodyPr>
            <a:lstStyle/>
            <a:p>
              <a:r>
                <a:rPr lang="en-US" dirty="0" smtClean="0"/>
                <a:t>a</a:t>
              </a:r>
              <a:r>
                <a:rPr lang="en-US" baseline="-25000" dirty="0" smtClean="0"/>
                <a:t>x</a:t>
              </a:r>
            </a:p>
            <a:p>
              <a:endParaRPr lang="en-US" baseline="-25000" dirty="0" smtClean="0"/>
            </a:p>
            <a:p>
              <a:r>
                <a:rPr lang="en-US" dirty="0"/>
                <a:t> </a:t>
              </a:r>
              <a:r>
                <a:rPr lang="en-US" dirty="0" smtClean="0"/>
                <a:t>  t</a:t>
              </a:r>
              <a:endParaRPr lang="en-US" dirty="0"/>
            </a:p>
          </p:txBody>
        </p:sp>
      </p:grpSp>
    </p:spTree>
    <p:extLst>
      <p:ext uri="{BB962C8B-B14F-4D97-AF65-F5344CB8AC3E}">
        <p14:creationId xmlns:p14="http://schemas.microsoft.com/office/powerpoint/2010/main" val="792512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2133600" y="891540"/>
            <a:ext cx="4937760" cy="301752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0" y="0"/>
            <a:ext cx="7239000" cy="584775"/>
          </a:xfrm>
          <a:prstGeom prst="rect">
            <a:avLst/>
          </a:prstGeom>
          <a:noFill/>
        </p:spPr>
        <p:txBody>
          <a:bodyPr wrap="square" rtlCol="0">
            <a:spAutoFit/>
          </a:bodyPr>
          <a:lstStyle/>
          <a:p>
            <a:r>
              <a:rPr lang="en-US" sz="3200" b="1" dirty="0" smtClean="0"/>
              <a:t>Parts II and III – Analysis </a:t>
            </a:r>
            <a:endParaRPr lang="en-US" sz="3200" b="1" dirty="0"/>
          </a:p>
        </p:txBody>
      </p:sp>
      <p:sp>
        <p:nvSpPr>
          <p:cNvPr id="41" name="TextBox 40"/>
          <p:cNvSpPr txBox="1"/>
          <p:nvPr/>
        </p:nvSpPr>
        <p:spPr>
          <a:xfrm>
            <a:off x="381000" y="6031468"/>
            <a:ext cx="8305799" cy="369332"/>
          </a:xfrm>
          <a:prstGeom prst="rect">
            <a:avLst/>
          </a:prstGeom>
          <a:noFill/>
        </p:spPr>
        <p:txBody>
          <a:bodyPr wrap="square" rtlCol="0">
            <a:spAutoFit/>
          </a:bodyPr>
          <a:lstStyle/>
          <a:p>
            <a:pPr algn="ctr"/>
            <a:r>
              <a:rPr lang="en-US" dirty="0" smtClean="0"/>
              <a:t>You’ll use the analysis functions on the toolbar.  Follow the online instructions.</a:t>
            </a:r>
            <a:endParaRPr lang="en-US"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3054" y="937260"/>
            <a:ext cx="4870994" cy="2926080"/>
          </a:xfrm>
          <a:prstGeom prst="rect">
            <a:avLst/>
          </a:prstGeom>
        </p:spPr>
      </p:pic>
      <p:grpSp>
        <p:nvGrpSpPr>
          <p:cNvPr id="42" name="Group 41"/>
          <p:cNvGrpSpPr/>
          <p:nvPr/>
        </p:nvGrpSpPr>
        <p:grpSpPr>
          <a:xfrm>
            <a:off x="3713595" y="1334869"/>
            <a:ext cx="629805" cy="646331"/>
            <a:chOff x="2742045" y="1524000"/>
            <a:chExt cx="629805" cy="646331"/>
          </a:xfrm>
        </p:grpSpPr>
        <p:cxnSp>
          <p:nvCxnSpPr>
            <p:cNvPr id="43" name="Straight Arrow Connector 42"/>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819400" y="1524000"/>
              <a:ext cx="552450" cy="646331"/>
            </a:xfrm>
            <a:prstGeom prst="rect">
              <a:avLst/>
            </a:prstGeom>
            <a:noFill/>
          </p:spPr>
          <p:txBody>
            <a:bodyPr wrap="square" rtlCol="0">
              <a:spAutoFit/>
            </a:bodyPr>
            <a:lstStyle/>
            <a:p>
              <a:r>
                <a:rPr lang="en-US" dirty="0" smtClean="0"/>
                <a:t>x</a:t>
              </a:r>
            </a:p>
            <a:p>
              <a:r>
                <a:rPr lang="en-US" dirty="0"/>
                <a:t> </a:t>
              </a:r>
              <a:r>
                <a:rPr lang="en-US" dirty="0" smtClean="0"/>
                <a:t> t</a:t>
              </a:r>
              <a:endParaRPr lang="en-US" dirty="0"/>
            </a:p>
          </p:txBody>
        </p:sp>
      </p:grpSp>
      <p:grpSp>
        <p:nvGrpSpPr>
          <p:cNvPr id="46" name="Group 45"/>
          <p:cNvGrpSpPr/>
          <p:nvPr/>
        </p:nvGrpSpPr>
        <p:grpSpPr>
          <a:xfrm>
            <a:off x="3713595" y="2286000"/>
            <a:ext cx="629805" cy="646331"/>
            <a:chOff x="2742045" y="1484531"/>
            <a:chExt cx="629805" cy="646331"/>
          </a:xfrm>
        </p:grpSpPr>
        <p:cxnSp>
          <p:nvCxnSpPr>
            <p:cNvPr id="47" name="Straight Arrow Connector 46"/>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819400" y="1484531"/>
              <a:ext cx="552450" cy="646331"/>
            </a:xfrm>
            <a:prstGeom prst="rect">
              <a:avLst/>
            </a:prstGeom>
            <a:noFill/>
          </p:spPr>
          <p:txBody>
            <a:bodyPr wrap="square" rtlCol="0">
              <a:spAutoFit/>
            </a:bodyPr>
            <a:lstStyle/>
            <a:p>
              <a:r>
                <a:rPr lang="en-US" dirty="0" err="1"/>
                <a:t>v</a:t>
              </a:r>
              <a:r>
                <a:rPr lang="en-US" baseline="-25000" dirty="0" err="1" smtClean="0"/>
                <a:t>x</a:t>
              </a:r>
              <a:endParaRPr lang="en-US" baseline="-25000" dirty="0" smtClean="0"/>
            </a:p>
            <a:p>
              <a:r>
                <a:rPr lang="en-US" dirty="0"/>
                <a:t> </a:t>
              </a:r>
              <a:r>
                <a:rPr lang="en-US" dirty="0" smtClean="0"/>
                <a:t> t</a:t>
              </a:r>
              <a:endParaRPr lang="en-US" dirty="0"/>
            </a:p>
          </p:txBody>
        </p:sp>
      </p:grpSp>
      <p:grpSp>
        <p:nvGrpSpPr>
          <p:cNvPr id="54" name="Group 53"/>
          <p:cNvGrpSpPr/>
          <p:nvPr/>
        </p:nvGrpSpPr>
        <p:grpSpPr>
          <a:xfrm>
            <a:off x="3713595" y="2895600"/>
            <a:ext cx="609600" cy="830997"/>
            <a:chOff x="2742045" y="1371600"/>
            <a:chExt cx="609600" cy="830997"/>
          </a:xfrm>
        </p:grpSpPr>
        <p:cxnSp>
          <p:nvCxnSpPr>
            <p:cNvPr id="55" name="Straight Arrow Connector 54"/>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799195" y="1371600"/>
              <a:ext cx="552450" cy="830997"/>
            </a:xfrm>
            <a:prstGeom prst="rect">
              <a:avLst/>
            </a:prstGeom>
            <a:noFill/>
          </p:spPr>
          <p:txBody>
            <a:bodyPr wrap="square" rtlCol="0">
              <a:spAutoFit/>
            </a:bodyPr>
            <a:lstStyle/>
            <a:p>
              <a:r>
                <a:rPr lang="en-US" dirty="0" smtClean="0"/>
                <a:t>a</a:t>
              </a:r>
              <a:r>
                <a:rPr lang="en-US" baseline="-25000" dirty="0" smtClean="0"/>
                <a:t>x</a:t>
              </a:r>
            </a:p>
            <a:p>
              <a:endParaRPr lang="en-US" baseline="-25000" dirty="0" smtClean="0"/>
            </a:p>
            <a:p>
              <a:r>
                <a:rPr lang="en-US" dirty="0"/>
                <a:t> </a:t>
              </a:r>
              <a:r>
                <a:rPr lang="en-US" dirty="0" smtClean="0"/>
                <a:t>  t</a:t>
              </a:r>
              <a:endParaRPr lang="en-US" dirty="0"/>
            </a:p>
          </p:txBody>
        </p:sp>
      </p:gr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994" y="4876800"/>
            <a:ext cx="7602011" cy="704948"/>
          </a:xfrm>
          <a:prstGeom prst="rect">
            <a:avLst/>
          </a:prstGeom>
        </p:spPr>
      </p:pic>
      <p:sp>
        <p:nvSpPr>
          <p:cNvPr id="9" name="Oval 8"/>
          <p:cNvSpPr/>
          <p:nvPr/>
        </p:nvSpPr>
        <p:spPr>
          <a:xfrm>
            <a:off x="2706259" y="994312"/>
            <a:ext cx="1591206" cy="310101"/>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869148" y="5238652"/>
            <a:ext cx="2607852" cy="476348"/>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a:endCxn id="38" idx="2"/>
          </p:cNvCxnSpPr>
          <p:nvPr/>
        </p:nvCxnSpPr>
        <p:spPr>
          <a:xfrm>
            <a:off x="2755082" y="1179050"/>
            <a:ext cx="1114066" cy="429777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323195" y="1149362"/>
            <a:ext cx="2153805" cy="432746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84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3352800" cy="584775"/>
          </a:xfrm>
          <a:prstGeom prst="rect">
            <a:avLst/>
          </a:prstGeom>
          <a:noFill/>
        </p:spPr>
        <p:txBody>
          <a:bodyPr wrap="square" rtlCol="0">
            <a:spAutoFit/>
          </a:bodyPr>
          <a:lstStyle/>
          <a:p>
            <a:r>
              <a:rPr lang="en-US" sz="3200" b="1" dirty="0" smtClean="0"/>
              <a:t>Central concept</a:t>
            </a:r>
            <a:endParaRPr lang="en-US" sz="3200" b="1" dirty="0"/>
          </a:p>
        </p:txBody>
      </p:sp>
      <p:sp>
        <p:nvSpPr>
          <p:cNvPr id="18" name="TextBox 17"/>
          <p:cNvSpPr txBox="1"/>
          <p:nvPr/>
        </p:nvSpPr>
        <p:spPr>
          <a:xfrm>
            <a:off x="1828800" y="2935069"/>
            <a:ext cx="5486400" cy="646331"/>
          </a:xfrm>
          <a:prstGeom prst="rect">
            <a:avLst/>
          </a:prstGeom>
          <a:noFill/>
        </p:spPr>
        <p:txBody>
          <a:bodyPr wrap="square" rtlCol="0">
            <a:spAutoFit/>
          </a:bodyPr>
          <a:lstStyle/>
          <a:p>
            <a:pPr algn="ctr"/>
            <a:r>
              <a:rPr lang="en-US" sz="3600" dirty="0" smtClean="0"/>
              <a:t> x	</a:t>
            </a:r>
            <a:r>
              <a:rPr lang="en-US" sz="3600" dirty="0"/>
              <a:t>	</a:t>
            </a:r>
            <a:r>
              <a:rPr lang="en-US" sz="3600" dirty="0" err="1" smtClean="0"/>
              <a:t>v</a:t>
            </a:r>
            <a:r>
              <a:rPr lang="en-US" sz="3600" baseline="-25000" dirty="0" err="1" smtClean="0"/>
              <a:t>x</a:t>
            </a:r>
            <a:r>
              <a:rPr lang="en-US" sz="3600" baseline="-25000" dirty="0" smtClean="0"/>
              <a:t>		</a:t>
            </a:r>
            <a:r>
              <a:rPr lang="en-US" sz="3600" dirty="0" smtClean="0"/>
              <a:t>a</a:t>
            </a:r>
            <a:r>
              <a:rPr lang="en-US" sz="3600" baseline="-25000" dirty="0" smtClean="0"/>
              <a:t>x</a:t>
            </a:r>
            <a:endParaRPr lang="en-US" sz="3600" baseline="-25000" dirty="0"/>
          </a:p>
        </p:txBody>
      </p:sp>
      <p:sp>
        <p:nvSpPr>
          <p:cNvPr id="7" name="Curved Down Arrow 6"/>
          <p:cNvSpPr/>
          <p:nvPr/>
        </p:nvSpPr>
        <p:spPr>
          <a:xfrm>
            <a:off x="2743200" y="2476500"/>
            <a:ext cx="1752600" cy="533400"/>
          </a:xfrm>
          <a:prstGeom prst="curved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Curved Down Arrow 16"/>
          <p:cNvSpPr/>
          <p:nvPr/>
        </p:nvSpPr>
        <p:spPr>
          <a:xfrm>
            <a:off x="4648200" y="2476500"/>
            <a:ext cx="1752600" cy="533400"/>
          </a:xfrm>
          <a:prstGeom prst="curved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Curved Down Arrow 19"/>
          <p:cNvSpPr/>
          <p:nvPr/>
        </p:nvSpPr>
        <p:spPr>
          <a:xfrm flipH="1" flipV="1">
            <a:off x="2667000" y="3619500"/>
            <a:ext cx="1752600" cy="533400"/>
          </a:xfrm>
          <a:prstGeom prst="curved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Curved Down Arrow 20"/>
          <p:cNvSpPr/>
          <p:nvPr/>
        </p:nvSpPr>
        <p:spPr>
          <a:xfrm flipH="1" flipV="1">
            <a:off x="4648200" y="3619500"/>
            <a:ext cx="1752600" cy="533400"/>
          </a:xfrm>
          <a:prstGeom prst="curved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p:cNvSpPr txBox="1"/>
          <p:nvPr/>
        </p:nvSpPr>
        <p:spPr>
          <a:xfrm>
            <a:off x="2133600" y="1600200"/>
            <a:ext cx="4876800" cy="646331"/>
          </a:xfrm>
          <a:prstGeom prst="rect">
            <a:avLst/>
          </a:prstGeom>
          <a:noFill/>
        </p:spPr>
        <p:txBody>
          <a:bodyPr wrap="square" rtlCol="0">
            <a:spAutoFit/>
          </a:bodyPr>
          <a:lstStyle/>
          <a:p>
            <a:pPr algn="ctr"/>
            <a:r>
              <a:rPr lang="en-US" sz="3600" dirty="0" smtClean="0"/>
              <a:t>Derivatives (slopes)</a:t>
            </a:r>
            <a:endParaRPr lang="en-US" sz="3600" dirty="0"/>
          </a:p>
        </p:txBody>
      </p:sp>
      <p:sp>
        <p:nvSpPr>
          <p:cNvPr id="23" name="TextBox 22"/>
          <p:cNvSpPr txBox="1"/>
          <p:nvPr/>
        </p:nvSpPr>
        <p:spPr>
          <a:xfrm>
            <a:off x="2133600" y="4419600"/>
            <a:ext cx="4876800" cy="646331"/>
          </a:xfrm>
          <a:prstGeom prst="rect">
            <a:avLst/>
          </a:prstGeom>
          <a:noFill/>
        </p:spPr>
        <p:txBody>
          <a:bodyPr wrap="square" rtlCol="0">
            <a:spAutoFit/>
          </a:bodyPr>
          <a:lstStyle/>
          <a:p>
            <a:pPr algn="ctr"/>
            <a:r>
              <a:rPr lang="en-US" sz="3600" dirty="0" smtClean="0"/>
              <a:t>Integrals (areas)</a:t>
            </a:r>
            <a:endParaRPr lang="en-US" sz="3600" dirty="0"/>
          </a:p>
        </p:txBody>
      </p:sp>
    </p:spTree>
    <p:extLst>
      <p:ext uri="{BB962C8B-B14F-4D97-AF65-F5344CB8AC3E}">
        <p14:creationId xmlns:p14="http://schemas.microsoft.com/office/powerpoint/2010/main" val="39942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TotalTime>
  <Words>325</Words>
  <Application>Microsoft Office PowerPoint</Application>
  <PresentationFormat>On-screen Show (4:3)</PresentationFormat>
  <Paragraphs>52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Lab 2 – One-Dimensional Kinematics</vt:lpstr>
      <vt:lpstr>PowerPoint Presentation</vt:lpstr>
      <vt:lpstr>PowerPoint Presentation</vt:lpstr>
      <vt:lpstr>PowerPoint Presentation</vt:lpstr>
      <vt:lpstr>PowerPoint Presentation</vt:lpstr>
    </vt:vector>
  </TitlesOfParts>
  <Company>Worcester Polytechnic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Graphs of Motion</dc:title>
  <dc:creator>Nancy A. Burnham</dc:creator>
  <cp:lastModifiedBy>Nancy A. Burnham</cp:lastModifiedBy>
  <cp:revision>46</cp:revision>
  <dcterms:created xsi:type="dcterms:W3CDTF">2013-08-08T14:28:17Z</dcterms:created>
  <dcterms:modified xsi:type="dcterms:W3CDTF">2013-08-25T20:18:03Z</dcterms:modified>
</cp:coreProperties>
</file>