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63" r:id="rId4"/>
    <p:sldId id="258" r:id="rId5"/>
    <p:sldId id="268"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98" d="100"/>
          <a:sy n="98" d="100"/>
        </p:scale>
        <p:origin x="-81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8BA3E5-10E6-40C3-89E8-26D62F3825AC}" type="datetimeFigureOut">
              <a:rPr lang="en-US" smtClean="0"/>
              <a:t>8/25/2013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3D6580-BA07-4D29-A564-CEB37C347EC0}" type="slidenum">
              <a:rPr lang="en-US" smtClean="0"/>
              <a:t>‹#›</a:t>
            </a:fld>
            <a:endParaRPr lang="en-US"/>
          </a:p>
        </p:txBody>
      </p:sp>
    </p:spTree>
    <p:extLst>
      <p:ext uri="{BB962C8B-B14F-4D97-AF65-F5344CB8AC3E}">
        <p14:creationId xmlns:p14="http://schemas.microsoft.com/office/powerpoint/2010/main" val="42894387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setup</a:t>
            </a:r>
            <a:r>
              <a:rPr lang="en-US" baseline="0" dirty="0" smtClean="0"/>
              <a:t> and objectives.</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1</a:t>
            </a:fld>
            <a:endParaRPr lang="en-US"/>
          </a:p>
        </p:txBody>
      </p:sp>
    </p:spTree>
    <p:extLst>
      <p:ext uri="{BB962C8B-B14F-4D97-AF65-F5344CB8AC3E}">
        <p14:creationId xmlns:p14="http://schemas.microsoft.com/office/powerpoint/2010/main" val="27833933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Describe</a:t>
            </a:r>
            <a:r>
              <a:rPr lang="en-US" baseline="0" dirty="0" smtClean="0"/>
              <a:t> how to get started: the motion sensor on the left of the track, the cart to its right, the motion sensor connected to the computer, which is connected to the computer.  To start data acquisition, press the green start button or the space bar, which toggles the acquisition on and off.</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2</a:t>
            </a:fld>
            <a:endParaRPr lang="en-US"/>
          </a:p>
        </p:txBody>
      </p:sp>
    </p:spTree>
    <p:extLst>
      <p:ext uri="{BB962C8B-B14F-4D97-AF65-F5344CB8AC3E}">
        <p14:creationId xmlns:p14="http://schemas.microsoft.com/office/powerpoint/2010/main" val="3994829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Their data won’t be perfect. That’s ok.  They</a:t>
            </a:r>
            <a:r>
              <a:rPr lang="en-US" baseline="0" dirty="0" smtClean="0"/>
              <a:t> need to stay within the time limit for their lab session.</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3</a:t>
            </a:fld>
            <a:endParaRPr lang="en-US"/>
          </a:p>
        </p:txBody>
      </p:sp>
    </p:spTree>
    <p:extLst>
      <p:ext uri="{BB962C8B-B14F-4D97-AF65-F5344CB8AC3E}">
        <p14:creationId xmlns:p14="http://schemas.microsoft.com/office/powerpoint/2010/main" val="39948290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 finish, they</a:t>
            </a:r>
            <a:r>
              <a:rPr lang="en-US" baseline="0" dirty="0" smtClean="0"/>
              <a:t> must submit their worksheets via </a:t>
            </a:r>
            <a:r>
              <a:rPr lang="en-US" baseline="0" dirty="0" err="1" smtClean="0"/>
              <a:t>myWPI</a:t>
            </a:r>
            <a:r>
              <a:rPr lang="en-US" baseline="0" dirty="0" smtClean="0"/>
              <a:t> </a:t>
            </a:r>
            <a:r>
              <a:rPr lang="en-US" baseline="0" dirty="0" smtClean="0">
                <a:sym typeface="Wingdings" pitchFamily="2" charset="2"/>
              </a:rPr>
              <a:t> Lab Submission</a:t>
            </a:r>
            <a:r>
              <a:rPr lang="en-US" baseline="0" dirty="0" smtClean="0"/>
              <a:t>, just as for </a:t>
            </a:r>
            <a:r>
              <a:rPr lang="en-US" baseline="0" dirty="0" err="1" smtClean="0"/>
              <a:t>Exp</a:t>
            </a:r>
            <a:r>
              <a:rPr lang="en-US" baseline="0" dirty="0" smtClean="0"/>
              <a:t> 0.  Emphasize the importance of submitting the right worksheet to the right lab.</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4</a:t>
            </a:fld>
            <a:endParaRPr lang="en-US"/>
          </a:p>
        </p:txBody>
      </p:sp>
    </p:spTree>
    <p:extLst>
      <p:ext uri="{BB962C8B-B14F-4D97-AF65-F5344CB8AC3E}">
        <p14:creationId xmlns:p14="http://schemas.microsoft.com/office/powerpoint/2010/main" val="39948290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data acquisition system that the students will use for Experiment 1 will be the same as for most future</a:t>
            </a:r>
            <a:r>
              <a:rPr lang="en-US" baseline="0" dirty="0" smtClean="0"/>
              <a:t> experiments.</a:t>
            </a:r>
            <a:endParaRPr lang="en-US" dirty="0"/>
          </a:p>
        </p:txBody>
      </p:sp>
      <p:sp>
        <p:nvSpPr>
          <p:cNvPr id="4" name="Slide Number Placeholder 3"/>
          <p:cNvSpPr>
            <a:spLocks noGrp="1"/>
          </p:cNvSpPr>
          <p:nvPr>
            <p:ph type="sldNum" sz="quarter" idx="10"/>
          </p:nvPr>
        </p:nvSpPr>
        <p:spPr/>
        <p:txBody>
          <a:bodyPr/>
          <a:lstStyle/>
          <a:p>
            <a:fld id="{CB3D6580-BA07-4D29-A564-CEB37C347EC0}" type="slidenum">
              <a:rPr lang="en-US" smtClean="0"/>
              <a:t>5</a:t>
            </a:fld>
            <a:endParaRPr lang="en-US"/>
          </a:p>
        </p:txBody>
      </p:sp>
    </p:spTree>
    <p:extLst>
      <p:ext uri="{BB962C8B-B14F-4D97-AF65-F5344CB8AC3E}">
        <p14:creationId xmlns:p14="http://schemas.microsoft.com/office/powerpoint/2010/main" val="27833933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2592896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4283881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643709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204945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50D335A-2C90-4BEE-9705-F83CAB6BC63A}" type="datetimeFigureOut">
              <a:rPr lang="en-US" smtClean="0"/>
              <a:t>8/25/2013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1153525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50D335A-2C90-4BEE-9705-F83CAB6BC63A}" type="datetimeFigureOut">
              <a:rPr lang="en-US" smtClean="0"/>
              <a:t>8/25/2013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38898776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50D335A-2C90-4BEE-9705-F83CAB6BC63A}" type="datetimeFigureOut">
              <a:rPr lang="en-US" smtClean="0"/>
              <a:t>8/25/2013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2822505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50D335A-2C90-4BEE-9705-F83CAB6BC63A}" type="datetimeFigureOut">
              <a:rPr lang="en-US" smtClean="0"/>
              <a:t>8/25/2013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2257423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D335A-2C90-4BEE-9705-F83CAB6BC63A}" type="datetimeFigureOut">
              <a:rPr lang="en-US" smtClean="0"/>
              <a:t>8/25/2013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4948361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0D335A-2C90-4BEE-9705-F83CAB6BC63A}" type="datetimeFigureOut">
              <a:rPr lang="en-US" smtClean="0"/>
              <a:t>8/25/2013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15762327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50D335A-2C90-4BEE-9705-F83CAB6BC63A}" type="datetimeFigureOut">
              <a:rPr lang="en-US" smtClean="0"/>
              <a:t>8/25/2013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BDE384A-76CA-42E4-BA20-6DBCF524648B}" type="slidenum">
              <a:rPr lang="en-US" smtClean="0"/>
              <a:t>‹#›</a:t>
            </a:fld>
            <a:endParaRPr lang="en-US"/>
          </a:p>
        </p:txBody>
      </p:sp>
    </p:spTree>
    <p:extLst>
      <p:ext uri="{BB962C8B-B14F-4D97-AF65-F5344CB8AC3E}">
        <p14:creationId xmlns:p14="http://schemas.microsoft.com/office/powerpoint/2010/main" val="4166573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D335A-2C90-4BEE-9705-F83CAB6BC63A}" type="datetimeFigureOut">
              <a:rPr lang="en-US" smtClean="0"/>
              <a:t>8/25/2013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DE384A-76CA-42E4-BA20-6DBCF524648B}" type="slidenum">
              <a:rPr lang="en-US" smtClean="0"/>
              <a:t>‹#›</a:t>
            </a:fld>
            <a:endParaRPr lang="en-US"/>
          </a:p>
        </p:txBody>
      </p:sp>
    </p:spTree>
    <p:extLst>
      <p:ext uri="{BB962C8B-B14F-4D97-AF65-F5344CB8AC3E}">
        <p14:creationId xmlns:p14="http://schemas.microsoft.com/office/powerpoint/2010/main" val="2545156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74625"/>
            <a:ext cx="8077200" cy="1470025"/>
          </a:xfrm>
        </p:spPr>
        <p:txBody>
          <a:bodyPr>
            <a:normAutofit/>
          </a:bodyPr>
          <a:lstStyle/>
          <a:p>
            <a:r>
              <a:rPr lang="en-US" sz="3600" b="1" dirty="0" smtClean="0"/>
              <a:t>Lab 1 – Understanding Graphs of Motion</a:t>
            </a:r>
            <a:endParaRPr lang="en-US" sz="3600" b="1" dirty="0"/>
          </a:p>
        </p:txBody>
      </p:sp>
      <p:grpSp>
        <p:nvGrpSpPr>
          <p:cNvPr id="24" name="Group 23"/>
          <p:cNvGrpSpPr/>
          <p:nvPr/>
        </p:nvGrpSpPr>
        <p:grpSpPr>
          <a:xfrm>
            <a:off x="1143000" y="1219200"/>
            <a:ext cx="7239000" cy="2238375"/>
            <a:chOff x="1143000" y="1190625"/>
            <a:chExt cx="7239000" cy="2238375"/>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0" y="1190625"/>
              <a:ext cx="2990850" cy="2238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1143000" y="2286000"/>
              <a:ext cx="1905000" cy="369332"/>
            </a:xfrm>
            <a:prstGeom prst="rect">
              <a:avLst/>
            </a:prstGeom>
            <a:noFill/>
          </p:spPr>
          <p:txBody>
            <a:bodyPr wrap="square" rtlCol="0">
              <a:spAutoFit/>
            </a:bodyPr>
            <a:lstStyle/>
            <a:p>
              <a:r>
                <a:rPr lang="en-US" dirty="0" smtClean="0"/>
                <a:t>Motion sensor</a:t>
              </a:r>
              <a:endParaRPr lang="en-US" dirty="0"/>
            </a:p>
          </p:txBody>
        </p:sp>
        <p:sp>
          <p:nvSpPr>
            <p:cNvPr id="5" name="TextBox 4"/>
            <p:cNvSpPr txBox="1"/>
            <p:nvPr/>
          </p:nvSpPr>
          <p:spPr>
            <a:xfrm>
              <a:off x="6248400" y="2726153"/>
              <a:ext cx="2133600" cy="369332"/>
            </a:xfrm>
            <a:prstGeom prst="rect">
              <a:avLst/>
            </a:prstGeom>
            <a:noFill/>
          </p:spPr>
          <p:txBody>
            <a:bodyPr wrap="square" rtlCol="0">
              <a:spAutoFit/>
            </a:bodyPr>
            <a:lstStyle/>
            <a:p>
              <a:r>
                <a:rPr lang="en-US" dirty="0" smtClean="0"/>
                <a:t>Cart</a:t>
              </a:r>
              <a:endParaRPr lang="en-US" dirty="0"/>
            </a:p>
          </p:txBody>
        </p:sp>
        <p:sp>
          <p:nvSpPr>
            <p:cNvPr id="6" name="TextBox 5"/>
            <p:cNvSpPr txBox="1"/>
            <p:nvPr/>
          </p:nvSpPr>
          <p:spPr>
            <a:xfrm>
              <a:off x="6019800" y="1600200"/>
              <a:ext cx="2209800" cy="369332"/>
            </a:xfrm>
            <a:prstGeom prst="rect">
              <a:avLst/>
            </a:prstGeom>
            <a:noFill/>
          </p:spPr>
          <p:txBody>
            <a:bodyPr wrap="square" rtlCol="0">
              <a:spAutoFit/>
            </a:bodyPr>
            <a:lstStyle/>
            <a:p>
              <a:r>
                <a:rPr lang="en-US" dirty="0"/>
                <a:t>x</a:t>
              </a:r>
              <a:r>
                <a:rPr lang="en-US" dirty="0" smtClean="0"/>
                <a:t>(t) or </a:t>
              </a:r>
              <a:r>
                <a:rPr lang="en-US" dirty="0" err="1" smtClean="0"/>
                <a:t>v</a:t>
              </a:r>
              <a:r>
                <a:rPr lang="en-US" baseline="-25000" dirty="0" err="1" smtClean="0"/>
                <a:t>x</a:t>
              </a:r>
              <a:r>
                <a:rPr lang="en-US" dirty="0" smtClean="0"/>
                <a:t>(t) curve</a:t>
              </a:r>
              <a:endParaRPr lang="en-US" dirty="0"/>
            </a:p>
          </p:txBody>
        </p:sp>
        <p:cxnSp>
          <p:nvCxnSpPr>
            <p:cNvPr id="8" name="Straight Arrow Connector 7"/>
            <p:cNvCxnSpPr/>
            <p:nvPr/>
          </p:nvCxnSpPr>
          <p:spPr>
            <a:xfrm flipV="1">
              <a:off x="2667000" y="2495199"/>
              <a:ext cx="609600" cy="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H="1" flipV="1">
              <a:off x="5705475" y="2582824"/>
              <a:ext cx="628650" cy="228599"/>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6" idx="1"/>
            </p:cNvCxnSpPr>
            <p:nvPr/>
          </p:nvCxnSpPr>
          <p:spPr>
            <a:xfrm flipH="1" flipV="1">
              <a:off x="4724400" y="1629276"/>
              <a:ext cx="1295400" cy="155590"/>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1752600" y="2785078"/>
              <a:ext cx="1143000" cy="381000"/>
            </a:xfrm>
            <a:prstGeom prst="rect">
              <a:avLst/>
            </a:prstGeom>
            <a:noFill/>
          </p:spPr>
          <p:txBody>
            <a:bodyPr wrap="square" rtlCol="0">
              <a:spAutoFit/>
            </a:bodyPr>
            <a:lstStyle/>
            <a:p>
              <a:r>
                <a:rPr lang="en-US" dirty="0" smtClean="0"/>
                <a:t>Track</a:t>
              </a:r>
              <a:endParaRPr lang="en-US" dirty="0"/>
            </a:p>
          </p:txBody>
        </p:sp>
        <p:cxnSp>
          <p:nvCxnSpPr>
            <p:cNvPr id="22" name="Straight Arrow Connector 21"/>
            <p:cNvCxnSpPr/>
            <p:nvPr/>
          </p:nvCxnSpPr>
          <p:spPr>
            <a:xfrm flipV="1">
              <a:off x="2371436" y="2582824"/>
              <a:ext cx="2171989" cy="398754"/>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23" name="TextBox 22"/>
          <p:cNvSpPr txBox="1"/>
          <p:nvPr/>
        </p:nvSpPr>
        <p:spPr>
          <a:xfrm>
            <a:off x="1828800" y="4064675"/>
            <a:ext cx="5486400" cy="2031325"/>
          </a:xfrm>
          <a:prstGeom prst="rect">
            <a:avLst/>
          </a:prstGeom>
          <a:noFill/>
        </p:spPr>
        <p:txBody>
          <a:bodyPr wrap="square" rtlCol="0">
            <a:spAutoFit/>
          </a:bodyPr>
          <a:lstStyle/>
          <a:p>
            <a:r>
              <a:rPr lang="en-US" b="1" dirty="0" smtClean="0"/>
              <a:t>Objectives:</a:t>
            </a:r>
          </a:p>
          <a:p>
            <a:endParaRPr lang="en-US" dirty="0"/>
          </a:p>
          <a:p>
            <a:pPr marL="285750" indent="-285750">
              <a:buFont typeface="Arial" pitchFamily="34" charset="0"/>
              <a:buChar char="•"/>
            </a:pPr>
            <a:r>
              <a:rPr lang="en-US" dirty="0" smtClean="0"/>
              <a:t>Learn how to operate the data acquisition system</a:t>
            </a:r>
          </a:p>
          <a:p>
            <a:pPr marL="285750" indent="-285750">
              <a:buFont typeface="Arial" pitchFamily="34" charset="0"/>
              <a:buChar char="•"/>
            </a:pPr>
            <a:endParaRPr lang="en-US" dirty="0"/>
          </a:p>
          <a:p>
            <a:pPr marL="285750" indent="-285750">
              <a:buFont typeface="Arial" pitchFamily="34" charset="0"/>
              <a:buChar char="•"/>
            </a:pPr>
            <a:r>
              <a:rPr lang="en-US" dirty="0" smtClean="0"/>
              <a:t>Become familiar with x(t) and </a:t>
            </a:r>
            <a:r>
              <a:rPr lang="en-US" dirty="0" err="1" smtClean="0"/>
              <a:t>v</a:t>
            </a:r>
            <a:r>
              <a:rPr lang="en-US" baseline="-25000" dirty="0" err="1" smtClean="0"/>
              <a:t>x</a:t>
            </a:r>
            <a:r>
              <a:rPr lang="en-US" dirty="0" smtClean="0"/>
              <a:t>(t) graphs</a:t>
            </a:r>
          </a:p>
          <a:p>
            <a:pPr marL="285750" indent="-285750">
              <a:buFont typeface="Arial" pitchFamily="34" charset="0"/>
              <a:buChar char="•"/>
            </a:pPr>
            <a:endParaRPr lang="en-US" dirty="0"/>
          </a:p>
          <a:p>
            <a:pPr marL="285750" indent="-285750">
              <a:buFont typeface="Arial" pitchFamily="34" charset="0"/>
              <a:buChar char="•"/>
            </a:pPr>
            <a:r>
              <a:rPr lang="en-US" dirty="0" smtClean="0"/>
              <a:t>Improve your understanding of the variables x, </a:t>
            </a:r>
            <a:r>
              <a:rPr lang="en-US" dirty="0" err="1" smtClean="0"/>
              <a:t>v</a:t>
            </a:r>
            <a:r>
              <a:rPr lang="en-US" baseline="-25000" dirty="0" err="1" smtClean="0"/>
              <a:t>x</a:t>
            </a:r>
            <a:r>
              <a:rPr lang="en-US" dirty="0" smtClean="0"/>
              <a:t>, a</a:t>
            </a:r>
            <a:r>
              <a:rPr lang="en-US" baseline="-25000" dirty="0" smtClean="0"/>
              <a:t>x</a:t>
            </a:r>
            <a:endParaRPr lang="en-US" baseline="-25000" dirty="0"/>
          </a:p>
        </p:txBody>
      </p:sp>
    </p:spTree>
    <p:extLst>
      <p:ext uri="{BB962C8B-B14F-4D97-AF65-F5344CB8AC3E}">
        <p14:creationId xmlns:p14="http://schemas.microsoft.com/office/powerpoint/2010/main" val="410480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1028700" y="4659868"/>
            <a:ext cx="7086600" cy="1055132"/>
            <a:chOff x="1028700" y="4278868"/>
            <a:chExt cx="7086600" cy="1055132"/>
          </a:xfrm>
        </p:grpSpPr>
        <p:grpSp>
          <p:nvGrpSpPr>
            <p:cNvPr id="13" name="Group 12"/>
            <p:cNvGrpSpPr/>
            <p:nvPr/>
          </p:nvGrpSpPr>
          <p:grpSpPr>
            <a:xfrm>
              <a:off x="5791200" y="4439334"/>
              <a:ext cx="1181100" cy="533400"/>
              <a:chOff x="4267200" y="4419600"/>
              <a:chExt cx="1181100" cy="533400"/>
            </a:xfrm>
          </p:grpSpPr>
          <p:sp>
            <p:nvSpPr>
              <p:cNvPr id="6" name="Rectangle 5"/>
              <p:cNvSpPr/>
              <p:nvPr/>
            </p:nvSpPr>
            <p:spPr>
              <a:xfrm>
                <a:off x="4267200" y="4419600"/>
                <a:ext cx="11811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381500" y="4501634"/>
                <a:ext cx="952500" cy="369332"/>
              </a:xfrm>
              <a:prstGeom prst="rect">
                <a:avLst/>
              </a:prstGeom>
              <a:noFill/>
            </p:spPr>
            <p:txBody>
              <a:bodyPr wrap="square" rtlCol="0">
                <a:spAutoFit/>
              </a:bodyPr>
              <a:lstStyle/>
              <a:p>
                <a:pPr algn="ctr"/>
                <a:r>
                  <a:rPr lang="en-US" dirty="0" smtClean="0"/>
                  <a:t>Cart</a:t>
                </a:r>
                <a:endParaRPr lang="en-US" dirty="0"/>
              </a:p>
            </p:txBody>
          </p:sp>
        </p:grpSp>
        <p:grpSp>
          <p:nvGrpSpPr>
            <p:cNvPr id="14" name="Group 13"/>
            <p:cNvGrpSpPr/>
            <p:nvPr/>
          </p:nvGrpSpPr>
          <p:grpSpPr>
            <a:xfrm>
              <a:off x="1028700" y="4953000"/>
              <a:ext cx="7086600" cy="381000"/>
              <a:chOff x="1028700" y="4953000"/>
              <a:chExt cx="7086600" cy="381000"/>
            </a:xfrm>
          </p:grpSpPr>
          <p:sp>
            <p:nvSpPr>
              <p:cNvPr id="4" name="Rectangle 3"/>
              <p:cNvSpPr/>
              <p:nvPr/>
            </p:nvSpPr>
            <p:spPr>
              <a:xfrm>
                <a:off x="1028700" y="5029200"/>
                <a:ext cx="7086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000500" y="4953000"/>
                <a:ext cx="1143000" cy="381000"/>
              </a:xfrm>
              <a:prstGeom prst="rect">
                <a:avLst/>
              </a:prstGeom>
              <a:noFill/>
            </p:spPr>
            <p:txBody>
              <a:bodyPr wrap="square" rtlCol="0">
                <a:spAutoFit/>
              </a:bodyPr>
              <a:lstStyle/>
              <a:p>
                <a:pPr algn="ctr"/>
                <a:r>
                  <a:rPr lang="en-US" dirty="0" smtClean="0"/>
                  <a:t>Track</a:t>
                </a:r>
                <a:endParaRPr lang="en-US" dirty="0"/>
              </a:p>
            </p:txBody>
          </p:sp>
        </p:grpSp>
        <p:grpSp>
          <p:nvGrpSpPr>
            <p:cNvPr id="19" name="Group 18"/>
            <p:cNvGrpSpPr/>
            <p:nvPr/>
          </p:nvGrpSpPr>
          <p:grpSpPr>
            <a:xfrm>
              <a:off x="1104900" y="4278868"/>
              <a:ext cx="2857500" cy="750332"/>
              <a:chOff x="1104900" y="4278868"/>
              <a:chExt cx="2857500" cy="750332"/>
            </a:xfrm>
          </p:grpSpPr>
          <p:grpSp>
            <p:nvGrpSpPr>
              <p:cNvPr id="15" name="Group 14"/>
              <p:cNvGrpSpPr/>
              <p:nvPr/>
            </p:nvGrpSpPr>
            <p:grpSpPr>
              <a:xfrm>
                <a:off x="1104900" y="4382869"/>
                <a:ext cx="1181100" cy="646331"/>
                <a:chOff x="1104900" y="4343400"/>
                <a:chExt cx="1181100" cy="646331"/>
              </a:xfrm>
            </p:grpSpPr>
            <p:sp>
              <p:nvSpPr>
                <p:cNvPr id="5" name="Rectangle 4"/>
                <p:cNvSpPr/>
                <p:nvPr/>
              </p:nvSpPr>
              <p:spPr>
                <a:xfrm>
                  <a:off x="1104900" y="4399865"/>
                  <a:ext cx="11811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19200" y="4343400"/>
                  <a:ext cx="952500" cy="646331"/>
                </a:xfrm>
                <a:prstGeom prst="rect">
                  <a:avLst/>
                </a:prstGeom>
                <a:noFill/>
              </p:spPr>
              <p:txBody>
                <a:bodyPr wrap="square" rtlCol="0">
                  <a:spAutoFit/>
                </a:bodyPr>
                <a:lstStyle/>
                <a:p>
                  <a:pPr algn="ctr"/>
                  <a:r>
                    <a:rPr lang="en-US" dirty="0" smtClean="0"/>
                    <a:t>Motion</a:t>
                  </a:r>
                </a:p>
                <a:p>
                  <a:pPr algn="ctr"/>
                  <a:r>
                    <a:rPr lang="en-US" dirty="0" smtClean="0"/>
                    <a:t>sensor</a:t>
                  </a:r>
                  <a:endParaRPr lang="en-US" dirty="0"/>
                </a:p>
              </p:txBody>
            </p:sp>
          </p:grpSp>
          <p:cxnSp>
            <p:nvCxnSpPr>
              <p:cNvPr id="16" name="Straight Arrow Connector 15"/>
              <p:cNvCxnSpPr/>
              <p:nvPr/>
            </p:nvCxnSpPr>
            <p:spPr>
              <a:xfrm flipV="1">
                <a:off x="2396836" y="4705106"/>
                <a:ext cx="609600" cy="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943100" y="4278868"/>
                <a:ext cx="2019300" cy="369332"/>
              </a:xfrm>
              <a:prstGeom prst="rect">
                <a:avLst/>
              </a:prstGeom>
              <a:noFill/>
            </p:spPr>
            <p:txBody>
              <a:bodyPr wrap="square" rtlCol="0">
                <a:spAutoFit/>
              </a:bodyPr>
              <a:lstStyle/>
              <a:p>
                <a:pPr algn="ctr"/>
                <a:r>
                  <a:rPr lang="en-US" dirty="0" smtClean="0"/>
                  <a:t>+x direction</a:t>
                </a:r>
                <a:endParaRPr lang="en-US" dirty="0"/>
              </a:p>
            </p:txBody>
          </p:sp>
        </p:grpSp>
      </p:grpSp>
      <p:grpSp>
        <p:nvGrpSpPr>
          <p:cNvPr id="23" name="Group 22"/>
          <p:cNvGrpSpPr/>
          <p:nvPr/>
        </p:nvGrpSpPr>
        <p:grpSpPr>
          <a:xfrm>
            <a:off x="2133600" y="891540"/>
            <a:ext cx="4937760" cy="3017520"/>
            <a:chOff x="2240116" y="909600"/>
            <a:chExt cx="4937760" cy="3017520"/>
          </a:xfrm>
        </p:grpSpPr>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5754" y="961530"/>
              <a:ext cx="4846484" cy="2913660"/>
            </a:xfrm>
            <a:prstGeom prst="rect">
              <a:avLst/>
            </a:prstGeom>
          </p:spPr>
        </p:pic>
        <p:sp>
          <p:nvSpPr>
            <p:cNvPr id="22" name="Rectangle 21"/>
            <p:cNvSpPr/>
            <p:nvPr/>
          </p:nvSpPr>
          <p:spPr>
            <a:xfrm>
              <a:off x="2240116" y="909600"/>
              <a:ext cx="4937760" cy="3017520"/>
            </a:xfrm>
            <a:prstGeom prst="rect">
              <a:avLst/>
            </a:prstGeom>
            <a:noFill/>
            <a:ln w="1270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4" name="TextBox 23"/>
          <p:cNvSpPr txBox="1"/>
          <p:nvPr/>
        </p:nvSpPr>
        <p:spPr>
          <a:xfrm>
            <a:off x="3276600" y="381000"/>
            <a:ext cx="1828800" cy="369332"/>
          </a:xfrm>
          <a:prstGeom prst="rect">
            <a:avLst/>
          </a:prstGeom>
          <a:noFill/>
        </p:spPr>
        <p:txBody>
          <a:bodyPr wrap="square" rtlCol="0">
            <a:spAutoFit/>
          </a:bodyPr>
          <a:lstStyle/>
          <a:p>
            <a:pPr algn="ctr"/>
            <a:r>
              <a:rPr lang="en-US" dirty="0" smtClean="0">
                <a:solidFill>
                  <a:srgbClr val="00B050"/>
                </a:solidFill>
              </a:rPr>
              <a:t>Start</a:t>
            </a:r>
            <a:endParaRPr lang="en-US" dirty="0">
              <a:solidFill>
                <a:srgbClr val="00B050"/>
              </a:solidFill>
            </a:endParaRPr>
          </a:p>
        </p:txBody>
      </p:sp>
      <p:cxnSp>
        <p:nvCxnSpPr>
          <p:cNvPr id="25" name="Straight Arrow Connector 24"/>
          <p:cNvCxnSpPr>
            <a:stCxn id="24" idx="2"/>
          </p:cNvCxnSpPr>
          <p:nvPr/>
        </p:nvCxnSpPr>
        <p:spPr>
          <a:xfrm>
            <a:off x="4191000" y="750332"/>
            <a:ext cx="16164" cy="270270"/>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2396836" y="3276600"/>
            <a:ext cx="3048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2701636" y="1524000"/>
            <a:ext cx="3555423" cy="17526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257059" y="1524000"/>
            <a:ext cx="715241" cy="0"/>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39" name="Group 38"/>
          <p:cNvGrpSpPr/>
          <p:nvPr/>
        </p:nvGrpSpPr>
        <p:grpSpPr>
          <a:xfrm>
            <a:off x="2362200" y="2971800"/>
            <a:ext cx="629805" cy="646331"/>
            <a:chOff x="2742045" y="1524000"/>
            <a:chExt cx="629805" cy="646331"/>
          </a:xfrm>
        </p:grpSpPr>
        <p:cxnSp>
          <p:nvCxnSpPr>
            <p:cNvPr id="34" name="Straight Arrow Connector 33"/>
            <p:cNvCxnSpPr/>
            <p:nvPr/>
          </p:nvCxnSpPr>
          <p:spPr>
            <a:xfrm flipV="1">
              <a:off x="2742045" y="2119748"/>
              <a:ext cx="609600" cy="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2760518" y="1524000"/>
              <a:ext cx="0" cy="595749"/>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819400" y="1524000"/>
              <a:ext cx="552450" cy="646331"/>
            </a:xfrm>
            <a:prstGeom prst="rect">
              <a:avLst/>
            </a:prstGeom>
            <a:noFill/>
          </p:spPr>
          <p:txBody>
            <a:bodyPr wrap="square" rtlCol="0">
              <a:spAutoFit/>
            </a:bodyPr>
            <a:lstStyle/>
            <a:p>
              <a:r>
                <a:rPr lang="en-US" dirty="0" smtClean="0"/>
                <a:t>x</a:t>
              </a:r>
            </a:p>
            <a:p>
              <a:r>
                <a:rPr lang="en-US" dirty="0"/>
                <a:t> </a:t>
              </a:r>
              <a:r>
                <a:rPr lang="en-US" dirty="0" smtClean="0"/>
                <a:t> t</a:t>
              </a:r>
              <a:endParaRPr lang="en-US" dirty="0"/>
            </a:p>
          </p:txBody>
        </p:sp>
      </p:grpSp>
      <p:sp>
        <p:nvSpPr>
          <p:cNvPr id="40" name="TextBox 39"/>
          <p:cNvSpPr txBox="1"/>
          <p:nvPr/>
        </p:nvSpPr>
        <p:spPr>
          <a:xfrm>
            <a:off x="0" y="0"/>
            <a:ext cx="6114472" cy="584775"/>
          </a:xfrm>
          <a:prstGeom prst="rect">
            <a:avLst/>
          </a:prstGeom>
          <a:noFill/>
        </p:spPr>
        <p:txBody>
          <a:bodyPr wrap="square" rtlCol="0">
            <a:spAutoFit/>
          </a:bodyPr>
          <a:lstStyle/>
          <a:p>
            <a:r>
              <a:rPr lang="en-US" sz="3200" b="1" dirty="0" smtClean="0"/>
              <a:t>Part I – Experimental Set-up</a:t>
            </a:r>
            <a:endParaRPr lang="en-US" sz="3200" b="1" dirty="0"/>
          </a:p>
        </p:txBody>
      </p:sp>
      <p:sp>
        <p:nvSpPr>
          <p:cNvPr id="41" name="TextBox 40"/>
          <p:cNvSpPr txBox="1"/>
          <p:nvPr/>
        </p:nvSpPr>
        <p:spPr>
          <a:xfrm>
            <a:off x="762000" y="5867400"/>
            <a:ext cx="7543800" cy="646331"/>
          </a:xfrm>
          <a:prstGeom prst="rect">
            <a:avLst/>
          </a:prstGeom>
          <a:noFill/>
        </p:spPr>
        <p:txBody>
          <a:bodyPr wrap="square" rtlCol="0">
            <a:spAutoFit/>
          </a:bodyPr>
          <a:lstStyle/>
          <a:p>
            <a:r>
              <a:rPr lang="en-US" dirty="0" smtClean="0"/>
              <a:t>Set up the equipment as shown here.  The motion sensor should be connected to the interface box, which in turn should be connected to the computer.</a:t>
            </a:r>
            <a:endParaRPr lang="en-US" dirty="0"/>
          </a:p>
        </p:txBody>
      </p:sp>
    </p:spTree>
    <p:extLst>
      <p:ext uri="{BB962C8B-B14F-4D97-AF65-F5344CB8AC3E}">
        <p14:creationId xmlns:p14="http://schemas.microsoft.com/office/powerpoint/2010/main" val="792512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p:nvPr/>
        </p:nvGrpSpPr>
        <p:grpSpPr>
          <a:xfrm>
            <a:off x="1028700" y="4659868"/>
            <a:ext cx="7086600" cy="1055132"/>
            <a:chOff x="1028700" y="4278868"/>
            <a:chExt cx="7086600" cy="1055132"/>
          </a:xfrm>
        </p:grpSpPr>
        <p:grpSp>
          <p:nvGrpSpPr>
            <p:cNvPr id="13" name="Group 12"/>
            <p:cNvGrpSpPr/>
            <p:nvPr/>
          </p:nvGrpSpPr>
          <p:grpSpPr>
            <a:xfrm>
              <a:off x="5791200" y="4439334"/>
              <a:ext cx="1181100" cy="533400"/>
              <a:chOff x="4267200" y="4419600"/>
              <a:chExt cx="1181100" cy="533400"/>
            </a:xfrm>
          </p:grpSpPr>
          <p:sp>
            <p:nvSpPr>
              <p:cNvPr id="6" name="Rectangle 5"/>
              <p:cNvSpPr/>
              <p:nvPr/>
            </p:nvSpPr>
            <p:spPr>
              <a:xfrm>
                <a:off x="4267200" y="4419600"/>
                <a:ext cx="11811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4381500" y="4501634"/>
                <a:ext cx="952500" cy="369332"/>
              </a:xfrm>
              <a:prstGeom prst="rect">
                <a:avLst/>
              </a:prstGeom>
              <a:noFill/>
            </p:spPr>
            <p:txBody>
              <a:bodyPr wrap="square" rtlCol="0">
                <a:spAutoFit/>
              </a:bodyPr>
              <a:lstStyle/>
              <a:p>
                <a:pPr algn="ctr"/>
                <a:r>
                  <a:rPr lang="en-US" dirty="0" smtClean="0"/>
                  <a:t>Cart</a:t>
                </a:r>
                <a:endParaRPr lang="en-US" dirty="0"/>
              </a:p>
            </p:txBody>
          </p:sp>
        </p:grpSp>
        <p:grpSp>
          <p:nvGrpSpPr>
            <p:cNvPr id="14" name="Group 13"/>
            <p:cNvGrpSpPr/>
            <p:nvPr/>
          </p:nvGrpSpPr>
          <p:grpSpPr>
            <a:xfrm>
              <a:off x="1028700" y="4953000"/>
              <a:ext cx="7086600" cy="381000"/>
              <a:chOff x="1028700" y="4953000"/>
              <a:chExt cx="7086600" cy="381000"/>
            </a:xfrm>
          </p:grpSpPr>
          <p:sp>
            <p:nvSpPr>
              <p:cNvPr id="4" name="Rectangle 3"/>
              <p:cNvSpPr/>
              <p:nvPr/>
            </p:nvSpPr>
            <p:spPr>
              <a:xfrm>
                <a:off x="1028700" y="5029200"/>
                <a:ext cx="7086600" cy="2286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4000500" y="4953000"/>
                <a:ext cx="1143000" cy="381000"/>
              </a:xfrm>
              <a:prstGeom prst="rect">
                <a:avLst/>
              </a:prstGeom>
              <a:noFill/>
            </p:spPr>
            <p:txBody>
              <a:bodyPr wrap="square" rtlCol="0">
                <a:spAutoFit/>
              </a:bodyPr>
              <a:lstStyle/>
              <a:p>
                <a:pPr algn="ctr"/>
                <a:r>
                  <a:rPr lang="en-US" dirty="0" smtClean="0"/>
                  <a:t>Track</a:t>
                </a:r>
                <a:endParaRPr lang="en-US" dirty="0"/>
              </a:p>
            </p:txBody>
          </p:sp>
        </p:grpSp>
        <p:grpSp>
          <p:nvGrpSpPr>
            <p:cNvPr id="19" name="Group 18"/>
            <p:cNvGrpSpPr/>
            <p:nvPr/>
          </p:nvGrpSpPr>
          <p:grpSpPr>
            <a:xfrm>
              <a:off x="1104900" y="4278868"/>
              <a:ext cx="2857500" cy="750332"/>
              <a:chOff x="1104900" y="4278868"/>
              <a:chExt cx="2857500" cy="750332"/>
            </a:xfrm>
          </p:grpSpPr>
          <p:grpSp>
            <p:nvGrpSpPr>
              <p:cNvPr id="15" name="Group 14"/>
              <p:cNvGrpSpPr/>
              <p:nvPr/>
            </p:nvGrpSpPr>
            <p:grpSpPr>
              <a:xfrm>
                <a:off x="1104900" y="4382869"/>
                <a:ext cx="1181100" cy="646331"/>
                <a:chOff x="1104900" y="4343400"/>
                <a:chExt cx="1181100" cy="646331"/>
              </a:xfrm>
            </p:grpSpPr>
            <p:sp>
              <p:nvSpPr>
                <p:cNvPr id="5" name="Rectangle 4"/>
                <p:cNvSpPr/>
                <p:nvPr/>
              </p:nvSpPr>
              <p:spPr>
                <a:xfrm>
                  <a:off x="1104900" y="4399865"/>
                  <a:ext cx="1181100" cy="5334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1219200" y="4343400"/>
                  <a:ext cx="952500" cy="646331"/>
                </a:xfrm>
                <a:prstGeom prst="rect">
                  <a:avLst/>
                </a:prstGeom>
                <a:noFill/>
              </p:spPr>
              <p:txBody>
                <a:bodyPr wrap="square" rtlCol="0">
                  <a:spAutoFit/>
                </a:bodyPr>
                <a:lstStyle/>
                <a:p>
                  <a:pPr algn="ctr"/>
                  <a:r>
                    <a:rPr lang="en-US" dirty="0" smtClean="0"/>
                    <a:t>Motion</a:t>
                  </a:r>
                </a:p>
                <a:p>
                  <a:pPr algn="ctr"/>
                  <a:r>
                    <a:rPr lang="en-US" dirty="0" smtClean="0"/>
                    <a:t>sensor</a:t>
                  </a:r>
                  <a:endParaRPr lang="en-US" dirty="0"/>
                </a:p>
              </p:txBody>
            </p:sp>
          </p:grpSp>
          <p:cxnSp>
            <p:nvCxnSpPr>
              <p:cNvPr id="16" name="Straight Arrow Connector 15"/>
              <p:cNvCxnSpPr/>
              <p:nvPr/>
            </p:nvCxnSpPr>
            <p:spPr>
              <a:xfrm flipV="1">
                <a:off x="2396836" y="4705106"/>
                <a:ext cx="609600" cy="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943100" y="4278868"/>
                <a:ext cx="2019300" cy="369332"/>
              </a:xfrm>
              <a:prstGeom prst="rect">
                <a:avLst/>
              </a:prstGeom>
              <a:noFill/>
            </p:spPr>
            <p:txBody>
              <a:bodyPr wrap="square" rtlCol="0">
                <a:spAutoFit/>
              </a:bodyPr>
              <a:lstStyle/>
              <a:p>
                <a:pPr algn="ctr"/>
                <a:r>
                  <a:rPr lang="en-US" dirty="0" smtClean="0"/>
                  <a:t>+x direction</a:t>
                </a:r>
                <a:endParaRPr lang="en-US" dirty="0"/>
              </a:p>
            </p:txBody>
          </p:sp>
        </p:grpSp>
      </p:grpSp>
      <p:grpSp>
        <p:nvGrpSpPr>
          <p:cNvPr id="23" name="Group 22"/>
          <p:cNvGrpSpPr/>
          <p:nvPr/>
        </p:nvGrpSpPr>
        <p:grpSpPr>
          <a:xfrm>
            <a:off x="2133600" y="891540"/>
            <a:ext cx="4937760" cy="3017520"/>
            <a:chOff x="2240116" y="909600"/>
            <a:chExt cx="4937760" cy="3017520"/>
          </a:xfrm>
        </p:grpSpPr>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5754" y="961530"/>
              <a:ext cx="4846484" cy="2913660"/>
            </a:xfrm>
            <a:prstGeom prst="rect">
              <a:avLst/>
            </a:prstGeom>
          </p:spPr>
        </p:pic>
        <p:sp>
          <p:nvSpPr>
            <p:cNvPr id="22" name="Rectangle 21"/>
            <p:cNvSpPr/>
            <p:nvPr/>
          </p:nvSpPr>
          <p:spPr>
            <a:xfrm>
              <a:off x="2240116" y="909600"/>
              <a:ext cx="4937760" cy="3017520"/>
            </a:xfrm>
            <a:prstGeom prst="rect">
              <a:avLst/>
            </a:prstGeom>
            <a:noFill/>
            <a:ln w="1270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C00000"/>
                </a:solidFill>
              </a:endParaRPr>
            </a:p>
          </p:txBody>
        </p:sp>
      </p:grpSp>
      <p:cxnSp>
        <p:nvCxnSpPr>
          <p:cNvPr id="28" name="Straight Connector 27"/>
          <p:cNvCxnSpPr/>
          <p:nvPr/>
        </p:nvCxnSpPr>
        <p:spPr>
          <a:xfrm>
            <a:off x="2396836" y="3276600"/>
            <a:ext cx="3048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2701636" y="1524000"/>
            <a:ext cx="3555423" cy="175260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6257059" y="1524000"/>
            <a:ext cx="715241" cy="0"/>
          </a:xfrm>
          <a:prstGeom prst="line">
            <a:avLst/>
          </a:prstGeom>
          <a:ln w="25400"/>
        </p:spPr>
        <p:style>
          <a:lnRef idx="1">
            <a:schemeClr val="accent1"/>
          </a:lnRef>
          <a:fillRef idx="0">
            <a:schemeClr val="accent1"/>
          </a:fillRef>
          <a:effectRef idx="0">
            <a:schemeClr val="accent1"/>
          </a:effectRef>
          <a:fontRef idx="minor">
            <a:schemeClr val="tx1"/>
          </a:fontRef>
        </p:style>
      </p:cxnSp>
      <p:grpSp>
        <p:nvGrpSpPr>
          <p:cNvPr id="39" name="Group 38"/>
          <p:cNvGrpSpPr/>
          <p:nvPr/>
        </p:nvGrpSpPr>
        <p:grpSpPr>
          <a:xfrm>
            <a:off x="2362200" y="2971800"/>
            <a:ext cx="629805" cy="646331"/>
            <a:chOff x="2742045" y="1524000"/>
            <a:chExt cx="629805" cy="646331"/>
          </a:xfrm>
        </p:grpSpPr>
        <p:cxnSp>
          <p:nvCxnSpPr>
            <p:cNvPr id="34" name="Straight Arrow Connector 33"/>
            <p:cNvCxnSpPr/>
            <p:nvPr/>
          </p:nvCxnSpPr>
          <p:spPr>
            <a:xfrm flipV="1">
              <a:off x="2742045" y="2119748"/>
              <a:ext cx="609600" cy="1"/>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2760518" y="1524000"/>
              <a:ext cx="0" cy="595749"/>
            </a:xfrm>
            <a:prstGeom prst="straightConnector1">
              <a:avLst/>
            </a:prstGeom>
            <a:ln w="349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819400" y="1524000"/>
              <a:ext cx="552450" cy="646331"/>
            </a:xfrm>
            <a:prstGeom prst="rect">
              <a:avLst/>
            </a:prstGeom>
            <a:noFill/>
          </p:spPr>
          <p:txBody>
            <a:bodyPr wrap="square" rtlCol="0">
              <a:spAutoFit/>
            </a:bodyPr>
            <a:lstStyle/>
            <a:p>
              <a:r>
                <a:rPr lang="en-US" dirty="0" smtClean="0"/>
                <a:t>x</a:t>
              </a:r>
            </a:p>
            <a:p>
              <a:r>
                <a:rPr lang="en-US" dirty="0"/>
                <a:t> </a:t>
              </a:r>
              <a:r>
                <a:rPr lang="en-US" dirty="0" smtClean="0"/>
                <a:t> t</a:t>
              </a:r>
              <a:endParaRPr lang="en-US" dirty="0"/>
            </a:p>
          </p:txBody>
        </p:sp>
      </p:grpSp>
      <p:sp>
        <p:nvSpPr>
          <p:cNvPr id="2" name="TextBox 1"/>
          <p:cNvSpPr txBox="1"/>
          <p:nvPr/>
        </p:nvSpPr>
        <p:spPr>
          <a:xfrm>
            <a:off x="990600" y="5867400"/>
            <a:ext cx="7315200" cy="646331"/>
          </a:xfrm>
          <a:prstGeom prst="rect">
            <a:avLst/>
          </a:prstGeom>
          <a:noFill/>
        </p:spPr>
        <p:txBody>
          <a:bodyPr wrap="square" rtlCol="0">
            <a:spAutoFit/>
          </a:bodyPr>
          <a:lstStyle/>
          <a:p>
            <a:pPr algn="ctr"/>
            <a:r>
              <a:rPr lang="en-US" dirty="0" smtClean="0"/>
              <a:t>Move the cart so as to try to match the template. </a:t>
            </a:r>
          </a:p>
          <a:p>
            <a:pPr algn="ctr"/>
            <a:r>
              <a:rPr lang="en-US" dirty="0" smtClean="0"/>
              <a:t>Detailed instructions are given online. </a:t>
            </a:r>
            <a:endParaRPr lang="en-US" dirty="0"/>
          </a:p>
        </p:txBody>
      </p:sp>
      <p:sp>
        <p:nvSpPr>
          <p:cNvPr id="3" name="Freeform 2"/>
          <p:cNvSpPr/>
          <p:nvPr/>
        </p:nvSpPr>
        <p:spPr>
          <a:xfrm>
            <a:off x="2419927" y="1487055"/>
            <a:ext cx="4553528" cy="1838449"/>
          </a:xfrm>
          <a:custGeom>
            <a:avLst/>
            <a:gdLst>
              <a:gd name="connsiteX0" fmla="*/ 0 w 4553528"/>
              <a:gd name="connsiteY0" fmla="*/ 1828800 h 1838449"/>
              <a:gd name="connsiteX1" fmla="*/ 295564 w 4553528"/>
              <a:gd name="connsiteY1" fmla="*/ 1828800 h 1838449"/>
              <a:gd name="connsiteX2" fmla="*/ 314037 w 4553528"/>
              <a:gd name="connsiteY2" fmla="*/ 1801090 h 1838449"/>
              <a:gd name="connsiteX3" fmla="*/ 360218 w 4553528"/>
              <a:gd name="connsiteY3" fmla="*/ 1717963 h 1838449"/>
              <a:gd name="connsiteX4" fmla="*/ 387928 w 4553528"/>
              <a:gd name="connsiteY4" fmla="*/ 1708727 h 1838449"/>
              <a:gd name="connsiteX5" fmla="*/ 443346 w 4553528"/>
              <a:gd name="connsiteY5" fmla="*/ 1671781 h 1838449"/>
              <a:gd name="connsiteX6" fmla="*/ 471055 w 4553528"/>
              <a:gd name="connsiteY6" fmla="*/ 1653309 h 1838449"/>
              <a:gd name="connsiteX7" fmla="*/ 600364 w 4553528"/>
              <a:gd name="connsiteY7" fmla="*/ 1616363 h 1838449"/>
              <a:gd name="connsiteX8" fmla="*/ 692728 w 4553528"/>
              <a:gd name="connsiteY8" fmla="*/ 1597890 h 1838449"/>
              <a:gd name="connsiteX9" fmla="*/ 831273 w 4553528"/>
              <a:gd name="connsiteY9" fmla="*/ 1551709 h 1838449"/>
              <a:gd name="connsiteX10" fmla="*/ 858982 w 4553528"/>
              <a:gd name="connsiteY10" fmla="*/ 1542472 h 1838449"/>
              <a:gd name="connsiteX11" fmla="*/ 886691 w 4553528"/>
              <a:gd name="connsiteY11" fmla="*/ 1533236 h 1838449"/>
              <a:gd name="connsiteX12" fmla="*/ 923637 w 4553528"/>
              <a:gd name="connsiteY12" fmla="*/ 1514763 h 1838449"/>
              <a:gd name="connsiteX13" fmla="*/ 997528 w 4553528"/>
              <a:gd name="connsiteY13" fmla="*/ 1505527 h 1838449"/>
              <a:gd name="connsiteX14" fmla="*/ 1062182 w 4553528"/>
              <a:gd name="connsiteY14" fmla="*/ 1487054 h 1838449"/>
              <a:gd name="connsiteX15" fmla="*/ 1089891 w 4553528"/>
              <a:gd name="connsiteY15" fmla="*/ 1459345 h 1838449"/>
              <a:gd name="connsiteX16" fmla="*/ 1136073 w 4553528"/>
              <a:gd name="connsiteY16" fmla="*/ 1366981 h 1838449"/>
              <a:gd name="connsiteX17" fmla="*/ 1163782 w 4553528"/>
              <a:gd name="connsiteY17" fmla="*/ 1348509 h 1838449"/>
              <a:gd name="connsiteX18" fmla="*/ 1191491 w 4553528"/>
              <a:gd name="connsiteY18" fmla="*/ 1320800 h 1838449"/>
              <a:gd name="connsiteX19" fmla="*/ 1246909 w 4553528"/>
              <a:gd name="connsiteY19" fmla="*/ 1302327 h 1838449"/>
              <a:gd name="connsiteX20" fmla="*/ 1330037 w 4553528"/>
              <a:gd name="connsiteY20" fmla="*/ 1274618 h 1838449"/>
              <a:gd name="connsiteX21" fmla="*/ 1366982 w 4553528"/>
              <a:gd name="connsiteY21" fmla="*/ 1265381 h 1838449"/>
              <a:gd name="connsiteX22" fmla="*/ 1422400 w 4553528"/>
              <a:gd name="connsiteY22" fmla="*/ 1237672 h 1838449"/>
              <a:gd name="connsiteX23" fmla="*/ 1450109 w 4553528"/>
              <a:gd name="connsiteY23" fmla="*/ 1219200 h 1838449"/>
              <a:gd name="connsiteX24" fmla="*/ 1477818 w 4553528"/>
              <a:gd name="connsiteY24" fmla="*/ 1209963 h 1838449"/>
              <a:gd name="connsiteX25" fmla="*/ 1551709 w 4553528"/>
              <a:gd name="connsiteY25" fmla="*/ 1182254 h 1838449"/>
              <a:gd name="connsiteX26" fmla="*/ 1597891 w 4553528"/>
              <a:gd name="connsiteY26" fmla="*/ 1154545 h 1838449"/>
              <a:gd name="connsiteX27" fmla="*/ 1625600 w 4553528"/>
              <a:gd name="connsiteY27" fmla="*/ 1145309 h 1838449"/>
              <a:gd name="connsiteX28" fmla="*/ 1828800 w 4553528"/>
              <a:gd name="connsiteY28" fmla="*/ 1126836 h 1838449"/>
              <a:gd name="connsiteX29" fmla="*/ 1884218 w 4553528"/>
              <a:gd name="connsiteY29" fmla="*/ 1089890 h 1838449"/>
              <a:gd name="connsiteX30" fmla="*/ 1967346 w 4553528"/>
              <a:gd name="connsiteY30" fmla="*/ 1016000 h 1838449"/>
              <a:gd name="connsiteX31" fmla="*/ 1985818 w 4553528"/>
              <a:gd name="connsiteY31" fmla="*/ 988290 h 1838449"/>
              <a:gd name="connsiteX32" fmla="*/ 2041237 w 4553528"/>
              <a:gd name="connsiteY32" fmla="*/ 951345 h 1838449"/>
              <a:gd name="connsiteX33" fmla="*/ 2068946 w 4553528"/>
              <a:gd name="connsiteY33" fmla="*/ 932872 h 1838449"/>
              <a:gd name="connsiteX34" fmla="*/ 2133600 w 4553528"/>
              <a:gd name="connsiteY34" fmla="*/ 905163 h 1838449"/>
              <a:gd name="connsiteX35" fmla="*/ 2161309 w 4553528"/>
              <a:gd name="connsiteY35" fmla="*/ 886690 h 1838449"/>
              <a:gd name="connsiteX36" fmla="*/ 2207491 w 4553528"/>
              <a:gd name="connsiteY36" fmla="*/ 858981 h 1838449"/>
              <a:gd name="connsiteX37" fmla="*/ 2244437 w 4553528"/>
              <a:gd name="connsiteY37" fmla="*/ 831272 h 1838449"/>
              <a:gd name="connsiteX38" fmla="*/ 2281382 w 4553528"/>
              <a:gd name="connsiteY38" fmla="*/ 812800 h 1838449"/>
              <a:gd name="connsiteX39" fmla="*/ 2346037 w 4553528"/>
              <a:gd name="connsiteY39" fmla="*/ 766618 h 1838449"/>
              <a:gd name="connsiteX40" fmla="*/ 2401455 w 4553528"/>
              <a:gd name="connsiteY40" fmla="*/ 729672 h 1838449"/>
              <a:gd name="connsiteX41" fmla="*/ 2419928 w 4553528"/>
              <a:gd name="connsiteY41" fmla="*/ 701963 h 1838449"/>
              <a:gd name="connsiteX42" fmla="*/ 2484582 w 4553528"/>
              <a:gd name="connsiteY42" fmla="*/ 646545 h 1838449"/>
              <a:gd name="connsiteX43" fmla="*/ 2549237 w 4553528"/>
              <a:gd name="connsiteY43" fmla="*/ 581890 h 1838449"/>
              <a:gd name="connsiteX44" fmla="*/ 2595418 w 4553528"/>
              <a:gd name="connsiteY44" fmla="*/ 544945 h 1838449"/>
              <a:gd name="connsiteX45" fmla="*/ 2623128 w 4553528"/>
              <a:gd name="connsiteY45" fmla="*/ 517236 h 1838449"/>
              <a:gd name="connsiteX46" fmla="*/ 2697018 w 4553528"/>
              <a:gd name="connsiteY46" fmla="*/ 489527 h 1838449"/>
              <a:gd name="connsiteX47" fmla="*/ 2724728 w 4553528"/>
              <a:gd name="connsiteY47" fmla="*/ 480290 h 1838449"/>
              <a:gd name="connsiteX48" fmla="*/ 2826328 w 4553528"/>
              <a:gd name="connsiteY48" fmla="*/ 461818 h 1838449"/>
              <a:gd name="connsiteX49" fmla="*/ 2881746 w 4553528"/>
              <a:gd name="connsiteY49" fmla="*/ 415636 h 1838449"/>
              <a:gd name="connsiteX50" fmla="*/ 2983346 w 4553528"/>
              <a:gd name="connsiteY50" fmla="*/ 387927 h 1838449"/>
              <a:gd name="connsiteX51" fmla="*/ 3103418 w 4553528"/>
              <a:gd name="connsiteY51" fmla="*/ 378690 h 1838449"/>
              <a:gd name="connsiteX52" fmla="*/ 3158837 w 4553528"/>
              <a:gd name="connsiteY52" fmla="*/ 360218 h 1838449"/>
              <a:gd name="connsiteX53" fmla="*/ 3186546 w 4553528"/>
              <a:gd name="connsiteY53" fmla="*/ 350981 h 1838449"/>
              <a:gd name="connsiteX54" fmla="*/ 3214255 w 4553528"/>
              <a:gd name="connsiteY54" fmla="*/ 332509 h 1838449"/>
              <a:gd name="connsiteX55" fmla="*/ 3232728 w 4553528"/>
              <a:gd name="connsiteY55" fmla="*/ 304800 h 1838449"/>
              <a:gd name="connsiteX56" fmla="*/ 3315855 w 4553528"/>
              <a:gd name="connsiteY56" fmla="*/ 258618 h 1838449"/>
              <a:gd name="connsiteX57" fmla="*/ 3362037 w 4553528"/>
              <a:gd name="connsiteY57" fmla="*/ 221672 h 1838449"/>
              <a:gd name="connsiteX58" fmla="*/ 3417455 w 4553528"/>
              <a:gd name="connsiteY58" fmla="*/ 184727 h 1838449"/>
              <a:gd name="connsiteX59" fmla="*/ 3472873 w 4553528"/>
              <a:gd name="connsiteY59" fmla="*/ 157018 h 1838449"/>
              <a:gd name="connsiteX60" fmla="*/ 3611418 w 4553528"/>
              <a:gd name="connsiteY60" fmla="*/ 147781 h 1838449"/>
              <a:gd name="connsiteX61" fmla="*/ 3648364 w 4553528"/>
              <a:gd name="connsiteY61" fmla="*/ 138545 h 1838449"/>
              <a:gd name="connsiteX62" fmla="*/ 3666837 w 4553528"/>
              <a:gd name="connsiteY62" fmla="*/ 110836 h 1838449"/>
              <a:gd name="connsiteX63" fmla="*/ 3722255 w 4553528"/>
              <a:gd name="connsiteY63" fmla="*/ 83127 h 1838449"/>
              <a:gd name="connsiteX64" fmla="*/ 3786909 w 4553528"/>
              <a:gd name="connsiteY64" fmla="*/ 36945 h 1838449"/>
              <a:gd name="connsiteX65" fmla="*/ 3814618 w 4553528"/>
              <a:gd name="connsiteY65" fmla="*/ 18472 h 1838449"/>
              <a:gd name="connsiteX66" fmla="*/ 3870037 w 4553528"/>
              <a:gd name="connsiteY66" fmla="*/ 0 h 1838449"/>
              <a:gd name="connsiteX67" fmla="*/ 3971637 w 4553528"/>
              <a:gd name="connsiteY67" fmla="*/ 18472 h 1838449"/>
              <a:gd name="connsiteX68" fmla="*/ 4110182 w 4553528"/>
              <a:gd name="connsiteY68" fmla="*/ 27709 h 1838449"/>
              <a:gd name="connsiteX69" fmla="*/ 4165600 w 4553528"/>
              <a:gd name="connsiteY69" fmla="*/ 55418 h 1838449"/>
              <a:gd name="connsiteX70" fmla="*/ 4221018 w 4553528"/>
              <a:gd name="connsiteY70" fmla="*/ 83127 h 1838449"/>
              <a:gd name="connsiteX71" fmla="*/ 4378037 w 4553528"/>
              <a:gd name="connsiteY71" fmla="*/ 92363 h 1838449"/>
              <a:gd name="connsiteX72" fmla="*/ 4461164 w 4553528"/>
              <a:gd name="connsiteY72" fmla="*/ 101600 h 1838449"/>
              <a:gd name="connsiteX73" fmla="*/ 4553528 w 4553528"/>
              <a:gd name="connsiteY73" fmla="*/ 120072 h 18384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Lst>
            <a:rect l="l" t="t" r="r" b="b"/>
            <a:pathLst>
              <a:path w="4553528" h="1838449">
                <a:moveTo>
                  <a:pt x="0" y="1828800"/>
                </a:moveTo>
                <a:cubicBezTo>
                  <a:pt x="79264" y="1833462"/>
                  <a:pt x="214134" y="1847960"/>
                  <a:pt x="295564" y="1828800"/>
                </a:cubicBezTo>
                <a:cubicBezTo>
                  <a:pt x="306370" y="1826257"/>
                  <a:pt x="307879" y="1810327"/>
                  <a:pt x="314037" y="1801090"/>
                </a:cubicBezTo>
                <a:cubicBezTo>
                  <a:pt x="327806" y="1759780"/>
                  <a:pt x="324666" y="1741664"/>
                  <a:pt x="360218" y="1717963"/>
                </a:cubicBezTo>
                <a:cubicBezTo>
                  <a:pt x="368319" y="1712562"/>
                  <a:pt x="378691" y="1711806"/>
                  <a:pt x="387928" y="1708727"/>
                </a:cubicBezTo>
                <a:lnTo>
                  <a:pt x="443346" y="1671781"/>
                </a:lnTo>
                <a:cubicBezTo>
                  <a:pt x="452582" y="1665624"/>
                  <a:pt x="460524" y="1656819"/>
                  <a:pt x="471055" y="1653309"/>
                </a:cubicBezTo>
                <a:cubicBezTo>
                  <a:pt x="523874" y="1635702"/>
                  <a:pt x="542375" y="1627961"/>
                  <a:pt x="600364" y="1616363"/>
                </a:cubicBezTo>
                <a:cubicBezTo>
                  <a:pt x="631152" y="1610205"/>
                  <a:pt x="662941" y="1607819"/>
                  <a:pt x="692728" y="1597890"/>
                </a:cubicBezTo>
                <a:lnTo>
                  <a:pt x="831273" y="1551709"/>
                </a:lnTo>
                <a:lnTo>
                  <a:pt x="858982" y="1542472"/>
                </a:lnTo>
                <a:cubicBezTo>
                  <a:pt x="868218" y="1539393"/>
                  <a:pt x="877983" y="1537590"/>
                  <a:pt x="886691" y="1533236"/>
                </a:cubicBezTo>
                <a:cubicBezTo>
                  <a:pt x="899006" y="1527078"/>
                  <a:pt x="910279" y="1518102"/>
                  <a:pt x="923637" y="1514763"/>
                </a:cubicBezTo>
                <a:cubicBezTo>
                  <a:pt x="947718" y="1508743"/>
                  <a:pt x="972898" y="1508606"/>
                  <a:pt x="997528" y="1505527"/>
                </a:cubicBezTo>
                <a:cubicBezTo>
                  <a:pt x="1002451" y="1504296"/>
                  <a:pt x="1054234" y="1492352"/>
                  <a:pt x="1062182" y="1487054"/>
                </a:cubicBezTo>
                <a:cubicBezTo>
                  <a:pt x="1073050" y="1479808"/>
                  <a:pt x="1080655" y="1468581"/>
                  <a:pt x="1089891" y="1459345"/>
                </a:cubicBezTo>
                <a:cubicBezTo>
                  <a:pt x="1098225" y="1426013"/>
                  <a:pt x="1103085" y="1388972"/>
                  <a:pt x="1136073" y="1366981"/>
                </a:cubicBezTo>
                <a:cubicBezTo>
                  <a:pt x="1145309" y="1360824"/>
                  <a:pt x="1155254" y="1355615"/>
                  <a:pt x="1163782" y="1348509"/>
                </a:cubicBezTo>
                <a:cubicBezTo>
                  <a:pt x="1173817" y="1340147"/>
                  <a:pt x="1180073" y="1327144"/>
                  <a:pt x="1191491" y="1320800"/>
                </a:cubicBezTo>
                <a:cubicBezTo>
                  <a:pt x="1208513" y="1311344"/>
                  <a:pt x="1228436" y="1308485"/>
                  <a:pt x="1246909" y="1302327"/>
                </a:cubicBezTo>
                <a:lnTo>
                  <a:pt x="1330037" y="1274618"/>
                </a:lnTo>
                <a:lnTo>
                  <a:pt x="1366982" y="1265381"/>
                </a:lnTo>
                <a:cubicBezTo>
                  <a:pt x="1446391" y="1212443"/>
                  <a:pt x="1345920" y="1275912"/>
                  <a:pt x="1422400" y="1237672"/>
                </a:cubicBezTo>
                <a:cubicBezTo>
                  <a:pt x="1432329" y="1232708"/>
                  <a:pt x="1440180" y="1224164"/>
                  <a:pt x="1450109" y="1219200"/>
                </a:cubicBezTo>
                <a:cubicBezTo>
                  <a:pt x="1458817" y="1214846"/>
                  <a:pt x="1468869" y="1213798"/>
                  <a:pt x="1477818" y="1209963"/>
                </a:cubicBezTo>
                <a:cubicBezTo>
                  <a:pt x="1545433" y="1180984"/>
                  <a:pt x="1483599" y="1199281"/>
                  <a:pt x="1551709" y="1182254"/>
                </a:cubicBezTo>
                <a:cubicBezTo>
                  <a:pt x="1567103" y="1173018"/>
                  <a:pt x="1581834" y="1162573"/>
                  <a:pt x="1597891" y="1154545"/>
                </a:cubicBezTo>
                <a:cubicBezTo>
                  <a:pt x="1606599" y="1150191"/>
                  <a:pt x="1616239" y="1147984"/>
                  <a:pt x="1625600" y="1145309"/>
                </a:cubicBezTo>
                <a:cubicBezTo>
                  <a:pt x="1702308" y="1123392"/>
                  <a:pt x="1711449" y="1133355"/>
                  <a:pt x="1828800" y="1126836"/>
                </a:cubicBezTo>
                <a:cubicBezTo>
                  <a:pt x="1847273" y="1114521"/>
                  <a:pt x="1868519" y="1105589"/>
                  <a:pt x="1884218" y="1089890"/>
                </a:cubicBezTo>
                <a:cubicBezTo>
                  <a:pt x="1947486" y="1026623"/>
                  <a:pt x="1917900" y="1048963"/>
                  <a:pt x="1967346" y="1016000"/>
                </a:cubicBezTo>
                <a:cubicBezTo>
                  <a:pt x="1973503" y="1006763"/>
                  <a:pt x="1977464" y="995600"/>
                  <a:pt x="1985818" y="988290"/>
                </a:cubicBezTo>
                <a:cubicBezTo>
                  <a:pt x="2002526" y="973670"/>
                  <a:pt x="2022764" y="963660"/>
                  <a:pt x="2041237" y="951345"/>
                </a:cubicBezTo>
                <a:cubicBezTo>
                  <a:pt x="2050473" y="945187"/>
                  <a:pt x="2058415" y="936382"/>
                  <a:pt x="2068946" y="932872"/>
                </a:cubicBezTo>
                <a:cubicBezTo>
                  <a:pt x="2100034" y="922510"/>
                  <a:pt x="2101641" y="923425"/>
                  <a:pt x="2133600" y="905163"/>
                </a:cubicBezTo>
                <a:cubicBezTo>
                  <a:pt x="2143238" y="899655"/>
                  <a:pt x="2151896" y="892573"/>
                  <a:pt x="2161309" y="886690"/>
                </a:cubicBezTo>
                <a:cubicBezTo>
                  <a:pt x="2176533" y="877175"/>
                  <a:pt x="2192554" y="868939"/>
                  <a:pt x="2207491" y="858981"/>
                </a:cubicBezTo>
                <a:cubicBezTo>
                  <a:pt x="2220300" y="850442"/>
                  <a:pt x="2231383" y="839431"/>
                  <a:pt x="2244437" y="831272"/>
                </a:cubicBezTo>
                <a:cubicBezTo>
                  <a:pt x="2256113" y="823975"/>
                  <a:pt x="2269067" y="818957"/>
                  <a:pt x="2281382" y="812800"/>
                </a:cubicBezTo>
                <a:cubicBezTo>
                  <a:pt x="2364779" y="729403"/>
                  <a:pt x="2279687" y="803479"/>
                  <a:pt x="2346037" y="766618"/>
                </a:cubicBezTo>
                <a:cubicBezTo>
                  <a:pt x="2365445" y="755836"/>
                  <a:pt x="2401455" y="729672"/>
                  <a:pt x="2401455" y="729672"/>
                </a:cubicBezTo>
                <a:cubicBezTo>
                  <a:pt x="2407613" y="720436"/>
                  <a:pt x="2412821" y="710491"/>
                  <a:pt x="2419928" y="701963"/>
                </a:cubicBezTo>
                <a:cubicBezTo>
                  <a:pt x="2441369" y="676234"/>
                  <a:pt x="2457402" y="666930"/>
                  <a:pt x="2484582" y="646545"/>
                </a:cubicBezTo>
                <a:cubicBezTo>
                  <a:pt x="2501581" y="595545"/>
                  <a:pt x="2484023" y="629318"/>
                  <a:pt x="2549237" y="581890"/>
                </a:cubicBezTo>
                <a:cubicBezTo>
                  <a:pt x="2565180" y="570295"/>
                  <a:pt x="2580582" y="557926"/>
                  <a:pt x="2595418" y="544945"/>
                </a:cubicBezTo>
                <a:cubicBezTo>
                  <a:pt x="2605248" y="536343"/>
                  <a:pt x="2612499" y="524828"/>
                  <a:pt x="2623128" y="517236"/>
                </a:cubicBezTo>
                <a:cubicBezTo>
                  <a:pt x="2651827" y="496737"/>
                  <a:pt x="2664786" y="498736"/>
                  <a:pt x="2697018" y="489527"/>
                </a:cubicBezTo>
                <a:cubicBezTo>
                  <a:pt x="2706380" y="486852"/>
                  <a:pt x="2715181" y="482199"/>
                  <a:pt x="2724728" y="480290"/>
                </a:cubicBezTo>
                <a:cubicBezTo>
                  <a:pt x="2890239" y="447187"/>
                  <a:pt x="2716779" y="489204"/>
                  <a:pt x="2826328" y="461818"/>
                </a:cubicBezTo>
                <a:cubicBezTo>
                  <a:pt x="2843728" y="444418"/>
                  <a:pt x="2858600" y="425923"/>
                  <a:pt x="2881746" y="415636"/>
                </a:cubicBezTo>
                <a:cubicBezTo>
                  <a:pt x="2907033" y="404397"/>
                  <a:pt x="2954370" y="391147"/>
                  <a:pt x="2983346" y="387927"/>
                </a:cubicBezTo>
                <a:cubicBezTo>
                  <a:pt x="3023243" y="383494"/>
                  <a:pt x="3063394" y="381769"/>
                  <a:pt x="3103418" y="378690"/>
                </a:cubicBezTo>
                <a:lnTo>
                  <a:pt x="3158837" y="360218"/>
                </a:lnTo>
                <a:cubicBezTo>
                  <a:pt x="3168073" y="357139"/>
                  <a:pt x="3178445" y="356381"/>
                  <a:pt x="3186546" y="350981"/>
                </a:cubicBezTo>
                <a:lnTo>
                  <a:pt x="3214255" y="332509"/>
                </a:lnTo>
                <a:cubicBezTo>
                  <a:pt x="3220413" y="323273"/>
                  <a:pt x="3224374" y="312110"/>
                  <a:pt x="3232728" y="304800"/>
                </a:cubicBezTo>
                <a:cubicBezTo>
                  <a:pt x="3271818" y="270596"/>
                  <a:pt x="3277796" y="271304"/>
                  <a:pt x="3315855" y="258618"/>
                </a:cubicBezTo>
                <a:cubicBezTo>
                  <a:pt x="3349987" y="207421"/>
                  <a:pt x="3314800" y="247915"/>
                  <a:pt x="3362037" y="221672"/>
                </a:cubicBezTo>
                <a:cubicBezTo>
                  <a:pt x="3381444" y="210890"/>
                  <a:pt x="3398982" y="197042"/>
                  <a:pt x="3417455" y="184727"/>
                </a:cubicBezTo>
                <a:cubicBezTo>
                  <a:pt x="3435826" y="172480"/>
                  <a:pt x="3449927" y="159568"/>
                  <a:pt x="3472873" y="157018"/>
                </a:cubicBezTo>
                <a:cubicBezTo>
                  <a:pt x="3518874" y="151907"/>
                  <a:pt x="3565236" y="150860"/>
                  <a:pt x="3611418" y="147781"/>
                </a:cubicBezTo>
                <a:cubicBezTo>
                  <a:pt x="3623733" y="144702"/>
                  <a:pt x="3637802" y="145586"/>
                  <a:pt x="3648364" y="138545"/>
                </a:cubicBezTo>
                <a:cubicBezTo>
                  <a:pt x="3657600" y="132388"/>
                  <a:pt x="3658988" y="118685"/>
                  <a:pt x="3666837" y="110836"/>
                </a:cubicBezTo>
                <a:cubicBezTo>
                  <a:pt x="3684743" y="92930"/>
                  <a:pt x="3699717" y="90639"/>
                  <a:pt x="3722255" y="83127"/>
                </a:cubicBezTo>
                <a:cubicBezTo>
                  <a:pt x="3787557" y="39592"/>
                  <a:pt x="3706714" y="94228"/>
                  <a:pt x="3786909" y="36945"/>
                </a:cubicBezTo>
                <a:cubicBezTo>
                  <a:pt x="3795942" y="30493"/>
                  <a:pt x="3804474" y="22980"/>
                  <a:pt x="3814618" y="18472"/>
                </a:cubicBezTo>
                <a:cubicBezTo>
                  <a:pt x="3832412" y="10564"/>
                  <a:pt x="3870037" y="0"/>
                  <a:pt x="3870037" y="0"/>
                </a:cubicBezTo>
                <a:cubicBezTo>
                  <a:pt x="3894062" y="4805"/>
                  <a:pt x="3949072" y="16323"/>
                  <a:pt x="3971637" y="18472"/>
                </a:cubicBezTo>
                <a:cubicBezTo>
                  <a:pt x="4017713" y="22860"/>
                  <a:pt x="4064000" y="24630"/>
                  <a:pt x="4110182" y="27709"/>
                </a:cubicBezTo>
                <a:cubicBezTo>
                  <a:pt x="4189591" y="80647"/>
                  <a:pt x="4089120" y="17178"/>
                  <a:pt x="4165600" y="55418"/>
                </a:cubicBezTo>
                <a:cubicBezTo>
                  <a:pt x="4190893" y="68065"/>
                  <a:pt x="4192002" y="80225"/>
                  <a:pt x="4221018" y="83127"/>
                </a:cubicBezTo>
                <a:cubicBezTo>
                  <a:pt x="4273188" y="88344"/>
                  <a:pt x="4325761" y="88342"/>
                  <a:pt x="4378037" y="92363"/>
                </a:cubicBezTo>
                <a:cubicBezTo>
                  <a:pt x="4405834" y="94501"/>
                  <a:pt x="4433455" y="98521"/>
                  <a:pt x="4461164" y="101600"/>
                </a:cubicBezTo>
                <a:cubicBezTo>
                  <a:pt x="4528265" y="123966"/>
                  <a:pt x="4497110" y="120072"/>
                  <a:pt x="4553528" y="120072"/>
                </a:cubicBezTo>
              </a:path>
            </a:pathLst>
          </a:cu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p:nvPr/>
        </p:nvSpPr>
        <p:spPr>
          <a:xfrm>
            <a:off x="0" y="0"/>
            <a:ext cx="6114472" cy="584775"/>
          </a:xfrm>
          <a:prstGeom prst="rect">
            <a:avLst/>
          </a:prstGeom>
          <a:noFill/>
        </p:spPr>
        <p:txBody>
          <a:bodyPr wrap="square" rtlCol="0">
            <a:spAutoFit/>
          </a:bodyPr>
          <a:lstStyle/>
          <a:p>
            <a:r>
              <a:rPr lang="en-US" sz="3200" b="1" dirty="0" smtClean="0"/>
              <a:t>Part I – Experimental Set-up</a:t>
            </a:r>
            <a:endParaRPr lang="en-US" sz="3200" b="1" dirty="0"/>
          </a:p>
        </p:txBody>
      </p:sp>
      <p:sp>
        <p:nvSpPr>
          <p:cNvPr id="32" name="TextBox 31"/>
          <p:cNvSpPr txBox="1"/>
          <p:nvPr/>
        </p:nvSpPr>
        <p:spPr>
          <a:xfrm>
            <a:off x="3276600" y="381000"/>
            <a:ext cx="1828800" cy="369332"/>
          </a:xfrm>
          <a:prstGeom prst="rect">
            <a:avLst/>
          </a:prstGeom>
          <a:noFill/>
        </p:spPr>
        <p:txBody>
          <a:bodyPr wrap="square" rtlCol="0">
            <a:spAutoFit/>
          </a:bodyPr>
          <a:lstStyle/>
          <a:p>
            <a:pPr algn="ctr"/>
            <a:r>
              <a:rPr lang="en-US" dirty="0" smtClean="0">
                <a:solidFill>
                  <a:srgbClr val="00B050"/>
                </a:solidFill>
              </a:rPr>
              <a:t>Start</a:t>
            </a:r>
            <a:endParaRPr lang="en-US" dirty="0">
              <a:solidFill>
                <a:srgbClr val="00B050"/>
              </a:solidFill>
            </a:endParaRPr>
          </a:p>
        </p:txBody>
      </p:sp>
      <p:cxnSp>
        <p:nvCxnSpPr>
          <p:cNvPr id="33" name="Straight Arrow Connector 32"/>
          <p:cNvCxnSpPr>
            <a:stCxn id="32" idx="2"/>
          </p:cNvCxnSpPr>
          <p:nvPr/>
        </p:nvCxnSpPr>
        <p:spPr>
          <a:xfrm>
            <a:off x="4191000" y="750332"/>
            <a:ext cx="16164" cy="270270"/>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66023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extBox 16"/>
          <p:cNvSpPr txBox="1"/>
          <p:nvPr/>
        </p:nvSpPr>
        <p:spPr>
          <a:xfrm>
            <a:off x="0" y="0"/>
            <a:ext cx="3352800" cy="584775"/>
          </a:xfrm>
          <a:prstGeom prst="rect">
            <a:avLst/>
          </a:prstGeom>
          <a:noFill/>
        </p:spPr>
        <p:txBody>
          <a:bodyPr wrap="square" rtlCol="0">
            <a:spAutoFit/>
          </a:bodyPr>
          <a:lstStyle/>
          <a:p>
            <a:r>
              <a:rPr lang="en-US" sz="3200" b="1" dirty="0" smtClean="0"/>
              <a:t>Lab 1 submission</a:t>
            </a:r>
            <a:endParaRPr lang="en-US" sz="3200" b="1"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440317" y="13855"/>
            <a:ext cx="5703683" cy="6858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600" y="1453011"/>
            <a:ext cx="3010320" cy="3905795"/>
          </a:xfrm>
          <a:prstGeom prst="rect">
            <a:avLst/>
          </a:prstGeom>
          <a:ln>
            <a:solidFill>
              <a:schemeClr val="tx1"/>
            </a:solidFill>
          </a:ln>
        </p:spPr>
      </p:pic>
      <p:cxnSp>
        <p:nvCxnSpPr>
          <p:cNvPr id="10" name="Curved Connector 9"/>
          <p:cNvCxnSpPr/>
          <p:nvPr/>
        </p:nvCxnSpPr>
        <p:spPr>
          <a:xfrm flipV="1">
            <a:off x="2514600" y="2667000"/>
            <a:ext cx="2667000" cy="533400"/>
          </a:xfrm>
          <a:prstGeom prst="curvedConnector3">
            <a:avLst/>
          </a:prstGeom>
          <a:ln w="63500">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28600" y="5562600"/>
            <a:ext cx="3010320" cy="646331"/>
          </a:xfrm>
          <a:prstGeom prst="rect">
            <a:avLst/>
          </a:prstGeom>
          <a:noFill/>
        </p:spPr>
        <p:txBody>
          <a:bodyPr wrap="square" rtlCol="0">
            <a:spAutoFit/>
          </a:bodyPr>
          <a:lstStyle/>
          <a:p>
            <a:r>
              <a:rPr lang="en-US" dirty="0" smtClean="0"/>
              <a:t>Make sure to submit the Lab 1 worksheet at the right link. </a:t>
            </a:r>
            <a:endParaRPr lang="en-US" dirty="0"/>
          </a:p>
        </p:txBody>
      </p:sp>
    </p:spTree>
    <p:extLst>
      <p:ext uri="{BB962C8B-B14F-4D97-AF65-F5344CB8AC3E}">
        <p14:creationId xmlns:p14="http://schemas.microsoft.com/office/powerpoint/2010/main" val="16666236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Box 22"/>
          <p:cNvSpPr txBox="1"/>
          <p:nvPr/>
        </p:nvSpPr>
        <p:spPr>
          <a:xfrm>
            <a:off x="1981200" y="2388275"/>
            <a:ext cx="5486400" cy="2031325"/>
          </a:xfrm>
          <a:prstGeom prst="rect">
            <a:avLst/>
          </a:prstGeom>
          <a:noFill/>
        </p:spPr>
        <p:txBody>
          <a:bodyPr wrap="square" rtlCol="0">
            <a:spAutoFit/>
          </a:bodyPr>
          <a:lstStyle/>
          <a:p>
            <a:r>
              <a:rPr lang="en-US" b="1" dirty="0" smtClean="0"/>
              <a:t>Objectives:</a:t>
            </a:r>
          </a:p>
          <a:p>
            <a:endParaRPr lang="en-US" dirty="0"/>
          </a:p>
          <a:p>
            <a:pPr marL="285750" indent="-285750">
              <a:buFont typeface="Arial" pitchFamily="34" charset="0"/>
              <a:buChar char="•"/>
            </a:pPr>
            <a:r>
              <a:rPr lang="en-US" dirty="0" smtClean="0"/>
              <a:t>Learn how to operate the data acquisition system</a:t>
            </a:r>
          </a:p>
          <a:p>
            <a:pPr marL="285750" indent="-285750">
              <a:buFont typeface="Arial" pitchFamily="34" charset="0"/>
              <a:buChar char="•"/>
            </a:pPr>
            <a:endParaRPr lang="en-US" dirty="0"/>
          </a:p>
          <a:p>
            <a:pPr marL="285750" indent="-285750">
              <a:buFont typeface="Arial" pitchFamily="34" charset="0"/>
              <a:buChar char="•"/>
            </a:pPr>
            <a:r>
              <a:rPr lang="en-US" dirty="0" smtClean="0"/>
              <a:t>Become familiar with x(t) and </a:t>
            </a:r>
            <a:r>
              <a:rPr lang="en-US" dirty="0" err="1" smtClean="0"/>
              <a:t>v</a:t>
            </a:r>
            <a:r>
              <a:rPr lang="en-US" baseline="-25000" dirty="0" err="1" smtClean="0"/>
              <a:t>x</a:t>
            </a:r>
            <a:r>
              <a:rPr lang="en-US" dirty="0" smtClean="0"/>
              <a:t>(t) graphs</a:t>
            </a:r>
          </a:p>
          <a:p>
            <a:pPr marL="285750" indent="-285750">
              <a:buFont typeface="Arial" pitchFamily="34" charset="0"/>
              <a:buChar char="•"/>
            </a:pPr>
            <a:endParaRPr lang="en-US" dirty="0"/>
          </a:p>
          <a:p>
            <a:pPr marL="285750" indent="-285750">
              <a:buFont typeface="Arial" pitchFamily="34" charset="0"/>
              <a:buChar char="•"/>
            </a:pPr>
            <a:r>
              <a:rPr lang="en-US" dirty="0" smtClean="0"/>
              <a:t>Improve your understanding of the variables x, </a:t>
            </a:r>
            <a:r>
              <a:rPr lang="en-US" dirty="0" err="1" smtClean="0"/>
              <a:t>v</a:t>
            </a:r>
            <a:r>
              <a:rPr lang="en-US" baseline="-25000" dirty="0" err="1" smtClean="0"/>
              <a:t>x</a:t>
            </a:r>
            <a:r>
              <a:rPr lang="en-US" dirty="0" smtClean="0"/>
              <a:t>, a</a:t>
            </a:r>
            <a:r>
              <a:rPr lang="en-US" baseline="-25000" dirty="0" smtClean="0"/>
              <a:t>x</a:t>
            </a:r>
            <a:endParaRPr lang="en-US" baseline="-25000" dirty="0"/>
          </a:p>
        </p:txBody>
      </p:sp>
      <p:sp>
        <p:nvSpPr>
          <p:cNvPr id="16" name="TextBox 15"/>
          <p:cNvSpPr txBox="1"/>
          <p:nvPr/>
        </p:nvSpPr>
        <p:spPr>
          <a:xfrm>
            <a:off x="0" y="0"/>
            <a:ext cx="3352800" cy="584775"/>
          </a:xfrm>
          <a:prstGeom prst="rect">
            <a:avLst/>
          </a:prstGeom>
          <a:noFill/>
        </p:spPr>
        <p:txBody>
          <a:bodyPr wrap="square" rtlCol="0">
            <a:spAutoFit/>
          </a:bodyPr>
          <a:lstStyle/>
          <a:p>
            <a:r>
              <a:rPr lang="en-US" sz="3200" b="1" dirty="0" smtClean="0"/>
              <a:t>Reminders</a:t>
            </a:r>
            <a:endParaRPr lang="en-US" sz="3200" b="1" dirty="0"/>
          </a:p>
        </p:txBody>
      </p:sp>
    </p:spTree>
    <p:extLst>
      <p:ext uri="{BB962C8B-B14F-4D97-AF65-F5344CB8AC3E}">
        <p14:creationId xmlns:p14="http://schemas.microsoft.com/office/powerpoint/2010/main" val="37568795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615</TotalTime>
  <Words>320</Words>
  <Application>Microsoft Office PowerPoint</Application>
  <PresentationFormat>On-screen Show (4:3)</PresentationFormat>
  <Paragraphs>53</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Lab 1 – Understanding Graphs of Motion</vt:lpstr>
      <vt:lpstr>PowerPoint Presentation</vt:lpstr>
      <vt:lpstr>PowerPoint Presentation</vt:lpstr>
      <vt:lpstr>PowerPoint Presentation</vt:lpstr>
      <vt:lpstr>PowerPoint Presentation</vt:lpstr>
    </vt:vector>
  </TitlesOfParts>
  <Company>Worcester Polytechnic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Graphs of Motion</dc:title>
  <dc:creator>Nancy A. Burnham</dc:creator>
  <cp:lastModifiedBy>Nancy A. Burnham</cp:lastModifiedBy>
  <cp:revision>23</cp:revision>
  <dcterms:created xsi:type="dcterms:W3CDTF">2013-08-08T14:28:17Z</dcterms:created>
  <dcterms:modified xsi:type="dcterms:W3CDTF">2013-08-25T20:17:14Z</dcterms:modified>
</cp:coreProperties>
</file>