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tags/tag238.xml" ContentType="application/vnd.openxmlformats-officedocument.presentationml.tags+xml"/>
  <Override PartName="/ppt/tags/tag227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1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189.xml" ContentType="application/vnd.openxmlformats-officedocument.presentationml.tags+xml"/>
  <Override PartName="/ppt/tags/tag241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230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35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15.xml" ContentType="application/vnd.openxmlformats-officedocument.presentationml.tags+xml"/>
  <Override PartName="/ppt/tags/tag23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22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211.xml" ContentType="application/vnd.openxmlformats-officedocument.presentationml.tags+xml"/>
  <Override PartName="/ppt/tags/tag240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Default Extension="bin" ContentType="application/vnd.openxmlformats-officedocument.oleObject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53.xml" ContentType="application/vnd.openxmlformats-officedocument.presentationml.tags+xml"/>
  <Default Extension="vml" ContentType="application/vnd.openxmlformats-officedocument.vmlDrawing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2" r:id="rId2"/>
    <p:sldMasterId id="2147483694" r:id="rId3"/>
    <p:sldMasterId id="2147483706" r:id="rId4"/>
  </p:sldMasterIdLst>
  <p:notesMasterIdLst>
    <p:notesMasterId r:id="rId40"/>
  </p:notesMasterIdLst>
  <p:handoutMasterIdLst>
    <p:handoutMasterId r:id="rId41"/>
  </p:handoutMasterIdLst>
  <p:sldIdLst>
    <p:sldId id="265" r:id="rId5"/>
    <p:sldId id="269" r:id="rId6"/>
    <p:sldId id="270" r:id="rId7"/>
    <p:sldId id="272" r:id="rId8"/>
    <p:sldId id="273" r:id="rId9"/>
    <p:sldId id="275" r:id="rId10"/>
    <p:sldId id="274" r:id="rId11"/>
    <p:sldId id="293" r:id="rId12"/>
    <p:sldId id="277" r:id="rId13"/>
    <p:sldId id="297" r:id="rId14"/>
    <p:sldId id="302" r:id="rId15"/>
    <p:sldId id="301" r:id="rId16"/>
    <p:sldId id="303" r:id="rId17"/>
    <p:sldId id="304" r:id="rId18"/>
    <p:sldId id="305" r:id="rId19"/>
    <p:sldId id="306" r:id="rId20"/>
    <p:sldId id="309" r:id="rId21"/>
    <p:sldId id="308" r:id="rId22"/>
    <p:sldId id="307" r:id="rId23"/>
    <p:sldId id="294" r:id="rId24"/>
    <p:sldId id="295" r:id="rId25"/>
    <p:sldId id="296" r:id="rId26"/>
    <p:sldId id="298" r:id="rId27"/>
    <p:sldId id="279" r:id="rId28"/>
    <p:sldId id="280" r:id="rId29"/>
    <p:sldId id="281" r:id="rId30"/>
    <p:sldId id="282" r:id="rId31"/>
    <p:sldId id="291" r:id="rId32"/>
    <p:sldId id="290" r:id="rId33"/>
    <p:sldId id="292" r:id="rId34"/>
    <p:sldId id="299" r:id="rId35"/>
    <p:sldId id="283" r:id="rId36"/>
    <p:sldId id="284" r:id="rId37"/>
    <p:sldId id="285" r:id="rId38"/>
    <p:sldId id="288" r:id="rId39"/>
  </p:sldIdLst>
  <p:sldSz cx="13011150" cy="9756775"/>
  <p:notesSz cx="6934200" cy="92202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4pPr>
    <a:lvl5pPr marL="1825625" indent="3175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 useTimings="0">
    <p:present/>
    <p:sldAll/>
    <p:penClr>
      <a:srgbClr val="FF0000"/>
    </p:penClr>
  </p:showPr>
  <p:clrMru>
    <a:srgbClr val="DD0000"/>
    <a:srgbClr val="E80A2A"/>
    <a:srgbClr val="F51F3E"/>
    <a:srgbClr val="DE0000"/>
    <a:srgbClr val="000000"/>
    <a:srgbClr val="3A3A3A"/>
    <a:srgbClr val="3F3F3F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4" autoAdjust="0"/>
    <p:restoredTop sz="94229" autoAdjust="0"/>
  </p:normalViewPr>
  <p:slideViewPr>
    <p:cSldViewPr snapToGrid="0" snapToObjects="1">
      <p:cViewPr varScale="1">
        <p:scale>
          <a:sx n="74" d="100"/>
          <a:sy n="74" d="100"/>
        </p:scale>
        <p:origin x="-84" y="-192"/>
      </p:cViewPr>
      <p:guideLst>
        <p:guide orient="horz" pos="3073"/>
        <p:guide pos="4097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3564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aseline="0">
                <a:cs typeface="+mn-cs"/>
              </a:defRPr>
            </a:lvl1pPr>
          </a:lstStyle>
          <a:p>
            <a:pPr>
              <a:defRPr/>
            </a:pPr>
            <a:fld id="{C0129297-58C6-45F4-AB94-B60193515A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16088" y="692150"/>
            <a:ext cx="3597275" cy="269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3619500"/>
            <a:ext cx="5362575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aseline="0">
                <a:cs typeface="+mn-cs"/>
              </a:defRPr>
            </a:lvl1pPr>
          </a:lstStyle>
          <a:p>
            <a:pPr>
              <a:defRPr/>
            </a:pPr>
            <a:fld id="{652B4A8F-2602-435A-AC56-3E5B5A6B31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3950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0740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7527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4315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Note to ID</a:t>
            </a:r>
            <a:r>
              <a:rPr lang="en-US" smtClean="0"/>
              <a:t>: Use this slide to introduce each section within a session.</a:t>
            </a:r>
            <a:endParaRPr lang="en-US" b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4361" y="4686299"/>
            <a:ext cx="11506199" cy="15430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66713"/>
            <a:ext cx="1174908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5316" y="2149475"/>
            <a:ext cx="5797550" cy="669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5263" y="2149475"/>
            <a:ext cx="5799137" cy="669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11123" y="2011395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46238" y="1912938"/>
            <a:ext cx="90487" cy="9207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038413" y="512022"/>
            <a:ext cx="10539032" cy="209445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2038413" y="2632059"/>
            <a:ext cx="10539032" cy="2493398"/>
          </a:xfrm>
        </p:spPr>
        <p:txBody>
          <a:bodyPr tIns="0"/>
          <a:lstStyle>
            <a:lvl1pPr marL="38993" indent="0" algn="l">
              <a:buNone/>
              <a:defRPr sz="37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649949" indent="0" algn="ctr">
              <a:buNone/>
            </a:lvl2pPr>
            <a:lvl3pPr marL="1299901" indent="0" algn="ctr">
              <a:buNone/>
            </a:lvl3pPr>
            <a:lvl4pPr marL="1949869" indent="0" algn="ctr">
              <a:buNone/>
            </a:lvl4pPr>
            <a:lvl5pPr marL="2599827" indent="0" algn="ctr">
              <a:buNone/>
            </a:lvl5pPr>
            <a:lvl6pPr marL="3249785" indent="0" algn="ctr">
              <a:buNone/>
            </a:lvl6pPr>
            <a:lvl7pPr marL="3899738" indent="0" algn="ctr">
              <a:buNone/>
            </a:lvl7pPr>
            <a:lvl8pPr marL="4549692" indent="0" algn="ctr">
              <a:buNone/>
            </a:lvl8pPr>
            <a:lvl9pPr marL="5199648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998A20C-895B-4CB1-999F-8C7CE54F8652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A5E1C5-7D34-45E7-82C9-F011AC8D90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74453E3-EBA3-411D-820D-5CEFEC33FBB7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BB8C78-1A21-4B09-A5A4-8512BC74EF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8025" y="0"/>
            <a:ext cx="9758363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3252788" y="0"/>
            <a:ext cx="107950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91032" y="4004369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427413" y="3906838"/>
            <a:ext cx="88900" cy="904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37" y="3699444"/>
            <a:ext cx="9107805" cy="3252258"/>
          </a:xfrm>
        </p:spPr>
        <p:txBody>
          <a:bodyPr anchor="t"/>
          <a:lstStyle>
            <a:lvl1pPr algn="l">
              <a:lnSpc>
                <a:spcPts val="6403"/>
              </a:lnSpc>
              <a:buNone/>
              <a:defRPr sz="5700" b="1" cap="all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8837" y="1517722"/>
            <a:ext cx="9107805" cy="2147845"/>
          </a:xfrm>
        </p:spPr>
        <p:txBody>
          <a:bodyPr anchor="b"/>
          <a:lstStyle>
            <a:lvl1pPr marL="25999" indent="0">
              <a:lnSpc>
                <a:spcPts val="3272"/>
              </a:lnSpc>
              <a:spcBef>
                <a:spcPts val="0"/>
              </a:spcBef>
              <a:buNone/>
              <a:defRPr sz="28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064B54D-0CD8-4E8E-8936-1FBF3CA03980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0C7D54-6765-4235-A047-7965D8E65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29994" tIns="64998" rIns="129994" bIns="64998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144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743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A232C2B-DCE8-40EC-9E69-688F9D716859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E1609F-725A-499C-8BC5-BDF72B1DB4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9" y="7341535"/>
            <a:ext cx="11710035" cy="1626129"/>
          </a:xfrm>
        </p:spPr>
        <p:txBody>
          <a:bodyPr/>
          <a:lstStyle>
            <a:lvl1pPr algn="ctr">
              <a:defRPr sz="64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558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099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35687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099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50558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8964" indent="-389970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5687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8964" indent="-389970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3DFE229-0446-4B8E-8706-B0CB4E1F293F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09FD8A-C1DA-4839-A8B0-6ED6D560C7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29994" tIns="64998" rIns="129994" bIns="64998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38F6323-16E0-447F-93F4-F0F96C9968ED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37D5CB-9F59-4409-A20D-AD7964A20E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038" y="0"/>
            <a:ext cx="11568112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 bwMode="invGray">
          <a:xfrm>
            <a:off x="14430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2529C3C-98EB-47CB-9B8B-CD2245C11584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A53E25-7036-4700-9BAF-7AA8024457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7" y="308407"/>
            <a:ext cx="5421313" cy="1653231"/>
          </a:xfrm>
          <a:ln>
            <a:noFill/>
          </a:ln>
        </p:spPr>
        <p:txBody>
          <a:bodyPr anchor="b"/>
          <a:lstStyle>
            <a:lvl1pPr algn="l">
              <a:lnSpc>
                <a:spcPts val="2846"/>
              </a:lnSpc>
              <a:buNone/>
              <a:defRPr sz="31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50557" y="2001667"/>
            <a:ext cx="5421313" cy="993746"/>
          </a:xfrm>
        </p:spPr>
        <p:txBody>
          <a:bodyPr/>
          <a:lstStyle>
            <a:lvl1pPr marL="64998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0557" y="3035443"/>
            <a:ext cx="11601609" cy="5680160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DA4A5B-DBB1-4ED9-AA97-051B30AA980D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6EAEAB-C6A6-49BC-BB65-D855009CB0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4264" y="1517720"/>
            <a:ext cx="6505575" cy="6504517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29994" tIns="389970" rIns="129994" bIns="64998">
            <a:normAutofit/>
          </a:bodyPr>
          <a:lstStyle>
            <a:extLst/>
          </a:lstStyle>
          <a:p>
            <a:pPr indent="-402971">
              <a:lnSpc>
                <a:spcPts val="4268"/>
              </a:lnSpc>
              <a:spcBef>
                <a:spcPts val="854"/>
              </a:spcBef>
              <a:buClr>
                <a:srgbClr val="4F81BD"/>
              </a:buClr>
              <a:buSzPct val="80000"/>
              <a:buFont typeface="Wingdings 2"/>
              <a:buNone/>
              <a:defRPr/>
            </a:pPr>
            <a:endParaRPr lang="en-US" sz="4600" dirty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565150" y="1357313"/>
            <a:ext cx="9747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7119938" y="1331913"/>
            <a:ext cx="9239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562" y="1517721"/>
            <a:ext cx="3903345" cy="2818624"/>
          </a:xfrm>
        </p:spPr>
        <p:txBody>
          <a:bodyPr anchor="b">
            <a:noAutofit/>
          </a:bodyPr>
          <a:lstStyle>
            <a:lvl1pPr algn="l">
              <a:buNone/>
              <a:defRPr sz="30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690" y="1626156"/>
            <a:ext cx="6288723" cy="500007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389970">
            <a:normAutofit/>
          </a:bodyPr>
          <a:lstStyle>
            <a:lvl1pPr indent="0">
              <a:buNone/>
              <a:defRPr sz="46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2690" y="6829743"/>
            <a:ext cx="6288723" cy="1084086"/>
          </a:xfrm>
        </p:spPr>
        <p:txBody>
          <a:bodyPr anchor="ctr"/>
          <a:lstStyle>
            <a:lvl1pPr marL="0" indent="0" algn="l">
              <a:lnSpc>
                <a:spcPts val="2276"/>
              </a:lnSpc>
              <a:spcBef>
                <a:spcPts val="0"/>
              </a:spcBef>
              <a:buNone/>
              <a:defRPr sz="2000">
                <a:solidFill>
                  <a:srgbClr val="777777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B419DFD-D1E9-41B7-8C6A-30C8E179B1B6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35651A-8D1A-43F5-BFB8-9AA94A9B36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395" indent="-228395">
              <a:buFont typeface="Wingdings" pitchFamily="2" charset="2"/>
              <a:buChar char="§"/>
              <a:defRPr/>
            </a:lvl1pPr>
            <a:lvl2pPr>
              <a:buClr>
                <a:schemeClr val="tx1"/>
              </a:buClr>
              <a:buFont typeface="Wingdings" pitchFamily="2" charset="2"/>
              <a:buChar char="§"/>
              <a:defRPr/>
            </a:lvl2pPr>
            <a:lvl3pPr>
              <a:buClr>
                <a:schemeClr val="tx1"/>
              </a:buClr>
              <a:buFont typeface="Wingdings" pitchFamily="2" charset="2"/>
              <a:buChar char="§"/>
              <a:defRPr/>
            </a:lvl3pPr>
            <a:lvl4pPr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1655865" marR="0" indent="-285498" algn="l" defTabSz="12989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 b="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81CD266-0F30-452D-BF21-86B608D8441E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300FA6-AB84-4A4B-8F0E-EBD5C20C2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8363" y="390728"/>
            <a:ext cx="2602230" cy="8324878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6394" y="390728"/>
            <a:ext cx="7915116" cy="8324878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21A1B89-1EC5-4E69-AC58-B52231B61BA8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0C7EBB-C271-4C4D-86C3-E6BFF45FD4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11123" y="2011395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46238" y="1912938"/>
            <a:ext cx="90487" cy="9207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038413" y="512022"/>
            <a:ext cx="10539032" cy="209445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2038413" y="2632059"/>
            <a:ext cx="10539032" cy="2493398"/>
          </a:xfrm>
        </p:spPr>
        <p:txBody>
          <a:bodyPr tIns="0"/>
          <a:lstStyle>
            <a:lvl1pPr marL="38998" indent="0" algn="l">
              <a:buNone/>
              <a:defRPr sz="37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650023" indent="0" algn="ctr">
              <a:buNone/>
            </a:lvl2pPr>
            <a:lvl3pPr marL="1300047" indent="0" algn="ctr">
              <a:buNone/>
            </a:lvl3pPr>
            <a:lvl4pPr marL="1950088" indent="0" algn="ctr">
              <a:buNone/>
            </a:lvl4pPr>
            <a:lvl5pPr marL="2600119" indent="0" algn="ctr">
              <a:buNone/>
            </a:lvl5pPr>
            <a:lvl6pPr marL="3250150" indent="0" algn="ctr">
              <a:buNone/>
            </a:lvl6pPr>
            <a:lvl7pPr marL="3900177" indent="0" algn="ctr">
              <a:buNone/>
            </a:lvl7pPr>
            <a:lvl8pPr marL="4550204" indent="0" algn="ctr">
              <a:buNone/>
            </a:lvl8pPr>
            <a:lvl9pPr marL="5200232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83BCE03-3926-4882-9C9C-FB494010E791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02BA54-4B67-40D0-870B-96744670A2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8AC9F02-8D4D-4F52-955B-FFD0F6EB1B6D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AE7BF9-5421-4838-8B10-984588083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8025" y="0"/>
            <a:ext cx="9758363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3252788" y="0"/>
            <a:ext cx="107950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91032" y="4004369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427413" y="3906838"/>
            <a:ext cx="88900" cy="904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37" y="3699444"/>
            <a:ext cx="9107805" cy="3252258"/>
          </a:xfrm>
        </p:spPr>
        <p:txBody>
          <a:bodyPr anchor="t"/>
          <a:lstStyle>
            <a:lvl1pPr algn="l">
              <a:lnSpc>
                <a:spcPts val="6403"/>
              </a:lnSpc>
              <a:buNone/>
              <a:defRPr sz="5700" b="1" cap="all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8837" y="1517722"/>
            <a:ext cx="9107805" cy="2147845"/>
          </a:xfrm>
        </p:spPr>
        <p:txBody>
          <a:bodyPr anchor="b"/>
          <a:lstStyle>
            <a:lvl1pPr marL="26002" indent="0">
              <a:lnSpc>
                <a:spcPts val="3272"/>
              </a:lnSpc>
              <a:spcBef>
                <a:spcPts val="0"/>
              </a:spcBef>
              <a:buNone/>
              <a:defRPr sz="28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35CA9ED-369B-4161-8E43-54C46487477A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1CF5A2-C7C0-4DE6-968F-414467FEB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30008" tIns="65005" rIns="130008" bIns="65005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144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743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E27F96C-792C-41B2-9B8A-033EDB28B132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0C588D-FA5E-4686-901E-5E31B82856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9" y="7341535"/>
            <a:ext cx="11710035" cy="1626129"/>
          </a:xfrm>
        </p:spPr>
        <p:txBody>
          <a:bodyPr/>
          <a:lstStyle>
            <a:lvl1pPr algn="ctr">
              <a:defRPr sz="64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558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100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35687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100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50558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9027" indent="-390014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5687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9027" indent="-390014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0AD4996-C1E1-4E16-B188-8972FFA68DA5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D1AEDC-9447-4246-83F8-5715993A8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30008" tIns="65005" rIns="130008" bIns="65005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CA151C4-CBA4-4647-A49A-07355506A318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45523-9538-4D1B-909C-C6978EA983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038" y="0"/>
            <a:ext cx="11568112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 bwMode="invGray">
          <a:xfrm>
            <a:off x="14430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F791532-E691-441E-A05B-9494BB1DE5AF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CA7BD3-B7DC-452B-90CA-C108DBAC59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7" y="308407"/>
            <a:ext cx="5421313" cy="1653231"/>
          </a:xfrm>
          <a:ln>
            <a:noFill/>
          </a:ln>
        </p:spPr>
        <p:txBody>
          <a:bodyPr anchor="b"/>
          <a:lstStyle>
            <a:lvl1pPr algn="l">
              <a:lnSpc>
                <a:spcPts val="2846"/>
              </a:lnSpc>
              <a:buNone/>
              <a:defRPr sz="31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50557" y="2001667"/>
            <a:ext cx="5421313" cy="993746"/>
          </a:xfrm>
        </p:spPr>
        <p:txBody>
          <a:bodyPr/>
          <a:lstStyle>
            <a:lvl1pPr marL="65005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0557" y="3035443"/>
            <a:ext cx="11601609" cy="5680160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5BCAEC2-0988-46A4-A5FF-88A61EEAE4DE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55E884-7608-4434-91FD-8DF56FAEB0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5316" y="2148840"/>
            <a:ext cx="5681662" cy="6691312"/>
          </a:xfrm>
        </p:spPr>
        <p:txBody>
          <a:bodyPr/>
          <a:lstStyle>
            <a:lvl1pPr marL="228395" indent="-228395">
              <a:buFont typeface="Wingdings" pitchFamily="2" charset="2"/>
              <a:buChar char="§"/>
              <a:defRPr/>
            </a:lvl1pPr>
            <a:lvl2pPr>
              <a:buClr>
                <a:schemeClr val="tx1"/>
              </a:buClr>
              <a:buFont typeface="Wingdings" pitchFamily="2" charset="2"/>
              <a:buChar char="§"/>
              <a:defRPr/>
            </a:lvl2pPr>
            <a:lvl3pPr>
              <a:buClr>
                <a:schemeClr val="tx1"/>
              </a:buClr>
              <a:buFont typeface="Wingdings" pitchFamily="2" charset="2"/>
              <a:buChar char="§"/>
              <a:defRPr/>
            </a:lvl3pPr>
            <a:lvl4pPr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1655865" marR="0" indent="-285498" algn="l" defTabSz="12989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 b="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56832" y="2148840"/>
            <a:ext cx="5715000" cy="6693408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4264" y="1517720"/>
            <a:ext cx="6505575" cy="6504517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30008" tIns="390014" rIns="130008" bIns="65005">
            <a:normAutofit/>
          </a:bodyPr>
          <a:lstStyle>
            <a:extLst/>
          </a:lstStyle>
          <a:p>
            <a:pPr indent="-403017">
              <a:lnSpc>
                <a:spcPts val="4268"/>
              </a:lnSpc>
              <a:spcBef>
                <a:spcPts val="854"/>
              </a:spcBef>
              <a:buClr>
                <a:srgbClr val="4F81BD"/>
              </a:buClr>
              <a:buSzPct val="80000"/>
              <a:buFont typeface="Wingdings 2"/>
              <a:buNone/>
              <a:defRPr/>
            </a:pPr>
            <a:endParaRPr lang="en-US" sz="4600" dirty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565150" y="1357313"/>
            <a:ext cx="9747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7119938" y="1331913"/>
            <a:ext cx="9239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562" y="1517721"/>
            <a:ext cx="3903345" cy="2818624"/>
          </a:xfrm>
        </p:spPr>
        <p:txBody>
          <a:bodyPr anchor="b">
            <a:noAutofit/>
          </a:bodyPr>
          <a:lstStyle>
            <a:lvl1pPr algn="l">
              <a:buNone/>
              <a:defRPr sz="30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690" y="1626153"/>
            <a:ext cx="6288723" cy="500007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390014">
            <a:normAutofit/>
          </a:bodyPr>
          <a:lstStyle>
            <a:lvl1pPr indent="0">
              <a:buNone/>
              <a:defRPr sz="46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2690" y="6829743"/>
            <a:ext cx="6288723" cy="1084086"/>
          </a:xfrm>
        </p:spPr>
        <p:txBody>
          <a:bodyPr anchor="ctr"/>
          <a:lstStyle>
            <a:lvl1pPr marL="0" indent="0" algn="l">
              <a:lnSpc>
                <a:spcPts val="2276"/>
              </a:lnSpc>
              <a:spcBef>
                <a:spcPts val="0"/>
              </a:spcBef>
              <a:buNone/>
              <a:defRPr sz="2000">
                <a:solidFill>
                  <a:srgbClr val="777777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AAE648C-668A-414F-B710-19E91FBD8F94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A47E7C-665D-42FB-929D-6231ABB835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4D34C2D-3212-4A13-BA10-3A8EFEC643E0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6B9CAE-CEFD-48BD-B1C9-3783122269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8363" y="390728"/>
            <a:ext cx="2602230" cy="8324878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6394" y="390728"/>
            <a:ext cx="7915116" cy="8324878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F6CC52C-3235-4C12-A3A5-82B3AEBF364E}" type="datetimeFigureOut">
              <a:rPr lang="en-US"/>
              <a:pPr>
                <a:defRPr/>
              </a:pPr>
              <a:t>7/22/2009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3227F11-14FB-4028-AA52-D5C49B869A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836" y="3030929"/>
            <a:ext cx="11059478" cy="20913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674" y="5528839"/>
            <a:ext cx="9107805" cy="2493398"/>
          </a:xfrm>
        </p:spPr>
        <p:txBody>
          <a:bodyPr/>
          <a:lstStyle>
            <a:lvl1pPr marL="0" indent="0" algn="ctr">
              <a:buNone/>
              <a:defRPr/>
            </a:lvl1pPr>
            <a:lvl2pPr marL="650393" indent="0" algn="ctr">
              <a:buNone/>
              <a:defRPr/>
            </a:lvl2pPr>
            <a:lvl3pPr marL="1300786" indent="0" algn="ctr">
              <a:buNone/>
              <a:defRPr/>
            </a:lvl3pPr>
            <a:lvl4pPr marL="1951184" indent="0" algn="ctr">
              <a:buNone/>
              <a:defRPr/>
            </a:lvl4pPr>
            <a:lvl5pPr marL="2601580" indent="0" algn="ctr">
              <a:buNone/>
              <a:defRPr/>
            </a:lvl5pPr>
            <a:lvl6pPr marL="3251974" indent="0" algn="ctr">
              <a:buNone/>
              <a:defRPr/>
            </a:lvl6pPr>
            <a:lvl7pPr marL="3902368" indent="0" algn="ctr">
              <a:buNone/>
              <a:defRPr/>
            </a:lvl7pPr>
            <a:lvl8pPr marL="4552761" indent="0" algn="ctr">
              <a:buNone/>
              <a:defRPr/>
            </a:lvl8pPr>
            <a:lvl9pPr marL="520315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0C14E-351D-4777-9486-01A4E5C9C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9B580-1B4B-4BC4-8032-F8AC1D971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791" y="6269632"/>
            <a:ext cx="11059478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791" y="4135338"/>
            <a:ext cx="11059478" cy="2134294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393" indent="0">
              <a:buNone/>
              <a:defRPr sz="2600"/>
            </a:lvl2pPr>
            <a:lvl3pPr marL="1300786" indent="0">
              <a:buNone/>
              <a:defRPr sz="2300"/>
            </a:lvl3pPr>
            <a:lvl4pPr marL="1951184" indent="0">
              <a:buNone/>
              <a:defRPr sz="2000"/>
            </a:lvl4pPr>
            <a:lvl5pPr marL="2601580" indent="0">
              <a:buNone/>
              <a:defRPr sz="2000"/>
            </a:lvl5pPr>
            <a:lvl6pPr marL="3251974" indent="0">
              <a:buNone/>
              <a:defRPr sz="2000"/>
            </a:lvl6pPr>
            <a:lvl7pPr marL="3902368" indent="0">
              <a:buNone/>
              <a:defRPr sz="2000"/>
            </a:lvl7pPr>
            <a:lvl8pPr marL="4552761" indent="0">
              <a:buNone/>
              <a:defRPr sz="2000"/>
            </a:lvl8pPr>
            <a:lvl9pPr marL="520315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DEA5-E9E2-422F-ABFD-91C0F0278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559" y="2276586"/>
            <a:ext cx="5746591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4001" y="2276586"/>
            <a:ext cx="5746591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CE75-AAF4-4447-87D7-CB8638D16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557" y="2183982"/>
            <a:ext cx="574885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393" indent="0">
              <a:buNone/>
              <a:defRPr sz="2800" b="1"/>
            </a:lvl2pPr>
            <a:lvl3pPr marL="1300786" indent="0">
              <a:buNone/>
              <a:defRPr sz="2600" b="1"/>
            </a:lvl3pPr>
            <a:lvl4pPr marL="1951184" indent="0">
              <a:buNone/>
              <a:defRPr sz="2300" b="1"/>
            </a:lvl4pPr>
            <a:lvl5pPr marL="2601580" indent="0">
              <a:buNone/>
              <a:defRPr sz="2300" b="1"/>
            </a:lvl5pPr>
            <a:lvl6pPr marL="3251974" indent="0">
              <a:buNone/>
              <a:defRPr sz="2300" b="1"/>
            </a:lvl6pPr>
            <a:lvl7pPr marL="3902368" indent="0">
              <a:buNone/>
              <a:defRPr sz="2300" b="1"/>
            </a:lvl7pPr>
            <a:lvl8pPr marL="4552761" indent="0">
              <a:buNone/>
              <a:defRPr sz="2300" b="1"/>
            </a:lvl8pPr>
            <a:lvl9pPr marL="520315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557" y="3094162"/>
            <a:ext cx="574885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488" y="2183982"/>
            <a:ext cx="5751109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393" indent="0">
              <a:buNone/>
              <a:defRPr sz="2800" b="1"/>
            </a:lvl2pPr>
            <a:lvl3pPr marL="1300786" indent="0">
              <a:buNone/>
              <a:defRPr sz="2600" b="1"/>
            </a:lvl3pPr>
            <a:lvl4pPr marL="1951184" indent="0">
              <a:buNone/>
              <a:defRPr sz="2300" b="1"/>
            </a:lvl4pPr>
            <a:lvl5pPr marL="2601580" indent="0">
              <a:buNone/>
              <a:defRPr sz="2300" b="1"/>
            </a:lvl5pPr>
            <a:lvl6pPr marL="3251974" indent="0">
              <a:buNone/>
              <a:defRPr sz="2300" b="1"/>
            </a:lvl6pPr>
            <a:lvl7pPr marL="3902368" indent="0">
              <a:buNone/>
              <a:defRPr sz="2300" b="1"/>
            </a:lvl7pPr>
            <a:lvl8pPr marL="4552761" indent="0">
              <a:buNone/>
              <a:defRPr sz="2300" b="1"/>
            </a:lvl8pPr>
            <a:lvl9pPr marL="520315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488" y="3094162"/>
            <a:ext cx="5751109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1AEB7-FC95-496D-A322-BC1303A5E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536E-8DA6-4904-957F-19F72075B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2E77C-D798-432C-9C40-A3288DB2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776663"/>
            <a:ext cx="1150143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62" y="388464"/>
            <a:ext cx="4280579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998" y="388469"/>
            <a:ext cx="7273594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562" y="2041696"/>
            <a:ext cx="4280579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393" indent="0">
              <a:buNone/>
              <a:defRPr sz="1700"/>
            </a:lvl2pPr>
            <a:lvl3pPr marL="1300786" indent="0">
              <a:buNone/>
              <a:defRPr sz="1400"/>
            </a:lvl3pPr>
            <a:lvl4pPr marL="1951184" indent="0">
              <a:buNone/>
              <a:defRPr sz="1300"/>
            </a:lvl4pPr>
            <a:lvl5pPr marL="2601580" indent="0">
              <a:buNone/>
              <a:defRPr sz="1300"/>
            </a:lvl5pPr>
            <a:lvl6pPr marL="3251974" indent="0">
              <a:buNone/>
              <a:defRPr sz="1300"/>
            </a:lvl6pPr>
            <a:lvl7pPr marL="3902368" indent="0">
              <a:buNone/>
              <a:defRPr sz="1300"/>
            </a:lvl7pPr>
            <a:lvl8pPr marL="4552761" indent="0">
              <a:buNone/>
              <a:defRPr sz="1300"/>
            </a:lvl8pPr>
            <a:lvl9pPr marL="520315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2E951-0439-405F-BCE7-6C6B810E7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276" y="6829742"/>
            <a:ext cx="7806690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50276" y="871786"/>
            <a:ext cx="7806690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393" indent="0">
              <a:buNone/>
              <a:defRPr sz="4000"/>
            </a:lvl2pPr>
            <a:lvl3pPr marL="1300786" indent="0">
              <a:buNone/>
              <a:defRPr sz="3400"/>
            </a:lvl3pPr>
            <a:lvl4pPr marL="1951184" indent="0">
              <a:buNone/>
              <a:defRPr sz="2800"/>
            </a:lvl4pPr>
            <a:lvl5pPr marL="2601580" indent="0">
              <a:buNone/>
              <a:defRPr sz="2800"/>
            </a:lvl5pPr>
            <a:lvl6pPr marL="3251974" indent="0">
              <a:buNone/>
              <a:defRPr sz="2800"/>
            </a:lvl6pPr>
            <a:lvl7pPr marL="3902368" indent="0">
              <a:buNone/>
              <a:defRPr sz="2800"/>
            </a:lvl7pPr>
            <a:lvl8pPr marL="4552761" indent="0">
              <a:buNone/>
              <a:defRPr sz="2800"/>
            </a:lvl8pPr>
            <a:lvl9pPr marL="5203155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0276" y="7636032"/>
            <a:ext cx="7806690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393" indent="0">
              <a:buNone/>
              <a:defRPr sz="1700"/>
            </a:lvl2pPr>
            <a:lvl3pPr marL="1300786" indent="0">
              <a:buNone/>
              <a:defRPr sz="1400"/>
            </a:lvl3pPr>
            <a:lvl4pPr marL="1951184" indent="0">
              <a:buNone/>
              <a:defRPr sz="1300"/>
            </a:lvl4pPr>
            <a:lvl5pPr marL="2601580" indent="0">
              <a:buNone/>
              <a:defRPr sz="1300"/>
            </a:lvl5pPr>
            <a:lvl6pPr marL="3251974" indent="0">
              <a:buNone/>
              <a:defRPr sz="1300"/>
            </a:lvl6pPr>
            <a:lvl7pPr marL="3902368" indent="0">
              <a:buNone/>
              <a:defRPr sz="1300"/>
            </a:lvl7pPr>
            <a:lvl8pPr marL="4552761" indent="0">
              <a:buNone/>
              <a:defRPr sz="1300"/>
            </a:lvl8pPr>
            <a:lvl9pPr marL="520315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4C927-1A78-491C-9C2A-9735FBFE7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6F58A-551A-4FD4-9629-A1DCD6E69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3085" y="390724"/>
            <a:ext cx="2927509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557" y="390724"/>
            <a:ext cx="8565674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057F2-3034-4D5A-AE1A-B318B2A62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50559" y="390724"/>
            <a:ext cx="11710035" cy="83248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56313-755B-42BD-95AA-61ECD0768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7448550"/>
            <a:ext cx="7105650" cy="922338"/>
          </a:xfrm>
          <a:prstGeom prst="rect">
            <a:avLst/>
          </a:prstGeom>
          <a:solidFill>
            <a:srgbClr val="DD000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62" tIns="45678" rIns="91362" bIns="45678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" y="3836397"/>
            <a:ext cx="10387014" cy="3611472"/>
          </a:xfrm>
          <a:solidFill>
            <a:srgbClr val="DD0000">
              <a:alpha val="85000"/>
            </a:srgbClr>
          </a:solidFill>
          <a:effectLst/>
        </p:spPr>
        <p:txBody>
          <a:bodyPr lIns="776540" tIns="365435" rIns="365435" bIns="182720" anchor="t">
            <a:noAutofit/>
          </a:bodyPr>
          <a:lstStyle>
            <a:lvl1pPr>
              <a:lnSpc>
                <a:spcPts val="7500"/>
              </a:lnSpc>
              <a:defRPr sz="70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79486" y="7378525"/>
            <a:ext cx="5995987" cy="539348"/>
          </a:xfrm>
        </p:spPr>
        <p:txBody>
          <a:bodyPr/>
          <a:lstStyle>
            <a:lvl1pPr>
              <a:buNone/>
              <a:defRPr sz="2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79486" y="7825942"/>
            <a:ext cx="5995987" cy="539348"/>
          </a:xfrm>
        </p:spPr>
        <p:txBody>
          <a:bodyPr/>
          <a:lstStyle>
            <a:lvl1pPr>
              <a:buNone/>
              <a:defRPr sz="2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6313" y="3030560"/>
            <a:ext cx="11058526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85"/>
            <a:ext cx="910907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0" indent="0" algn="ctr">
              <a:buNone/>
              <a:defRPr/>
            </a:lvl2pPr>
            <a:lvl3pPr marL="913580" indent="0" algn="ctr">
              <a:buNone/>
              <a:defRPr/>
            </a:lvl3pPr>
            <a:lvl4pPr marL="1370370" indent="0" algn="ctr">
              <a:buNone/>
              <a:defRPr/>
            </a:lvl4pPr>
            <a:lvl5pPr marL="1827160" indent="0" algn="ctr">
              <a:buNone/>
              <a:defRPr/>
            </a:lvl5pPr>
            <a:lvl6pPr marL="2283950" indent="0" algn="ctr">
              <a:buNone/>
              <a:defRPr/>
            </a:lvl6pPr>
            <a:lvl7pPr marL="2740740" indent="0" algn="ctr">
              <a:buNone/>
              <a:defRPr/>
            </a:lvl7pPr>
            <a:lvl8pPr marL="3197527" indent="0" algn="ctr">
              <a:buNone/>
              <a:defRPr/>
            </a:lvl8pPr>
            <a:lvl9pPr marL="36543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66713"/>
            <a:ext cx="1174908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95336" y="2149475"/>
            <a:ext cx="11749087" cy="6691312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66713"/>
            <a:ext cx="1174908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5316" y="2149475"/>
            <a:ext cx="5797550" cy="669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45263" y="2149475"/>
            <a:ext cx="5799137" cy="6691312"/>
          </a:xfrm>
        </p:spPr>
        <p:txBody>
          <a:bodyPr/>
          <a:lstStyle/>
          <a:p>
            <a:pPr lvl="0"/>
            <a:r>
              <a:rPr lang="en-US" noProof="0" dirty="0" smtClean="0"/>
              <a:t>Click icon to add clip art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5313" y="2149475"/>
            <a:ext cx="11749087" cy="669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69"/>
          <p:cNvSpPr>
            <a:spLocks noGrp="1" noChangeArrowheads="1"/>
          </p:cNvSpPr>
          <p:nvPr>
            <p:ph type="title"/>
          </p:nvPr>
        </p:nvSpPr>
        <p:spPr bwMode="auto">
          <a:xfrm>
            <a:off x="595313" y="366713"/>
            <a:ext cx="1174908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9124950"/>
            <a:ext cx="13011150" cy="631825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9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050" y="9201150"/>
            <a:ext cx="9477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6" r:id="rId3"/>
    <p:sldLayoutId id="2147483735" r:id="rId4"/>
    <p:sldLayoutId id="2147483751" r:id="rId5"/>
    <p:sldLayoutId id="2147483734" r:id="rId6"/>
    <p:sldLayoutId id="2147483733" r:id="rId7"/>
    <p:sldLayoutId id="2147483732" r:id="rId8"/>
    <p:sldLayoutId id="2147483731" r:id="rId9"/>
    <p:sldLayoutId id="2147483730" r:id="rId10"/>
  </p:sldLayoutIdLst>
  <p:transition spd="med">
    <p:fade/>
  </p:transition>
  <p:txStyles>
    <p:titleStyle>
      <a:lvl1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679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358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037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716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27013" indent="-227013" algn="l" defTabSz="1298575" rtl="0" fontAlgn="base">
        <a:spcBef>
          <a:spcPct val="15000"/>
        </a:spcBef>
        <a:spcAft>
          <a:spcPct val="15000"/>
        </a:spcAft>
        <a:buClr>
          <a:schemeClr val="tx1"/>
        </a:buClr>
        <a:buSzPct val="80000"/>
        <a:buFont typeface="Wingdings" pitchFamily="2" charset="2"/>
        <a:buChar char="§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9713" algn="l" defTabSz="1298575" rtl="0" fontAlgn="base">
        <a:spcBef>
          <a:spcPct val="15000"/>
        </a:spcBef>
        <a:spcAft>
          <a:spcPct val="15000"/>
        </a:spcAft>
        <a:buClr>
          <a:schemeClr val="tx1"/>
        </a:buClr>
        <a:buSzPct val="8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806450" indent="-239713" algn="l" defTabSz="1298575" rtl="0" fontAlgn="base">
        <a:spcBef>
          <a:spcPct val="15000"/>
        </a:spcBef>
        <a:spcAft>
          <a:spcPct val="15000"/>
        </a:spcAft>
        <a:buClr>
          <a:schemeClr val="tx1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257300" indent="-290513" algn="l" defTabSz="1298575" rtl="0" fontAlgn="base">
        <a:spcBef>
          <a:spcPct val="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655763" indent="-284163" algn="l" defTabSz="1298575" rtl="0" fontAlgn="base">
        <a:spcBef>
          <a:spcPct val="10000"/>
        </a:spcBef>
        <a:spcAft>
          <a:spcPct val="1000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893001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6pPr>
      <a:lvl7pPr marL="3349789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7pPr>
      <a:lvl8pPr marL="3806582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8pPr>
      <a:lvl9pPr marL="4263372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7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15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8020307">
            <a:off x="-361551" y="-142460"/>
            <a:ext cx="2928794" cy="3229477"/>
          </a:xfrm>
          <a:prstGeom prst="ellipse">
            <a:avLst/>
          </a:prstGeom>
          <a:noFill/>
          <a:ln w="27305" cap="rnd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409700" y="1957388"/>
            <a:ext cx="1603375" cy="1570037"/>
          </a:xfrm>
          <a:prstGeom prst="donut">
            <a:avLst>
              <a:gd name="adj" fmla="val 4415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bg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525" y="0"/>
            <a:ext cx="1084262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29994" tIns="64998" rIns="129994" bIns="64998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29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2211388" y="1630363"/>
            <a:ext cx="10668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4" tIns="64998" rIns="129994" bIns="64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8132763" y="8970963"/>
            <a:ext cx="4119562" cy="677862"/>
          </a:xfrm>
          <a:prstGeom prst="rect">
            <a:avLst/>
          </a:prstGeom>
        </p:spPr>
        <p:txBody>
          <a:bodyPr lIns="129994" tIns="64998" rIns="129994" bIns="64998"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548DD4">
                    <a:shade val="50000"/>
                    <a:satMod val="200000"/>
                  </a:srgb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2257088" y="8970963"/>
            <a:ext cx="650875" cy="677862"/>
          </a:xfrm>
          <a:prstGeom prst="rect">
            <a:avLst/>
          </a:prstGeom>
        </p:spPr>
        <p:txBody>
          <a:bodyPr lIns="129994" tIns="64998" rIns="129994" bIns="64998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C6D9F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9B90C8A-81A1-4F35-BF26-D7A5EB0352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9764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penn state logo 2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0461" b="9714"/>
          <a:stretch>
            <a:fillRect/>
          </a:stretch>
        </p:blipFill>
        <p:spPr>
          <a:xfrm>
            <a:off x="84451" y="206640"/>
            <a:ext cx="2126993" cy="14550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6" name="Donut 15"/>
          <p:cNvSpPr/>
          <p:nvPr/>
        </p:nvSpPr>
        <p:spPr>
          <a:xfrm rot="2315675">
            <a:off x="-801688" y="8972550"/>
            <a:ext cx="1603376" cy="1568450"/>
          </a:xfrm>
          <a:prstGeom prst="donut">
            <a:avLst>
              <a:gd name="adj" fmla="val 25798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accent4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3632200"/>
            <a:ext cx="2006600" cy="3741738"/>
          </a:xfrm>
          <a:prstGeom prst="rect">
            <a:avLst/>
          </a:prstGeom>
          <a:noFill/>
        </p:spPr>
        <p:txBody>
          <a:bodyPr lIns="129994" tIns="64998" rIns="129994" bIns="64998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Example Slides from AE 441</a:t>
            </a:r>
          </a:p>
          <a:p>
            <a:pPr>
              <a:defRPr/>
            </a:pPr>
            <a:endParaRPr lang="en-US" sz="2400" b="1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Group Members</a:t>
            </a:r>
          </a:p>
          <a:p>
            <a:pPr>
              <a:defRPr/>
            </a:pPr>
            <a:endParaRPr lang="en-US" sz="2400" b="1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Jim </a:t>
            </a:r>
            <a:r>
              <a:rPr lang="en-US" sz="2400" b="1" dirty="0" err="1">
                <a:solidFill>
                  <a:prstClr val="white"/>
                </a:solidFill>
                <a:cs typeface="+mn-cs"/>
              </a:rPr>
              <a:t>Gawthrop</a:t>
            </a:r>
            <a:endParaRPr lang="en-US" sz="2400" b="1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Sonja </a:t>
            </a:r>
            <a:r>
              <a:rPr lang="en-US" sz="2400" b="1" dirty="0" err="1">
                <a:solidFill>
                  <a:prstClr val="white"/>
                </a:solidFill>
                <a:cs typeface="+mn-cs"/>
              </a:rPr>
              <a:t>Hinish</a:t>
            </a:r>
            <a:r>
              <a:rPr lang="en-US" sz="2400" b="1" dirty="0">
                <a:solidFill>
                  <a:prstClr val="white"/>
                </a:solidFill>
                <a:cs typeface="+mn-cs"/>
              </a:rPr>
              <a:t>         </a:t>
            </a: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Lindsay Lynch</a:t>
            </a: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Charlie Miller        </a:t>
            </a: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Ralph Kreider</a:t>
            </a: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srgbClr val="548DD4">
                  <a:lumMod val="60000"/>
                  <a:lumOff val="40000"/>
                </a:srgbClr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5pPr>
      <a:lvl6pPr marL="649949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6pPr>
      <a:lvl7pPr marL="1299901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7pPr>
      <a:lvl8pPr marL="1949869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8pPr>
      <a:lvl9pPr marL="2599827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9pPr>
      <a:extLst/>
    </p:titleStyle>
    <p:bodyStyle>
      <a:lvl1pPr marL="517525" indent="-401638" algn="l" rtl="0" eaLnBrk="0" fontAlgn="base" hangingPunct="0">
        <a:spcBef>
          <a:spcPts val="8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1pPr>
      <a:lvl2pPr marL="908050" indent="-334963" algn="l" rtl="0" eaLnBrk="0" fontAlgn="base" hangingPunct="0">
        <a:spcBef>
          <a:spcPts val="788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2pPr>
      <a:lvl3pPr marL="1258888" indent="-3238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34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3pPr>
      <a:lvl4pPr marL="1558925" indent="-244475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itchFamily="18" charset="2"/>
        <a:buChar char=""/>
        <a:defRPr sz="23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4pPr>
      <a:lvl5pPr marL="1843088" indent="-258763" algn="l" rtl="0" eaLnBrk="0" fontAlgn="base" hangingPunct="0">
        <a:spcBef>
          <a:spcPct val="20000"/>
        </a:spcBef>
        <a:spcAft>
          <a:spcPct val="0"/>
        </a:spcAft>
        <a:buClr>
          <a:srgbClr val="ABC6E9"/>
        </a:buClr>
        <a:buFont typeface="Wingdings 2" pitchFamily="18" charset="2"/>
        <a:buChar char=""/>
        <a:defRPr sz="17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5pPr>
      <a:lvl6pPr marL="2144851" indent="-259985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3828" indent="-259985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815" indent="-259985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798" indent="-259985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9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99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498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998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97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997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496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99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8020307">
            <a:off x="-361551" y="-142460"/>
            <a:ext cx="2928794" cy="3229477"/>
          </a:xfrm>
          <a:prstGeom prst="ellipse">
            <a:avLst/>
          </a:prstGeom>
          <a:noFill/>
          <a:ln w="27305" cap="rnd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409700" y="1957388"/>
            <a:ext cx="1603375" cy="1570037"/>
          </a:xfrm>
          <a:prstGeom prst="donut">
            <a:avLst>
              <a:gd name="adj" fmla="val 4415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bg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525" y="0"/>
            <a:ext cx="1084262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30008" tIns="65005" rIns="130008" bIns="65005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58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2211388" y="1630363"/>
            <a:ext cx="10668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08" tIns="65005" rIns="130008" bIns="650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8132763" y="8970963"/>
            <a:ext cx="4119562" cy="677862"/>
          </a:xfrm>
          <a:prstGeom prst="rect">
            <a:avLst/>
          </a:prstGeom>
        </p:spPr>
        <p:txBody>
          <a:bodyPr lIns="130008" tIns="65005" rIns="130008" bIns="65005"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548DD4">
                    <a:shade val="50000"/>
                    <a:satMod val="200000"/>
                  </a:srgb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2257088" y="8970963"/>
            <a:ext cx="650875" cy="677862"/>
          </a:xfrm>
          <a:prstGeom prst="rect">
            <a:avLst/>
          </a:prstGeom>
        </p:spPr>
        <p:txBody>
          <a:bodyPr lIns="130008" tIns="65005" rIns="130008" bIns="65005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C6D9F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6F476F-EC14-48E4-9739-9801365530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9764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penn state logo 2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0461" b="9714"/>
          <a:stretch>
            <a:fillRect/>
          </a:stretch>
        </p:blipFill>
        <p:spPr>
          <a:xfrm>
            <a:off x="84451" y="206637"/>
            <a:ext cx="2126993" cy="14550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6" name="Donut 15"/>
          <p:cNvSpPr/>
          <p:nvPr/>
        </p:nvSpPr>
        <p:spPr>
          <a:xfrm rot="2315675">
            <a:off x="-801688" y="8972550"/>
            <a:ext cx="1603376" cy="1568450"/>
          </a:xfrm>
          <a:prstGeom prst="donut">
            <a:avLst>
              <a:gd name="adj" fmla="val 25798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accent4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3632200"/>
            <a:ext cx="2006600" cy="3578225"/>
          </a:xfrm>
          <a:prstGeom prst="rect">
            <a:avLst/>
          </a:prstGeom>
          <a:noFill/>
        </p:spPr>
        <p:txBody>
          <a:bodyPr lIns="130008" tIns="65005" rIns="130008" bIns="65005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Progress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Design Development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Preliminary Design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Final Design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Site Plan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LEED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Floor Plans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Elevations/Sections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Views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Exterior Perspectives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Interior Perspectives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Expansion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As Designed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Exterior Materials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Living Laboratory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Incorporated Techniques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Virtual Tour</a:t>
            </a: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srgbClr val="548DD4">
                  <a:lumMod val="60000"/>
                  <a:lumOff val="40000"/>
                </a:srgbClr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5pPr>
      <a:lvl6pPr marL="650023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6pPr>
      <a:lvl7pPr marL="1300047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7pPr>
      <a:lvl8pPr marL="1950088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8pPr>
      <a:lvl9pPr marL="2600119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9pPr>
      <a:extLst/>
    </p:titleStyle>
    <p:bodyStyle>
      <a:lvl1pPr marL="519113" indent="-401638" algn="l" rtl="0" eaLnBrk="0" fontAlgn="base" hangingPunct="0">
        <a:spcBef>
          <a:spcPts val="8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1pPr>
      <a:lvl2pPr marL="908050" indent="-334963" algn="l" rtl="0" eaLnBrk="0" fontAlgn="base" hangingPunct="0">
        <a:spcBef>
          <a:spcPts val="788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2pPr>
      <a:lvl3pPr marL="1258888" indent="-3238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34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3pPr>
      <a:lvl4pPr marL="1558925" indent="-244475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itchFamily="18" charset="2"/>
        <a:buChar char=""/>
        <a:defRPr sz="23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4pPr>
      <a:lvl5pPr marL="1843088" indent="-258763" algn="l" rtl="0" eaLnBrk="0" fontAlgn="base" hangingPunct="0">
        <a:spcBef>
          <a:spcPct val="20000"/>
        </a:spcBef>
        <a:spcAft>
          <a:spcPct val="0"/>
        </a:spcAft>
        <a:buClr>
          <a:srgbClr val="ABC6E9"/>
        </a:buClr>
        <a:buFont typeface="Wingdings 2" pitchFamily="18" charset="2"/>
        <a:buChar char=""/>
        <a:defRPr sz="17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5pPr>
      <a:lvl6pPr marL="2145092" indent="-260014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4104" indent="-2600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123" indent="-2600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029138" indent="-2600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0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0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0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1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01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02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02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90525"/>
            <a:ext cx="11709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79" tIns="65039" rIns="130079" bIns="650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76475"/>
            <a:ext cx="117094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5238"/>
            <a:ext cx="30353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0" y="8885238"/>
            <a:ext cx="41211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4975" y="8885238"/>
            <a:ext cx="30353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E922D81-20C3-404F-A775-055553425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40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650393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0786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1184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158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64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25600" indent="-32385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577171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7564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7959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8353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393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786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1184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580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974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2368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2761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3155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11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image" Target="../media/image13.jpeg"/><Relationship Id="rId2" Type="http://schemas.openxmlformats.org/officeDocument/2006/relationships/tags" Target="../tags/tag86.xml"/><Relationship Id="rId16" Type="http://schemas.openxmlformats.org/officeDocument/2006/relationships/image" Target="../media/image12.jpe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image" Target="../media/image17.jpe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image" Target="../media/image16.jpeg"/><Relationship Id="rId2" Type="http://schemas.openxmlformats.org/officeDocument/2006/relationships/tags" Target="../tags/tag100.xml"/><Relationship Id="rId16" Type="http://schemas.openxmlformats.org/officeDocument/2006/relationships/image" Target="../media/image15.jpe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5" Type="http://schemas.openxmlformats.org/officeDocument/2006/relationships/tags" Target="../tags/tag103.xml"/><Relationship Id="rId15" Type="http://schemas.openxmlformats.org/officeDocument/2006/relationships/image" Target="../media/image14.jpeg"/><Relationship Id="rId10" Type="http://schemas.openxmlformats.org/officeDocument/2006/relationships/tags" Target="../tags/tag108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image" Target="../media/image19.jpe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image" Target="../media/image18.jpeg"/><Relationship Id="rId2" Type="http://schemas.openxmlformats.org/officeDocument/2006/relationships/tags" Target="../tags/tag113.xml"/><Relationship Id="rId16" Type="http://schemas.openxmlformats.org/officeDocument/2006/relationships/image" Target="../media/image17.jpe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tags" Target="../tags/tag1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oleObject" Target="../embeddings/oleObject1.bin"/><Relationship Id="rId2" Type="http://schemas.openxmlformats.org/officeDocument/2006/relationships/tags" Target="../tags/tag132.xml"/><Relationship Id="rId1" Type="http://schemas.openxmlformats.org/officeDocument/2006/relationships/vmlDrawing" Target="../drawings/vmlDrawing1.vml"/><Relationship Id="rId6" Type="http://schemas.openxmlformats.org/officeDocument/2006/relationships/tags" Target="../tags/tag136.xml"/><Relationship Id="rId11" Type="http://schemas.openxmlformats.org/officeDocument/2006/relationships/image" Target="../media/image24.jpeg"/><Relationship Id="rId5" Type="http://schemas.openxmlformats.org/officeDocument/2006/relationships/tags" Target="../tags/tag135.xml"/><Relationship Id="rId10" Type="http://schemas.openxmlformats.org/officeDocument/2006/relationships/image" Target="../media/image23.png"/><Relationship Id="rId4" Type="http://schemas.openxmlformats.org/officeDocument/2006/relationships/tags" Target="../tags/tag134.xml"/><Relationship Id="rId9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25.jpe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oleObject" Target="../embeddings/oleObject2.bin"/><Relationship Id="rId2" Type="http://schemas.openxmlformats.org/officeDocument/2006/relationships/tags" Target="../tags/tag139.xml"/><Relationship Id="rId16" Type="http://schemas.openxmlformats.org/officeDocument/2006/relationships/image" Target="../media/image27.jpeg"/><Relationship Id="rId1" Type="http://schemas.openxmlformats.org/officeDocument/2006/relationships/vmlDrawing" Target="../drawings/vmlDrawing2.vml"/><Relationship Id="rId6" Type="http://schemas.openxmlformats.org/officeDocument/2006/relationships/tags" Target="../tags/tag143.xml"/><Relationship Id="rId11" Type="http://schemas.openxmlformats.org/officeDocument/2006/relationships/slideLayout" Target="../slideLayouts/slideLayout44.xml"/><Relationship Id="rId5" Type="http://schemas.openxmlformats.org/officeDocument/2006/relationships/tags" Target="../tags/tag142.xml"/><Relationship Id="rId15" Type="http://schemas.openxmlformats.org/officeDocument/2006/relationships/image" Target="../media/image26.jpeg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image" Target="../media/image23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image" Target="../media/image25.jpeg"/><Relationship Id="rId2" Type="http://schemas.openxmlformats.org/officeDocument/2006/relationships/tags" Target="../tags/tag148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5" Type="http://schemas.openxmlformats.org/officeDocument/2006/relationships/tags" Target="../tags/tag151.xml"/><Relationship Id="rId15" Type="http://schemas.openxmlformats.org/officeDocument/2006/relationships/slideLayout" Target="../slideLayouts/slideLayout44.xml"/><Relationship Id="rId10" Type="http://schemas.openxmlformats.org/officeDocument/2006/relationships/tags" Target="../tags/tag156.xml"/><Relationship Id="rId19" Type="http://schemas.openxmlformats.org/officeDocument/2006/relationships/image" Target="../media/image28.jpe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tags" Target="../tags/tag172.xml"/><Relationship Id="rId18" Type="http://schemas.openxmlformats.org/officeDocument/2006/relationships/image" Target="../media/image30.jpeg"/><Relationship Id="rId3" Type="http://schemas.openxmlformats.org/officeDocument/2006/relationships/tags" Target="../tags/tag162.xml"/><Relationship Id="rId21" Type="http://schemas.openxmlformats.org/officeDocument/2006/relationships/hyperlink" Target="file:///F:\Solarcrete%20System.avi" TargetMode="External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17" Type="http://schemas.openxmlformats.org/officeDocument/2006/relationships/image" Target="../media/image23.png"/><Relationship Id="rId2" Type="http://schemas.openxmlformats.org/officeDocument/2006/relationships/tags" Target="../tags/tag161.xml"/><Relationship Id="rId16" Type="http://schemas.openxmlformats.org/officeDocument/2006/relationships/image" Target="../media/image25.jpeg"/><Relationship Id="rId20" Type="http://schemas.openxmlformats.org/officeDocument/2006/relationships/hyperlink" Target="file:///F:\T.C.%20Williams%20High%20School%20CMU.avi" TargetMode="External"/><Relationship Id="rId1" Type="http://schemas.openxmlformats.org/officeDocument/2006/relationships/vmlDrawing" Target="../drawings/vmlDrawing4.v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5" Type="http://schemas.openxmlformats.org/officeDocument/2006/relationships/oleObject" Target="../embeddings/oleObject4.bin"/><Relationship Id="rId10" Type="http://schemas.openxmlformats.org/officeDocument/2006/relationships/tags" Target="../tags/tag169.xml"/><Relationship Id="rId19" Type="http://schemas.openxmlformats.org/officeDocument/2006/relationships/hyperlink" Target="file:///F:\T.C.%20Williams%20High%20School%20Current.avi" TargetMode="Externa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6.jpeg"/><Relationship Id="rId2" Type="http://schemas.openxmlformats.org/officeDocument/2006/relationships/tags" Target="../tags/tag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32.jpe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image" Target="../media/image37.jpeg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image" Target="../media/image36.jpe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hyperlink" Target="file:///\\aep.arche.psu.edu\cm\Wang\Canada_Paper\Local%20Settings\CIC\Presentations\2006-Messner-PACE%20Seminar\ICon%20Lab.WRL" TargetMode="External"/><Relationship Id="rId5" Type="http://schemas.openxmlformats.org/officeDocument/2006/relationships/tags" Target="../tags/tag189.xml"/><Relationship Id="rId10" Type="http://schemas.openxmlformats.org/officeDocument/2006/relationships/image" Target="../media/image35.jpeg"/><Relationship Id="rId4" Type="http://schemas.openxmlformats.org/officeDocument/2006/relationships/tags" Target="../tags/tag188.xml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image" Target="../media/image42.jpeg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image" Target="../media/image41.jpe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image" Target="../media/image40.jpeg"/><Relationship Id="rId5" Type="http://schemas.openxmlformats.org/officeDocument/2006/relationships/tags" Target="../tags/tag199.xml"/><Relationship Id="rId10" Type="http://schemas.openxmlformats.org/officeDocument/2006/relationships/image" Target="../media/image39.jpeg"/><Relationship Id="rId4" Type="http://schemas.openxmlformats.org/officeDocument/2006/relationships/tags" Target="../tags/tag19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47.jpe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46.jpeg"/><Relationship Id="rId5" Type="http://schemas.openxmlformats.org/officeDocument/2006/relationships/tags" Target="../tags/tag2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27.xml"/><Relationship Id="rId9" Type="http://schemas.openxmlformats.org/officeDocument/2006/relationships/tags" Target="../tags/tag2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21" Type="http://schemas.openxmlformats.org/officeDocument/2006/relationships/tags" Target="../tags/tag68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5" Type="http://schemas.openxmlformats.org/officeDocument/2006/relationships/tags" Target="../tags/tag72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tags" Target="../tags/tag67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tags" Target="../tags/tag71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tags" Target="../tags/tag70.xml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52463" y="3030538"/>
            <a:ext cx="11058525" cy="2092325"/>
          </a:xfrm>
        </p:spPr>
        <p:txBody>
          <a:bodyPr/>
          <a:lstStyle/>
          <a:p>
            <a:r>
              <a:rPr lang="en-US" smtClean="0"/>
              <a:t>Building Information Modeling Adoption </a:t>
            </a:r>
            <a:br>
              <a:rPr lang="en-US" smtClean="0"/>
            </a:br>
            <a:r>
              <a:rPr lang="en-US" smtClean="0"/>
              <a:t>at Penn State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52463" y="5529263"/>
            <a:ext cx="9996487" cy="2492375"/>
          </a:xfrm>
        </p:spPr>
        <p:txBody>
          <a:bodyPr/>
          <a:lstStyle/>
          <a:p>
            <a:pPr algn="l"/>
            <a:r>
              <a:rPr lang="en-US" i="1" smtClean="0"/>
              <a:t>John I. Messner, Ph.D.</a:t>
            </a:r>
          </a:p>
          <a:p>
            <a:pPr algn="l"/>
            <a:r>
              <a:rPr lang="en-US" sz="2400" i="1" smtClean="0"/>
              <a:t>Associate Professor of Architectural Engineering</a:t>
            </a:r>
            <a:br>
              <a:rPr lang="en-US" sz="2400" i="1" smtClean="0"/>
            </a:br>
            <a:r>
              <a:rPr lang="en-US" sz="2400" i="1" smtClean="0"/>
              <a:t>Director of the Computer Integrated Construction Research Program</a:t>
            </a:r>
            <a:br>
              <a:rPr lang="en-US" sz="2400" i="1" smtClean="0"/>
            </a:br>
            <a:r>
              <a:rPr lang="en-US" sz="2400" i="1" smtClean="0"/>
              <a:t>The Pennsylvania State University</a:t>
            </a:r>
            <a:br>
              <a:rPr lang="en-US" sz="2400" i="1" smtClean="0"/>
            </a:br>
            <a:r>
              <a:rPr lang="en-US" sz="2400" i="1" smtClean="0"/>
              <a:t>jmessner@engr.psu.edu</a:t>
            </a:r>
          </a:p>
        </p:txBody>
      </p:sp>
      <p:pic>
        <p:nvPicPr>
          <p:cNvPr id="52227" name="Picture 12" descr="2nd Floor Isometric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ED008C"/>
              </a:clrFrom>
              <a:clrTo>
                <a:srgbClr val="ED008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4250" y="7699375"/>
            <a:ext cx="565785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Student Examples</a:t>
            </a:r>
          </a:p>
        </p:txBody>
      </p:sp>
      <p:sp>
        <p:nvSpPr>
          <p:cNvPr id="62466" name="Subtitle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51038" y="5529263"/>
            <a:ext cx="9109075" cy="2492375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>
            <p:custDataLst>
              <p:tags r:id="rId1"/>
            </p:custDataLst>
          </p:nvPr>
        </p:nvSpPr>
        <p:spPr>
          <a:xfrm>
            <a:off x="1900238" y="2349500"/>
            <a:ext cx="227012" cy="2270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01" tIns="65002" rIns="130001" bIns="6500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3490" name="Picture 3" descr="Y:\Lindsay\Submission 4\Renderings\from ees 2 copy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l="25029" t="31757" r="28922" b="23669"/>
          <a:stretch>
            <a:fillRect/>
          </a:stretch>
        </p:blipFill>
        <p:spPr bwMode="auto">
          <a:xfrm>
            <a:off x="2216150" y="1630363"/>
            <a:ext cx="10755313" cy="780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620125" y="7629525"/>
            <a:ext cx="3644900" cy="1069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1" tIns="0" rIns="130001" bIns="65002">
            <a:normAutofit/>
          </a:bodyPr>
          <a:lstStyle/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endParaRPr lang="en-US" sz="400">
              <a:solidFill>
                <a:srgbClr val="091523"/>
              </a:solidFill>
              <a:latin typeface="Arial" charset="0"/>
              <a:cs typeface="Arial" charset="0"/>
            </a:endParaRP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r>
              <a:rPr lang="en-US" sz="2100">
                <a:solidFill>
                  <a:srgbClr val="091523"/>
                </a:solidFill>
                <a:latin typeface="Arial" charset="0"/>
                <a:cs typeface="Arial" charset="0"/>
              </a:rPr>
              <a:t>Group #17            Jim Gawthrop</a:t>
            </a: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r>
              <a:rPr lang="en-US" sz="2100">
                <a:solidFill>
                  <a:srgbClr val="091523"/>
                </a:solidFill>
                <a:latin typeface="Arial" charset="0"/>
                <a:cs typeface="Arial" charset="0"/>
              </a:rPr>
              <a:t>Sonja Hinish         Lindsay Lynch</a:t>
            </a: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r>
              <a:rPr lang="en-US" sz="2100">
                <a:solidFill>
                  <a:srgbClr val="091523"/>
                </a:solidFill>
                <a:latin typeface="Arial" charset="0"/>
                <a:cs typeface="Arial" charset="0"/>
              </a:rPr>
              <a:t>Charlie Miller        Ralph Kreider</a:t>
            </a: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endParaRPr lang="en-US" sz="2100">
              <a:solidFill>
                <a:srgbClr val="09152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8620140" y="6950337"/>
            <a:ext cx="3632047" cy="5434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ts val="854"/>
              </a:spcBef>
              <a:defRPr/>
            </a:pP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AE Associates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2446389" y="745672"/>
            <a:ext cx="7447527" cy="176995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Signature Engineering Building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7" descr="basement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0A1728"/>
              </a:clrFrom>
              <a:clrTo>
                <a:srgbClr val="0A1728">
                  <a:alpha val="0"/>
                </a:srgbClr>
              </a:clrTo>
            </a:clrChange>
          </a:blip>
          <a:srcRect l="3125" t="2676" r="2199" b="5621"/>
          <a:stretch>
            <a:fillRect/>
          </a:stretch>
        </p:blipFill>
        <p:spPr bwMode="auto">
          <a:xfrm>
            <a:off x="2425700" y="2087563"/>
            <a:ext cx="5543550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12" descr="2nd Floor Isometric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ED008C"/>
              </a:clrFrom>
              <a:clrTo>
                <a:srgbClr val="ED008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1388" y="5907088"/>
            <a:ext cx="10799762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81"/>
            <a:ext cx="6471693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87" tIns="64995" rIns="129987" bIns="64995" anchor="ctr"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299827" eaLnBrk="0" hangingPunct="0">
              <a:defRPr/>
            </a:pPr>
            <a:r>
              <a:rPr lang="en-US" sz="5500" b="1" dirty="0">
                <a:ln w="50800"/>
                <a:solidFill>
                  <a:srgbClr val="0B192B">
                    <a:shade val="50000"/>
                  </a:srgbClr>
                </a:solidFill>
                <a:latin typeface="Arial" pitchFamily="34" charset="0"/>
                <a:cs typeface="Arial" pitchFamily="34" charset="0"/>
              </a:rPr>
              <a:t>Second Floor Plan</a:t>
            </a:r>
          </a:p>
        </p:txBody>
      </p:sp>
      <p:sp>
        <p:nvSpPr>
          <p:cNvPr id="17" name="Freeform 16"/>
          <p:cNvSpPr/>
          <p:nvPr>
            <p:custDataLst>
              <p:tags r:id="rId4"/>
            </p:custDataLst>
          </p:nvPr>
        </p:nvSpPr>
        <p:spPr>
          <a:xfrm>
            <a:off x="5170488" y="2754313"/>
            <a:ext cx="2032000" cy="1522412"/>
          </a:xfrm>
          <a:custGeom>
            <a:avLst/>
            <a:gdLst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75954 w 1460720"/>
              <a:gd name="connsiteY8" fmla="*/ 237506 h 1070661"/>
              <a:gd name="connsiteX9" fmla="*/ 605642 w 1460720"/>
              <a:gd name="connsiteY9" fmla="*/ 136566 h 1070661"/>
              <a:gd name="connsiteX10" fmla="*/ 665019 w 1460720"/>
              <a:gd name="connsiteY10" fmla="*/ 172192 h 1070661"/>
              <a:gd name="connsiteX11" fmla="*/ 712520 w 1460720"/>
              <a:gd name="connsiteY11" fmla="*/ 195943 h 1070661"/>
              <a:gd name="connsiteX12" fmla="*/ 801585 w 1460720"/>
              <a:gd name="connsiteY12" fmla="*/ 249382 h 1070661"/>
              <a:gd name="connsiteX13" fmla="*/ 890650 w 1460720"/>
              <a:gd name="connsiteY13" fmla="*/ 308758 h 1070661"/>
              <a:gd name="connsiteX14" fmla="*/ 973777 w 1460720"/>
              <a:gd name="connsiteY14" fmla="*/ 374073 h 1070661"/>
              <a:gd name="connsiteX15" fmla="*/ 1062842 w 1460720"/>
              <a:gd name="connsiteY15" fmla="*/ 451262 h 1070661"/>
              <a:gd name="connsiteX16" fmla="*/ 1134094 w 1460720"/>
              <a:gd name="connsiteY16" fmla="*/ 504701 h 1070661"/>
              <a:gd name="connsiteX17" fmla="*/ 1193470 w 1460720"/>
              <a:gd name="connsiteY17" fmla="*/ 581891 h 1070661"/>
              <a:gd name="connsiteX18" fmla="*/ 1270660 w 1460720"/>
              <a:gd name="connsiteY18" fmla="*/ 670956 h 1070661"/>
              <a:gd name="connsiteX19" fmla="*/ 1324099 w 1460720"/>
              <a:gd name="connsiteY19" fmla="*/ 742208 h 1070661"/>
              <a:gd name="connsiteX20" fmla="*/ 1419102 w 1460720"/>
              <a:gd name="connsiteY20" fmla="*/ 777834 h 1070661"/>
              <a:gd name="connsiteX21" fmla="*/ 1318161 w 1460720"/>
              <a:gd name="connsiteY21" fmla="*/ 1068779 h 1070661"/>
              <a:gd name="connsiteX22" fmla="*/ 0 w 1460720"/>
              <a:gd name="connsiteY22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38176 w 1427382"/>
              <a:gd name="connsiteY18" fmla="*/ 512247 h 1070661"/>
              <a:gd name="connsiteX19" fmla="*/ 1193470 w 1427382"/>
              <a:gd name="connsiteY19" fmla="*/ 581891 h 1070661"/>
              <a:gd name="connsiteX20" fmla="*/ 1270660 w 1427382"/>
              <a:gd name="connsiteY20" fmla="*/ 670956 h 1070661"/>
              <a:gd name="connsiteX21" fmla="*/ 1324099 w 1427382"/>
              <a:gd name="connsiteY21" fmla="*/ 742208 h 1070661"/>
              <a:gd name="connsiteX22" fmla="*/ 1419102 w 1427382"/>
              <a:gd name="connsiteY22" fmla="*/ 777834 h 1070661"/>
              <a:gd name="connsiteX23" fmla="*/ 1318161 w 1427382"/>
              <a:gd name="connsiteY23" fmla="*/ 1068779 h 1070661"/>
              <a:gd name="connsiteX24" fmla="*/ 0 w 1427382"/>
              <a:gd name="connsiteY24" fmla="*/ 587828 h 10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7382" h="1070661">
                <a:moveTo>
                  <a:pt x="0" y="587828"/>
                </a:moveTo>
                <a:lnTo>
                  <a:pt x="219694" y="0"/>
                </a:lnTo>
                <a:lnTo>
                  <a:pt x="296883" y="23751"/>
                </a:lnTo>
                <a:lnTo>
                  <a:pt x="391886" y="53439"/>
                </a:lnTo>
                <a:lnTo>
                  <a:pt x="439387" y="71252"/>
                </a:lnTo>
                <a:lnTo>
                  <a:pt x="498764" y="89065"/>
                </a:lnTo>
                <a:lnTo>
                  <a:pt x="522515" y="106878"/>
                </a:lnTo>
                <a:cubicBezTo>
                  <a:pt x="514598" y="142504"/>
                  <a:pt x="506681" y="163842"/>
                  <a:pt x="498764" y="213756"/>
                </a:cubicBezTo>
                <a:cubicBezTo>
                  <a:pt x="486477" y="202129"/>
                  <a:pt x="502764" y="219075"/>
                  <a:pt x="504764" y="221735"/>
                </a:cubicBezTo>
                <a:lnTo>
                  <a:pt x="575954" y="237506"/>
                </a:lnTo>
                <a:lnTo>
                  <a:pt x="605642" y="136566"/>
                </a:lnTo>
                <a:lnTo>
                  <a:pt x="665019" y="172192"/>
                </a:lnTo>
                <a:lnTo>
                  <a:pt x="712520" y="195943"/>
                </a:lnTo>
                <a:lnTo>
                  <a:pt x="801585" y="249382"/>
                </a:lnTo>
                <a:lnTo>
                  <a:pt x="890650" y="308758"/>
                </a:lnTo>
                <a:lnTo>
                  <a:pt x="973777" y="374073"/>
                </a:lnTo>
                <a:cubicBezTo>
                  <a:pt x="1070316" y="452510"/>
                  <a:pt x="1057196" y="441737"/>
                  <a:pt x="1062842" y="451262"/>
                </a:cubicBezTo>
                <a:lnTo>
                  <a:pt x="1134094" y="504701"/>
                </a:lnTo>
                <a:cubicBezTo>
                  <a:pt x="1146650" y="514865"/>
                  <a:pt x="1128280" y="499382"/>
                  <a:pt x="1138176" y="512247"/>
                </a:cubicBezTo>
                <a:cubicBezTo>
                  <a:pt x="1148072" y="525112"/>
                  <a:pt x="1171389" y="555440"/>
                  <a:pt x="1193470" y="581891"/>
                </a:cubicBezTo>
                <a:lnTo>
                  <a:pt x="1270660" y="670956"/>
                </a:lnTo>
                <a:lnTo>
                  <a:pt x="1324099" y="742208"/>
                </a:lnTo>
                <a:cubicBezTo>
                  <a:pt x="1426905" y="778493"/>
                  <a:pt x="1427382" y="782597"/>
                  <a:pt x="1419102" y="777834"/>
                </a:cubicBezTo>
                <a:cubicBezTo>
                  <a:pt x="1323485" y="1070661"/>
                  <a:pt x="1335633" y="1068779"/>
                  <a:pt x="1318161" y="1068779"/>
                </a:cubicBezTo>
                <a:lnTo>
                  <a:pt x="0" y="587828"/>
                </a:lnTo>
                <a:close/>
              </a:path>
            </a:pathLst>
          </a:custGeom>
          <a:solidFill>
            <a:schemeClr val="accent6">
              <a:alpha val="3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>
            <p:custDataLst>
              <p:tags r:id="rId5"/>
            </p:custDataLst>
          </p:nvPr>
        </p:nvSpPr>
        <p:spPr>
          <a:xfrm>
            <a:off x="3252788" y="2520950"/>
            <a:ext cx="1179512" cy="1470025"/>
          </a:xfrm>
          <a:custGeom>
            <a:avLst/>
            <a:gdLst>
              <a:gd name="connsiteX0" fmla="*/ 0 w 828675"/>
              <a:gd name="connsiteY0" fmla="*/ 0 h 1033463"/>
              <a:gd name="connsiteX1" fmla="*/ 823913 w 828675"/>
              <a:gd name="connsiteY1" fmla="*/ 0 h 1033463"/>
              <a:gd name="connsiteX2" fmla="*/ 828675 w 828675"/>
              <a:gd name="connsiteY2" fmla="*/ 176213 h 1033463"/>
              <a:gd name="connsiteX3" fmla="*/ 800100 w 828675"/>
              <a:gd name="connsiteY3" fmla="*/ 171450 h 1033463"/>
              <a:gd name="connsiteX4" fmla="*/ 800100 w 828675"/>
              <a:gd name="connsiteY4" fmla="*/ 242888 h 1033463"/>
              <a:gd name="connsiteX5" fmla="*/ 609600 w 828675"/>
              <a:gd name="connsiteY5" fmla="*/ 242888 h 1033463"/>
              <a:gd name="connsiteX6" fmla="*/ 609600 w 828675"/>
              <a:gd name="connsiteY6" fmla="*/ 1028700 h 1033463"/>
              <a:gd name="connsiteX7" fmla="*/ 147638 w 828675"/>
              <a:gd name="connsiteY7" fmla="*/ 1033463 h 1033463"/>
              <a:gd name="connsiteX8" fmla="*/ 147638 w 828675"/>
              <a:gd name="connsiteY8" fmla="*/ 928688 h 1033463"/>
              <a:gd name="connsiteX9" fmla="*/ 28575 w 828675"/>
              <a:gd name="connsiteY9" fmla="*/ 928688 h 1033463"/>
              <a:gd name="connsiteX10" fmla="*/ 28575 w 828675"/>
              <a:gd name="connsiteY10" fmla="*/ 866775 h 1033463"/>
              <a:gd name="connsiteX11" fmla="*/ 4763 w 828675"/>
              <a:gd name="connsiteY11" fmla="*/ 866775 h 1033463"/>
              <a:gd name="connsiteX12" fmla="*/ 0 w 828675"/>
              <a:gd name="connsiteY12" fmla="*/ 0 h 103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8675" h="1033463">
                <a:moveTo>
                  <a:pt x="0" y="0"/>
                </a:moveTo>
                <a:lnTo>
                  <a:pt x="823913" y="0"/>
                </a:lnTo>
                <a:lnTo>
                  <a:pt x="828675" y="176213"/>
                </a:lnTo>
                <a:cubicBezTo>
                  <a:pt x="803306" y="171139"/>
                  <a:pt x="812958" y="171450"/>
                  <a:pt x="800100" y="171450"/>
                </a:cubicBezTo>
                <a:lnTo>
                  <a:pt x="800100" y="242888"/>
                </a:lnTo>
                <a:lnTo>
                  <a:pt x="609600" y="242888"/>
                </a:lnTo>
                <a:lnTo>
                  <a:pt x="609600" y="1028700"/>
                </a:lnTo>
                <a:lnTo>
                  <a:pt x="147638" y="1033463"/>
                </a:lnTo>
                <a:lnTo>
                  <a:pt x="147638" y="928688"/>
                </a:lnTo>
                <a:lnTo>
                  <a:pt x="28575" y="928688"/>
                </a:lnTo>
                <a:lnTo>
                  <a:pt x="28575" y="866775"/>
                </a:lnTo>
                <a:lnTo>
                  <a:pt x="4763" y="866775"/>
                </a:lnTo>
                <a:cubicBezTo>
                  <a:pt x="3175" y="577850"/>
                  <a:pt x="1588" y="288925"/>
                  <a:pt x="0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18" name="Text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97988" y="2528888"/>
            <a:ext cx="267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Dean’s Office</a:t>
            </a:r>
          </a:p>
        </p:txBody>
      </p:sp>
      <p:sp>
        <p:nvSpPr>
          <p:cNvPr id="24" name="Rectangle 23"/>
          <p:cNvSpPr/>
          <p:nvPr>
            <p:custDataLst>
              <p:tags r:id="rId7"/>
            </p:custDataLst>
          </p:nvPr>
        </p:nvSpPr>
        <p:spPr>
          <a:xfrm>
            <a:off x="8531225" y="2628900"/>
            <a:ext cx="596900" cy="223838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20" name="Text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310688" y="3098800"/>
            <a:ext cx="2674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AE Spaces</a:t>
            </a:r>
          </a:p>
        </p:txBody>
      </p:sp>
      <p:sp>
        <p:nvSpPr>
          <p:cNvPr id="26" name="Rectangle 25"/>
          <p:cNvSpPr/>
          <p:nvPr>
            <p:custDataLst>
              <p:tags r:id="rId9"/>
            </p:custDataLst>
          </p:nvPr>
        </p:nvSpPr>
        <p:spPr>
          <a:xfrm>
            <a:off x="8545513" y="3198813"/>
            <a:ext cx="596900" cy="222250"/>
          </a:xfrm>
          <a:prstGeom prst="rect">
            <a:avLst/>
          </a:prstGeom>
          <a:solidFill>
            <a:schemeClr val="accent6">
              <a:alpha val="3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22" name="Text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324975" y="3667125"/>
            <a:ext cx="267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Library</a:t>
            </a:r>
          </a:p>
        </p:txBody>
      </p:sp>
      <p:sp>
        <p:nvSpPr>
          <p:cNvPr id="28" name="Rectangle 27"/>
          <p:cNvSpPr/>
          <p:nvPr>
            <p:custDataLst>
              <p:tags r:id="rId11"/>
            </p:custDataLst>
          </p:nvPr>
        </p:nvSpPr>
        <p:spPr>
          <a:xfrm>
            <a:off x="8558213" y="3767138"/>
            <a:ext cx="596900" cy="223837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>
            <p:custDataLst>
              <p:tags r:id="rId12"/>
            </p:custDataLst>
          </p:nvPr>
        </p:nvSpPr>
        <p:spPr>
          <a:xfrm>
            <a:off x="5780088" y="3957638"/>
            <a:ext cx="1233487" cy="804862"/>
          </a:xfrm>
          <a:custGeom>
            <a:avLst/>
            <a:gdLst>
              <a:gd name="connsiteX0" fmla="*/ 100012 w 1138984"/>
              <a:gd name="connsiteY0" fmla="*/ 0 h 566738"/>
              <a:gd name="connsiteX1" fmla="*/ 866775 w 1138984"/>
              <a:gd name="connsiteY1" fmla="*/ 280988 h 566738"/>
              <a:gd name="connsiteX2" fmla="*/ 771525 w 1138984"/>
              <a:gd name="connsiteY2" fmla="*/ 566738 h 566738"/>
              <a:gd name="connsiteX3" fmla="*/ 0 w 1138984"/>
              <a:gd name="connsiteY3" fmla="*/ 285750 h 566738"/>
              <a:gd name="connsiteX4" fmla="*/ 100012 w 1138984"/>
              <a:gd name="connsiteY4" fmla="*/ 0 h 566738"/>
              <a:gd name="connsiteX0" fmla="*/ 100012 w 866775"/>
              <a:gd name="connsiteY0" fmla="*/ 0 h 566738"/>
              <a:gd name="connsiteX1" fmla="*/ 866775 w 866775"/>
              <a:gd name="connsiteY1" fmla="*/ 280988 h 566738"/>
              <a:gd name="connsiteX2" fmla="*/ 771525 w 866775"/>
              <a:gd name="connsiteY2" fmla="*/ 566738 h 566738"/>
              <a:gd name="connsiteX3" fmla="*/ 0 w 866775"/>
              <a:gd name="connsiteY3" fmla="*/ 285750 h 566738"/>
              <a:gd name="connsiteX4" fmla="*/ 100012 w 866775"/>
              <a:gd name="connsiteY4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75" h="566738">
                <a:moveTo>
                  <a:pt x="100012" y="0"/>
                </a:moveTo>
                <a:lnTo>
                  <a:pt x="866775" y="280988"/>
                </a:lnTo>
                <a:lnTo>
                  <a:pt x="771525" y="566738"/>
                </a:lnTo>
                <a:lnTo>
                  <a:pt x="0" y="285750"/>
                </a:lnTo>
                <a:lnTo>
                  <a:pt x="100012" y="0"/>
                </a:lnTo>
                <a:close/>
              </a:path>
            </a:pathLst>
          </a:custGeom>
          <a:solidFill>
            <a:schemeClr val="accent6">
              <a:alpha val="3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Freeform 32"/>
          <p:cNvSpPr/>
          <p:nvPr>
            <p:custDataLst>
              <p:tags r:id="rId13"/>
            </p:custDataLst>
          </p:nvPr>
        </p:nvSpPr>
        <p:spPr>
          <a:xfrm>
            <a:off x="4805363" y="3679825"/>
            <a:ext cx="1084262" cy="974725"/>
          </a:xfrm>
          <a:custGeom>
            <a:avLst/>
            <a:gdLst>
              <a:gd name="connsiteX0" fmla="*/ 242887 w 946321"/>
              <a:gd name="connsiteY0" fmla="*/ 0 h 685800"/>
              <a:gd name="connsiteX1" fmla="*/ 762000 w 946321"/>
              <a:gd name="connsiteY1" fmla="*/ 190500 h 685800"/>
              <a:gd name="connsiteX2" fmla="*/ 666750 w 946321"/>
              <a:gd name="connsiteY2" fmla="*/ 471487 h 685800"/>
              <a:gd name="connsiteX3" fmla="*/ 633412 w 946321"/>
              <a:gd name="connsiteY3" fmla="*/ 457200 h 685800"/>
              <a:gd name="connsiteX4" fmla="*/ 557212 w 946321"/>
              <a:gd name="connsiteY4" fmla="*/ 685800 h 685800"/>
              <a:gd name="connsiteX5" fmla="*/ 200025 w 946321"/>
              <a:gd name="connsiteY5" fmla="*/ 552450 h 685800"/>
              <a:gd name="connsiteX6" fmla="*/ 185737 w 946321"/>
              <a:gd name="connsiteY6" fmla="*/ 600075 h 685800"/>
              <a:gd name="connsiteX7" fmla="*/ 0 w 946321"/>
              <a:gd name="connsiteY7" fmla="*/ 533400 h 685800"/>
              <a:gd name="connsiteX8" fmla="*/ 61912 w 946321"/>
              <a:gd name="connsiteY8" fmla="*/ 347662 h 685800"/>
              <a:gd name="connsiteX9" fmla="*/ 114300 w 946321"/>
              <a:gd name="connsiteY9" fmla="*/ 366712 h 685800"/>
              <a:gd name="connsiteX10" fmla="*/ 242887 w 946321"/>
              <a:gd name="connsiteY10" fmla="*/ 0 h 685800"/>
              <a:gd name="connsiteX0" fmla="*/ 242887 w 946321"/>
              <a:gd name="connsiteY0" fmla="*/ 0 h 685800"/>
              <a:gd name="connsiteX1" fmla="*/ 762000 w 946321"/>
              <a:gd name="connsiteY1" fmla="*/ 190500 h 685800"/>
              <a:gd name="connsiteX2" fmla="*/ 666750 w 946321"/>
              <a:gd name="connsiteY2" fmla="*/ 471487 h 685800"/>
              <a:gd name="connsiteX3" fmla="*/ 633412 w 946321"/>
              <a:gd name="connsiteY3" fmla="*/ 457200 h 685800"/>
              <a:gd name="connsiteX4" fmla="*/ 557212 w 946321"/>
              <a:gd name="connsiteY4" fmla="*/ 685800 h 685800"/>
              <a:gd name="connsiteX5" fmla="*/ 200025 w 946321"/>
              <a:gd name="connsiteY5" fmla="*/ 552450 h 685800"/>
              <a:gd name="connsiteX6" fmla="*/ 185737 w 946321"/>
              <a:gd name="connsiteY6" fmla="*/ 600075 h 685800"/>
              <a:gd name="connsiteX7" fmla="*/ 0 w 946321"/>
              <a:gd name="connsiteY7" fmla="*/ 533400 h 685800"/>
              <a:gd name="connsiteX8" fmla="*/ 61912 w 946321"/>
              <a:gd name="connsiteY8" fmla="*/ 347662 h 685800"/>
              <a:gd name="connsiteX9" fmla="*/ 114300 w 946321"/>
              <a:gd name="connsiteY9" fmla="*/ 366712 h 685800"/>
              <a:gd name="connsiteX10" fmla="*/ 242887 w 946321"/>
              <a:gd name="connsiteY10" fmla="*/ 0 h 685800"/>
              <a:gd name="connsiteX0" fmla="*/ 242887 w 762000"/>
              <a:gd name="connsiteY0" fmla="*/ 0 h 685800"/>
              <a:gd name="connsiteX1" fmla="*/ 762000 w 762000"/>
              <a:gd name="connsiteY1" fmla="*/ 190500 h 685800"/>
              <a:gd name="connsiteX2" fmla="*/ 666750 w 762000"/>
              <a:gd name="connsiteY2" fmla="*/ 471487 h 685800"/>
              <a:gd name="connsiteX3" fmla="*/ 633412 w 762000"/>
              <a:gd name="connsiteY3" fmla="*/ 457200 h 685800"/>
              <a:gd name="connsiteX4" fmla="*/ 557212 w 762000"/>
              <a:gd name="connsiteY4" fmla="*/ 685800 h 685800"/>
              <a:gd name="connsiteX5" fmla="*/ 200025 w 762000"/>
              <a:gd name="connsiteY5" fmla="*/ 552450 h 685800"/>
              <a:gd name="connsiteX6" fmla="*/ 185737 w 762000"/>
              <a:gd name="connsiteY6" fmla="*/ 600075 h 685800"/>
              <a:gd name="connsiteX7" fmla="*/ 0 w 762000"/>
              <a:gd name="connsiteY7" fmla="*/ 533400 h 685800"/>
              <a:gd name="connsiteX8" fmla="*/ 61912 w 762000"/>
              <a:gd name="connsiteY8" fmla="*/ 347662 h 685800"/>
              <a:gd name="connsiteX9" fmla="*/ 114300 w 762000"/>
              <a:gd name="connsiteY9" fmla="*/ 366712 h 685800"/>
              <a:gd name="connsiteX10" fmla="*/ 242887 w 762000"/>
              <a:gd name="connsiteY10" fmla="*/ 0 h 685800"/>
              <a:gd name="connsiteX0" fmla="*/ 242887 w 762000"/>
              <a:gd name="connsiteY0" fmla="*/ 0 h 685800"/>
              <a:gd name="connsiteX1" fmla="*/ 762000 w 762000"/>
              <a:gd name="connsiteY1" fmla="*/ 190500 h 685800"/>
              <a:gd name="connsiteX2" fmla="*/ 666750 w 762000"/>
              <a:gd name="connsiteY2" fmla="*/ 471487 h 685800"/>
              <a:gd name="connsiteX3" fmla="*/ 633412 w 762000"/>
              <a:gd name="connsiteY3" fmla="*/ 457200 h 685800"/>
              <a:gd name="connsiteX4" fmla="*/ 557212 w 762000"/>
              <a:gd name="connsiteY4" fmla="*/ 685800 h 685800"/>
              <a:gd name="connsiteX5" fmla="*/ 200025 w 762000"/>
              <a:gd name="connsiteY5" fmla="*/ 552450 h 685800"/>
              <a:gd name="connsiteX6" fmla="*/ 185737 w 762000"/>
              <a:gd name="connsiteY6" fmla="*/ 600075 h 685800"/>
              <a:gd name="connsiteX7" fmla="*/ 0 w 762000"/>
              <a:gd name="connsiteY7" fmla="*/ 533400 h 685800"/>
              <a:gd name="connsiteX8" fmla="*/ 61912 w 762000"/>
              <a:gd name="connsiteY8" fmla="*/ 347662 h 685800"/>
              <a:gd name="connsiteX9" fmla="*/ 114300 w 762000"/>
              <a:gd name="connsiteY9" fmla="*/ 366712 h 685800"/>
              <a:gd name="connsiteX10" fmla="*/ 242887 w 762000"/>
              <a:gd name="connsiteY10" fmla="*/ 0 h 685800"/>
              <a:gd name="connsiteX0" fmla="*/ 242887 w 762000"/>
              <a:gd name="connsiteY0" fmla="*/ 0 h 685800"/>
              <a:gd name="connsiteX1" fmla="*/ 762000 w 762000"/>
              <a:gd name="connsiteY1" fmla="*/ 190500 h 685800"/>
              <a:gd name="connsiteX2" fmla="*/ 666750 w 762000"/>
              <a:gd name="connsiteY2" fmla="*/ 471487 h 685800"/>
              <a:gd name="connsiteX3" fmla="*/ 633412 w 762000"/>
              <a:gd name="connsiteY3" fmla="*/ 457200 h 685800"/>
              <a:gd name="connsiteX4" fmla="*/ 557212 w 762000"/>
              <a:gd name="connsiteY4" fmla="*/ 685800 h 685800"/>
              <a:gd name="connsiteX5" fmla="*/ 200025 w 762000"/>
              <a:gd name="connsiteY5" fmla="*/ 552450 h 685800"/>
              <a:gd name="connsiteX6" fmla="*/ 185737 w 762000"/>
              <a:gd name="connsiteY6" fmla="*/ 600075 h 685800"/>
              <a:gd name="connsiteX7" fmla="*/ 0 w 762000"/>
              <a:gd name="connsiteY7" fmla="*/ 533400 h 685800"/>
              <a:gd name="connsiteX8" fmla="*/ 61912 w 762000"/>
              <a:gd name="connsiteY8" fmla="*/ 347662 h 685800"/>
              <a:gd name="connsiteX9" fmla="*/ 114300 w 762000"/>
              <a:gd name="connsiteY9" fmla="*/ 366712 h 685800"/>
              <a:gd name="connsiteX10" fmla="*/ 242887 w 762000"/>
              <a:gd name="connsiteY10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000" h="685800">
                <a:moveTo>
                  <a:pt x="242887" y="0"/>
                </a:moveTo>
                <a:cubicBezTo>
                  <a:pt x="415925" y="63500"/>
                  <a:pt x="679449" y="155575"/>
                  <a:pt x="762000" y="190500"/>
                </a:cubicBezTo>
                <a:lnTo>
                  <a:pt x="666750" y="471487"/>
                </a:lnTo>
                <a:lnTo>
                  <a:pt x="633412" y="457200"/>
                </a:lnTo>
                <a:lnTo>
                  <a:pt x="557212" y="685800"/>
                </a:lnTo>
                <a:cubicBezTo>
                  <a:pt x="437636" y="642752"/>
                  <a:pt x="357188" y="617627"/>
                  <a:pt x="200025" y="552450"/>
                </a:cubicBezTo>
                <a:lnTo>
                  <a:pt x="185737" y="600075"/>
                </a:lnTo>
                <a:lnTo>
                  <a:pt x="0" y="533400"/>
                </a:lnTo>
                <a:lnTo>
                  <a:pt x="61912" y="347662"/>
                </a:lnTo>
                <a:lnTo>
                  <a:pt x="114300" y="366712"/>
                </a:lnTo>
                <a:lnTo>
                  <a:pt x="242887" y="0"/>
                </a:lnTo>
                <a:close/>
              </a:path>
            </a:pathLst>
          </a:custGeom>
          <a:solidFill>
            <a:schemeClr val="accent3">
              <a:alpha val="3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>
            <p:custDataLst>
              <p:tags r:id="rId14"/>
            </p:custDataLst>
          </p:nvPr>
        </p:nvSpPr>
        <p:spPr>
          <a:xfrm>
            <a:off x="1900238" y="5006975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LEVS EASTANDSOUTH (1).jp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7002" t="36932" r="60894" b="52056"/>
          <a:stretch>
            <a:fillRect/>
          </a:stretch>
        </p:blipFill>
        <p:spPr>
          <a:xfrm>
            <a:off x="4892736" y="4417651"/>
            <a:ext cx="2358271" cy="677554"/>
          </a:xfrm>
        </p:spPr>
      </p:pic>
      <p:pic>
        <p:nvPicPr>
          <p:cNvPr id="5" name="Content Placeholder 3" descr="ELEVS EASTANDSOUTH (1)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8338" t="91993" r="33623"/>
          <a:stretch>
            <a:fillRect/>
          </a:stretch>
        </p:blipFill>
        <p:spPr bwMode="auto">
          <a:xfrm>
            <a:off x="5075706" y="7846075"/>
            <a:ext cx="1924566" cy="4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66"/>
            <a:ext cx="3774588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58" tIns="65028" rIns="130058" bIns="65028" anchor="ctr"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300564" eaLnBrk="0" hangingPunct="0">
              <a:defRPr/>
            </a:pPr>
            <a:r>
              <a:rPr lang="en-US" sz="5500" b="1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Elevations</a:t>
            </a:r>
          </a:p>
        </p:txBody>
      </p:sp>
      <p:pic>
        <p:nvPicPr>
          <p:cNvPr id="65540" name="Picture 6" descr="EAST ELEVATION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0C192A"/>
              </a:clrFrom>
              <a:clrTo>
                <a:srgbClr val="0C192A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547938" y="2824163"/>
            <a:ext cx="45275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7825" y="4513263"/>
            <a:ext cx="2963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58" tIns="65028" rIns="130058" bIns="65028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East Elevation</a:t>
            </a:r>
          </a:p>
        </p:txBody>
      </p:sp>
      <p:pic>
        <p:nvPicPr>
          <p:cNvPr id="65542" name="Picture 11" descr="SOUTH ELEVATION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0C192A"/>
              </a:clrFrom>
              <a:clrTo>
                <a:srgbClr val="0C192A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608263" y="6199188"/>
            <a:ext cx="8796337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38463" y="7913688"/>
            <a:ext cx="2963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58" tIns="65028" rIns="130058" bIns="65028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cs typeface="+mn-cs"/>
              </a:rPr>
              <a:t>South Elevation</a:t>
            </a:r>
          </a:p>
        </p:txBody>
      </p:sp>
      <p:pic>
        <p:nvPicPr>
          <p:cNvPr id="14" name="Picture 13" descr="Site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702402" y="853984"/>
            <a:ext cx="5277529" cy="6830854"/>
          </a:xfrm>
          <a:prstGeom prst="rect">
            <a:avLst/>
          </a:prstGeom>
        </p:spPr>
      </p:pic>
      <p:sp>
        <p:nvSpPr>
          <p:cNvPr id="15" name="Freeform 14"/>
          <p:cNvSpPr/>
          <p:nvPr>
            <p:custDataLst>
              <p:tags r:id="rId9"/>
            </p:custDataLst>
          </p:nvPr>
        </p:nvSpPr>
        <p:spPr>
          <a:xfrm rot="17779249">
            <a:off x="8312552" y="1207237"/>
            <a:ext cx="2825026" cy="4697333"/>
          </a:xfrm>
          <a:custGeom>
            <a:avLst/>
            <a:gdLst>
              <a:gd name="connsiteX0" fmla="*/ 0 w 1876425"/>
              <a:gd name="connsiteY0" fmla="*/ 1381125 h 1657350"/>
              <a:gd name="connsiteX1" fmla="*/ 1038225 w 1876425"/>
              <a:gd name="connsiteY1" fmla="*/ 0 h 1657350"/>
              <a:gd name="connsiteX2" fmla="*/ 1876425 w 1876425"/>
              <a:gd name="connsiteY2" fmla="*/ 1657350 h 1657350"/>
              <a:gd name="connsiteX3" fmla="*/ 0 w 1876425"/>
              <a:gd name="connsiteY3" fmla="*/ 13811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425" h="1657350">
                <a:moveTo>
                  <a:pt x="0" y="1381125"/>
                </a:moveTo>
                <a:lnTo>
                  <a:pt x="1038225" y="0"/>
                </a:lnTo>
                <a:lnTo>
                  <a:pt x="1876425" y="1657350"/>
                </a:lnTo>
                <a:lnTo>
                  <a:pt x="0" y="1381125"/>
                </a:lnTo>
                <a:close/>
              </a:path>
            </a:pathLst>
          </a:custGeom>
          <a:gradFill flip="none" rotWithShape="1">
            <a:gsLst>
              <a:gs pos="35000">
                <a:schemeClr val="bg1">
                  <a:alpha val="0"/>
                </a:schemeClr>
              </a:gs>
              <a:gs pos="100000">
                <a:schemeClr val="accent1">
                  <a:tint val="37000"/>
                  <a:satMod val="300000"/>
                </a:schemeClr>
              </a:gs>
              <a:gs pos="90000">
                <a:schemeClr val="accent6">
                  <a:alpha val="52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>
            <p:custDataLst>
              <p:tags r:id="rId10"/>
            </p:custDataLst>
          </p:nvPr>
        </p:nvSpPr>
        <p:spPr>
          <a:xfrm flipV="1">
            <a:off x="10367963" y="5373688"/>
            <a:ext cx="244475" cy="2174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>
            <p:custDataLst>
              <p:tags r:id="rId11"/>
            </p:custDataLst>
          </p:nvPr>
        </p:nvSpPr>
        <p:spPr>
          <a:xfrm rot="11888682">
            <a:off x="9077820" y="2789407"/>
            <a:ext cx="3525420" cy="2506679"/>
          </a:xfrm>
          <a:custGeom>
            <a:avLst/>
            <a:gdLst>
              <a:gd name="connsiteX0" fmla="*/ 0 w 1876425"/>
              <a:gd name="connsiteY0" fmla="*/ 1381125 h 1657350"/>
              <a:gd name="connsiteX1" fmla="*/ 1038225 w 1876425"/>
              <a:gd name="connsiteY1" fmla="*/ 0 h 1657350"/>
              <a:gd name="connsiteX2" fmla="*/ 1876425 w 1876425"/>
              <a:gd name="connsiteY2" fmla="*/ 1657350 h 1657350"/>
              <a:gd name="connsiteX3" fmla="*/ 0 w 1876425"/>
              <a:gd name="connsiteY3" fmla="*/ 13811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425" h="1657350">
                <a:moveTo>
                  <a:pt x="0" y="1381125"/>
                </a:moveTo>
                <a:lnTo>
                  <a:pt x="1038225" y="0"/>
                </a:lnTo>
                <a:lnTo>
                  <a:pt x="1876425" y="1657350"/>
                </a:lnTo>
                <a:lnTo>
                  <a:pt x="0" y="1381125"/>
                </a:lnTo>
                <a:close/>
              </a:path>
            </a:pathLst>
          </a:cu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chemeClr val="accent1">
                  <a:tint val="37000"/>
                  <a:satMod val="300000"/>
                </a:schemeClr>
              </a:gs>
              <a:gs pos="90000">
                <a:schemeClr val="accent1">
                  <a:alpha val="56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>
            <p:custDataLst>
              <p:tags r:id="rId12"/>
            </p:custDataLst>
          </p:nvPr>
        </p:nvSpPr>
        <p:spPr>
          <a:xfrm rot="17916086" flipV="1">
            <a:off x="12576969" y="3680619"/>
            <a:ext cx="217488" cy="2159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>
            <p:custDataLst>
              <p:tags r:id="rId13"/>
            </p:custDataLst>
          </p:nvPr>
        </p:nvSpPr>
        <p:spPr>
          <a:xfrm>
            <a:off x="1900238" y="5210175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ite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5622" t="15079" r="9672" b="25596"/>
          <a:stretch>
            <a:fillRect/>
          </a:stretch>
        </p:blipFill>
        <p:spPr>
          <a:xfrm rot="16200000">
            <a:off x="8843796" y="2052660"/>
            <a:ext cx="3414871" cy="40524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6562" name="Text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46325" y="5027613"/>
            <a:ext cx="3055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North – South Section</a:t>
            </a: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64"/>
            <a:ext cx="7461081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72" tIns="65035" rIns="130072" bIns="65035" anchor="ctr"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300712" eaLnBrk="0" hangingPunct="0">
              <a:defRPr/>
            </a:pPr>
            <a:r>
              <a:rPr lang="en-US" sz="5500" b="1" baseline="0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Building Sections</a:t>
            </a:r>
          </a:p>
        </p:txBody>
      </p:sp>
      <p:sp>
        <p:nvSpPr>
          <p:cNvPr id="8" name="TextBox 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03475" y="9020175"/>
            <a:ext cx="267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cs typeface="+mn-cs"/>
              </a:rPr>
              <a:t>East – West Section</a:t>
            </a:r>
          </a:p>
        </p:txBody>
      </p:sp>
      <p:pic>
        <p:nvPicPr>
          <p:cNvPr id="9" name="Picture 2" descr="Y:\Lindsay\Ralph\Renderings\Renderings in Power Point\library to stair tower sectio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16150" y="2533650"/>
            <a:ext cx="6121400" cy="2359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3" name="Picture 3" descr="Y:\Lindsay\Ralph\Renderings\section lengthwise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90763" y="6537325"/>
            <a:ext cx="10612437" cy="2339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cxnSp>
        <p:nvCxnSpPr>
          <p:cNvPr id="20" name="Straight Connector 19"/>
          <p:cNvCxnSpPr/>
          <p:nvPr>
            <p:custDataLst>
              <p:tags r:id="rId7"/>
            </p:custDataLst>
          </p:nvPr>
        </p:nvCxnSpPr>
        <p:spPr>
          <a:xfrm rot="5400000">
            <a:off x="9704388" y="3468688"/>
            <a:ext cx="2751137" cy="1042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>
            <p:custDataLst>
              <p:tags r:id="rId8"/>
            </p:custDataLst>
          </p:nvPr>
        </p:nvCxnSpPr>
        <p:spPr>
          <a:xfrm rot="10800000">
            <a:off x="11303000" y="2479675"/>
            <a:ext cx="312738" cy="134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>
            <p:custDataLst>
              <p:tags r:id="rId9"/>
            </p:custDataLst>
          </p:nvPr>
        </p:nvCxnSpPr>
        <p:spPr>
          <a:xfrm rot="10800000">
            <a:off x="10260013" y="5230813"/>
            <a:ext cx="311150" cy="134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>
            <p:custDataLst>
              <p:tags r:id="rId10"/>
            </p:custDataLst>
          </p:nvPr>
        </p:nvCxnSpPr>
        <p:spPr>
          <a:xfrm>
            <a:off x="8823325" y="3143250"/>
            <a:ext cx="3889375" cy="153193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>
            <p:custDataLst>
              <p:tags r:id="rId11"/>
            </p:custDataLst>
          </p:nvPr>
        </p:nvCxnSpPr>
        <p:spPr>
          <a:xfrm rot="5400000" flipH="1" flipV="1">
            <a:off x="8721725" y="2892426"/>
            <a:ext cx="338137" cy="163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>
            <p:custDataLst>
              <p:tags r:id="rId12"/>
            </p:custDataLst>
          </p:nvPr>
        </p:nvCxnSpPr>
        <p:spPr>
          <a:xfrm rot="5400000" flipH="1" flipV="1">
            <a:off x="12598400" y="4437063"/>
            <a:ext cx="338138" cy="163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5" name="Picture 3" descr="Y:\Lindsay\Ralph\Renderings\section lengthwise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8" cstate="print"/>
          <a:srcRect l="34994" t="87758" r="24010"/>
          <a:stretch>
            <a:fillRect/>
          </a:stretch>
        </p:blipFill>
        <p:spPr bwMode="auto">
          <a:xfrm>
            <a:off x="5083175" y="8550275"/>
            <a:ext cx="4349750" cy="287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6" name="Oval 35"/>
          <p:cNvSpPr/>
          <p:nvPr>
            <p:custDataLst>
              <p:tags r:id="rId14"/>
            </p:custDataLst>
          </p:nvPr>
        </p:nvSpPr>
        <p:spPr>
          <a:xfrm>
            <a:off x="1900238" y="5210175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72" tIns="65035" rIns="130072" bIns="65035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41638" y="4932363"/>
            <a:ext cx="360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9" tIns="65039" rIns="130079" bIns="65039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View of the North Entrance</a:t>
            </a:r>
          </a:p>
        </p:txBody>
      </p:sp>
      <p:sp>
        <p:nvSpPr>
          <p:cNvPr id="14346" name="TextBox 1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74975" y="9290050"/>
            <a:ext cx="321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9" tIns="65039" rIns="130079" bIns="65039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cs typeface="+mn-cs"/>
              </a:rPr>
              <a:t>Aerial View From </a:t>
            </a:r>
            <a:r>
              <a:rPr lang="en-US" sz="2000" dirty="0" err="1">
                <a:solidFill>
                  <a:schemeClr val="accent6"/>
                </a:solidFill>
                <a:cs typeface="+mn-cs"/>
              </a:rPr>
              <a:t>Rec</a:t>
            </a:r>
            <a:r>
              <a:rPr lang="en-US" sz="2000" dirty="0">
                <a:solidFill>
                  <a:schemeClr val="accent6"/>
                </a:solidFill>
                <a:cs typeface="+mn-cs"/>
              </a:rPr>
              <a:t> Hall</a:t>
            </a: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62"/>
            <a:ext cx="7461081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79" tIns="65039" rIns="130079" bIns="65039" anchor="ctr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300786" eaLnBrk="0" hangingPunct="0">
              <a:defRPr/>
            </a:pPr>
            <a:r>
              <a:rPr lang="en-US" sz="5500" b="1" baseline="0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Night Exterior</a:t>
            </a:r>
            <a:r>
              <a:rPr lang="en-US" sz="5500" b="1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 Perspectives </a:t>
            </a:r>
            <a:endParaRPr lang="en-US" sz="5500" b="1" baseline="0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Y:\Lindsay\Ralph\Renderings\Night View From north copy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9725" y="1792288"/>
            <a:ext cx="9494838" cy="31257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Y:\Lindsay\Ralph\Renderings\From atherto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>
            <a:lum bright="-10000"/>
          </a:blip>
          <a:srcRect l="23793" t="-576"/>
          <a:stretch>
            <a:fillRect/>
          </a:stretch>
        </p:blipFill>
        <p:spPr bwMode="auto">
          <a:xfrm>
            <a:off x="2886075" y="5457825"/>
            <a:ext cx="9461500" cy="37734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Oval 8"/>
          <p:cNvSpPr/>
          <p:nvPr>
            <p:custDataLst>
              <p:tags r:id="rId6"/>
            </p:custDataLst>
          </p:nvPr>
        </p:nvSpPr>
        <p:spPr>
          <a:xfrm>
            <a:off x="1900238" y="5643563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79" tIns="65039" rIns="130079" bIns="65039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2493963" cy="184308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72" tIns="65035" rIns="130072" bIns="6503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650875" y="2058988"/>
            <a:ext cx="11709400" cy="2493962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pperplate Gothic Bold" pitchFamily="34" charset="0"/>
              </a:rPr>
              <a:t>Effectiveness of Building Information Modeling in Value Engineering, Sequencing, &amp; Site Logistics</a:t>
            </a:r>
            <a:r>
              <a:rPr lang="en-US" sz="4000" smtClean="0">
                <a:latin typeface="Century Gothic" pitchFamily="34" charset="0"/>
              </a:rPr>
              <a:t> </a:t>
            </a:r>
            <a:br>
              <a:rPr lang="en-US" sz="4000" smtClean="0">
                <a:latin typeface="Century Gothic" pitchFamily="34" charset="0"/>
              </a:rPr>
            </a:br>
            <a:endParaRPr lang="en-US" sz="4000" smtClean="0">
              <a:latin typeface="Century Gothic" pitchFamily="34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4445000"/>
            <a:ext cx="130111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solidFill>
                  <a:srgbClr val="000000"/>
                </a:solidFill>
                <a:latin typeface="Copperplate Gothic Bold" pitchFamily="34" charset="0"/>
              </a:rPr>
              <a:t>T.C. Williams High School Replacement Project</a:t>
            </a:r>
          </a:p>
        </p:txBody>
      </p:sp>
      <p:sp>
        <p:nvSpPr>
          <p:cNvPr id="2054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6288088"/>
            <a:ext cx="6938963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Kyle Conrad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AE Senior Project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	– Spring 2007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Construction Management</a:t>
            </a:r>
          </a:p>
        </p:txBody>
      </p:sp>
      <p:pic>
        <p:nvPicPr>
          <p:cNvPr id="2055" name="Picture 6" descr="Crest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7" descr="right-iso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 cstate="print"/>
          <a:srcRect l="3000" t="33299" r="21449" b="9500"/>
          <a:stretch>
            <a:fillRect/>
          </a:stretch>
        </p:blipFill>
        <p:spPr bwMode="auto">
          <a:xfrm>
            <a:off x="5278438" y="5065713"/>
            <a:ext cx="7604125" cy="40322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057" name="Group 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2058" name="Rectangle 9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2050" name="Image" r:id="rId12" imgW="2019048" imgH="1053597" progId="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5132" name="Rectangle 3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5122" name="Image" r:id="rId12" imgW="2019048" imgH="1053597" progId="">
                <p:embed/>
              </p:oleObj>
            </a:graphicData>
          </a:graphic>
        </p:graphicFrame>
      </p:grpSp>
      <p:sp>
        <p:nvSpPr>
          <p:cNvPr id="5124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01913" y="1192213"/>
            <a:ext cx="10409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101" tIns="65050" rIns="130101" bIns="650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latin typeface="Copperplate Gothic Bold" pitchFamily="34" charset="0"/>
              </a:rPr>
              <a:t>Building Information Model   [ BIM ]</a:t>
            </a:r>
          </a:p>
        </p:txBody>
      </p:sp>
      <p:sp>
        <p:nvSpPr>
          <p:cNvPr id="5125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9234488"/>
            <a:ext cx="834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101" tIns="65050" rIns="130101" bIns="650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  <a:latin typeface="Copperplate Gothic Bold" pitchFamily="34" charset="0"/>
              </a:rPr>
              <a:t>Kyle Conrad – Construction Management</a:t>
            </a:r>
          </a:p>
        </p:txBody>
      </p:sp>
      <p:pic>
        <p:nvPicPr>
          <p:cNvPr id="5126" name="Picture 7" descr="celevkings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 l="1031" t="22392" r="1031" b="5882"/>
          <a:stretch>
            <a:fillRect/>
          </a:stretch>
        </p:blipFill>
        <p:spPr bwMode="auto">
          <a:xfrm>
            <a:off x="3360738" y="0"/>
            <a:ext cx="85661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2493963" cy="921543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101" tIns="65050" rIns="130101" bIns="65050" anchor="ctr"/>
          <a:lstStyle/>
          <a:p>
            <a:endParaRPr lang="en-US"/>
          </a:p>
        </p:txBody>
      </p:sp>
      <p:pic>
        <p:nvPicPr>
          <p:cNvPr id="5128" name="Picture 9" descr="Crest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36513" y="2493963"/>
            <a:ext cx="271145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101" tIns="65050" rIns="130101" bIns="6505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Project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BIM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Alternative Building Materials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Gymnasium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Acoustics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Heat Transfer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Structural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Frame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Work Sequencing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Site Logistics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Conclusions / Recommendations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Q &amp; A</a:t>
            </a:r>
          </a:p>
        </p:txBody>
      </p:sp>
      <p:pic>
        <p:nvPicPr>
          <p:cNvPr id="5130" name="Picture 11" descr="QTO Summary CMU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78225" y="2168525"/>
            <a:ext cx="3235325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2" descr="QTO Summary Solarcret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72350" y="3468688"/>
            <a:ext cx="4662488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4112" name="Rectangle 3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4098" name="Image" r:id="rId16" imgW="2019048" imgH="1053597" progId="">
                <p:embed/>
              </p:oleObj>
            </a:graphicData>
          </a:graphic>
        </p:graphicFrame>
      </p:grpSp>
      <p:sp>
        <p:nvSpPr>
          <p:cNvPr id="410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93963" y="1192213"/>
            <a:ext cx="1051718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latin typeface="Copperplate Gothic Bold" pitchFamily="34" charset="0"/>
              </a:rPr>
              <a:t>Structural Moment Frame</a:t>
            </a:r>
          </a:p>
        </p:txBody>
      </p:sp>
      <p:sp>
        <p:nvSpPr>
          <p:cNvPr id="4101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9234488"/>
            <a:ext cx="834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  <a:latin typeface="Copperplate Gothic Bold" pitchFamily="34" charset="0"/>
              </a:rPr>
              <a:t>Kyle Conrad – Construction Management</a:t>
            </a:r>
          </a:p>
        </p:txBody>
      </p:sp>
      <p:pic>
        <p:nvPicPr>
          <p:cNvPr id="4102" name="Picture 7" descr="celevkings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/>
          <a:srcRect l="1031" t="22392" r="1031" b="5882"/>
          <a:stretch>
            <a:fillRect/>
          </a:stretch>
        </p:blipFill>
        <p:spPr bwMode="auto">
          <a:xfrm>
            <a:off x="3360738" y="0"/>
            <a:ext cx="85661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2493963" cy="921543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94" tIns="65046" rIns="130094" bIns="65046" anchor="ctr"/>
          <a:lstStyle/>
          <a:p>
            <a:endParaRPr lang="en-US"/>
          </a:p>
        </p:txBody>
      </p:sp>
      <p:pic>
        <p:nvPicPr>
          <p:cNvPr id="4104" name="Picture 9" descr="Crest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36513" y="2493963"/>
            <a:ext cx="271145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Project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BIM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Alternative Building Materials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Gymnasium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Acoustics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Heat Transfer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</a:t>
            </a: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Structural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           Frame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rgbClr val="B52525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Work Sequencing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Site Logistics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Conclusions / Recommendations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Q &amp; A</a:t>
            </a:r>
          </a:p>
        </p:txBody>
      </p:sp>
      <p:pic>
        <p:nvPicPr>
          <p:cNvPr id="4106" name="Picture 11" descr="3D moment frame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11450" y="2384425"/>
            <a:ext cx="5081588" cy="2493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7" name="Picture 12" descr="3D Moment Frame Imag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46750" y="5311775"/>
            <a:ext cx="6831013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01913" y="1843088"/>
            <a:ext cx="498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/>
              <a:t>Autodesk Revit Structure 4</a:t>
            </a:r>
            <a:endParaRPr lang="en-US"/>
          </a:p>
        </p:txBody>
      </p:sp>
      <p:sp>
        <p:nvSpPr>
          <p:cNvPr id="4109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80138" y="4878388"/>
            <a:ext cx="498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/>
              <a:t>RAM Structural Systems</a:t>
            </a:r>
            <a:endParaRPr lang="en-US"/>
          </a:p>
        </p:txBody>
      </p:sp>
      <p:sp>
        <p:nvSpPr>
          <p:cNvPr id="4110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98675" y="4986338"/>
            <a:ext cx="3903663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lvl="1" indent="0">
              <a:spcBef>
                <a:spcPct val="50000"/>
              </a:spcBef>
              <a:buFont typeface="Arial" charset="0"/>
              <a:buChar char="•"/>
            </a:pPr>
            <a:r>
              <a:rPr lang="en-US" sz="2300" b="1"/>
              <a:t>Apply Loads per contract drawings</a:t>
            </a:r>
          </a:p>
          <a:p>
            <a:pPr lvl="1" indent="0">
              <a:spcBef>
                <a:spcPct val="50000"/>
              </a:spcBef>
              <a:buFont typeface="Arial" charset="0"/>
              <a:buChar char="•"/>
            </a:pPr>
            <a:r>
              <a:rPr lang="en-US" sz="2300" b="1"/>
              <a:t>Basic Wind Speed</a:t>
            </a:r>
          </a:p>
          <a:p>
            <a:pPr lvl="2" indent="0">
              <a:spcBef>
                <a:spcPct val="50000"/>
              </a:spcBef>
              <a:buFont typeface="Arial" charset="0"/>
              <a:buChar char="•"/>
            </a:pPr>
            <a:r>
              <a:rPr lang="en-US" sz="2000" b="1"/>
              <a:t>90 mph</a:t>
            </a:r>
          </a:p>
          <a:p>
            <a:pPr lvl="2" indent="0">
              <a:spcBef>
                <a:spcPct val="50000"/>
              </a:spcBef>
              <a:buFont typeface="Arial" charset="0"/>
              <a:buChar char="•"/>
            </a:pPr>
            <a:r>
              <a:rPr lang="en-US" sz="2000" b="1"/>
              <a:t>Exposure B</a:t>
            </a:r>
          </a:p>
          <a:p>
            <a:pPr lvl="1" indent="0">
              <a:spcBef>
                <a:spcPct val="50000"/>
              </a:spcBef>
              <a:buFont typeface="Arial" charset="0"/>
              <a:buChar char="•"/>
            </a:pPr>
            <a:r>
              <a:rPr lang="en-US" sz="2300" b="1"/>
              <a:t>Importance Factor of 1.15 applied to loading per structural engineer’s direction</a:t>
            </a:r>
          </a:p>
        </p:txBody>
      </p:sp>
      <p:sp>
        <p:nvSpPr>
          <p:cNvPr id="4111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372350" y="2168525"/>
            <a:ext cx="5638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lvl="1" indent="0">
              <a:spcBef>
                <a:spcPct val="50000"/>
              </a:spcBef>
              <a:buFontTx/>
              <a:buChar char="•"/>
            </a:pPr>
            <a:r>
              <a:rPr lang="en-US" sz="2300" b="1"/>
              <a:t>Register with RAM International to obtain link for exporting Revit Structure 4 files to RAM</a:t>
            </a:r>
          </a:p>
          <a:p>
            <a:pPr lvl="1" indent="0">
              <a:spcBef>
                <a:spcPct val="50000"/>
              </a:spcBef>
              <a:buFontTx/>
              <a:buChar char="•"/>
            </a:pPr>
            <a:r>
              <a:rPr lang="en-US" sz="2300" b="1"/>
              <a:t>Install Link</a:t>
            </a:r>
          </a:p>
          <a:p>
            <a:pPr lvl="1" indent="0">
              <a:spcBef>
                <a:spcPct val="50000"/>
              </a:spcBef>
              <a:buFontTx/>
              <a:buChar char="•"/>
            </a:pPr>
            <a:r>
              <a:rPr lang="en-US" sz="2300" b="1"/>
              <a:t>Reopen Revit Structure 4 to export model to 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3087" name="Rectangle 3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3074" name="Image" r:id="rId15" imgW="2019048" imgH="1053597" progId="">
                <p:embed/>
              </p:oleObj>
            </a:graphicData>
          </a:graphic>
        </p:graphicFrame>
      </p:grpSp>
      <p:sp>
        <p:nvSpPr>
          <p:cNvPr id="307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93963" y="1192213"/>
            <a:ext cx="1051718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latin typeface="Copperplate Gothic Bold" pitchFamily="34" charset="0"/>
              </a:rPr>
              <a:t>Work Sequencing / Site Logistics</a:t>
            </a:r>
          </a:p>
        </p:txBody>
      </p:sp>
      <p:sp>
        <p:nvSpPr>
          <p:cNvPr id="307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9234488"/>
            <a:ext cx="834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  <a:latin typeface="Copperplate Gothic Bold" pitchFamily="34" charset="0"/>
              </a:rPr>
              <a:t>Kyle Conrad – Construction Management</a:t>
            </a:r>
          </a:p>
        </p:txBody>
      </p:sp>
      <p:pic>
        <p:nvPicPr>
          <p:cNvPr id="3078" name="Picture 7" descr="celevkings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 l="1031" t="22392" r="1031" b="5882"/>
          <a:stretch>
            <a:fillRect/>
          </a:stretch>
        </p:blipFill>
        <p:spPr bwMode="auto">
          <a:xfrm>
            <a:off x="3360738" y="0"/>
            <a:ext cx="85661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2493963" cy="921543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87" tIns="65042" rIns="130087" bIns="65042" anchor="ctr"/>
          <a:lstStyle/>
          <a:p>
            <a:endParaRPr lang="en-US"/>
          </a:p>
        </p:txBody>
      </p:sp>
      <p:pic>
        <p:nvPicPr>
          <p:cNvPr id="3080" name="Picture 9" descr="Crest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36513" y="2493963"/>
            <a:ext cx="271145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Project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BIM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Alternative Building Materials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Gymnasium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Acoustics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Heat Transfer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Structural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Frame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Work Sequencing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Site Logistics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Conclusions / Recommendations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Q &amp; A</a:t>
            </a:r>
          </a:p>
        </p:txBody>
      </p:sp>
      <p:pic>
        <p:nvPicPr>
          <p:cNvPr id="3082" name="Picture 11" descr="Generic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45000" y="2709863"/>
            <a:ext cx="6180138" cy="19780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83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93963" y="4770438"/>
            <a:ext cx="1051718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>
                <a:hlinkClick r:id="rId19" action="ppaction://hlinkfile"/>
              </a:rPr>
              <a:t>Current CMU Construction Simulation </a:t>
            </a:r>
            <a:endParaRPr lang="en-US" sz="23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395 day structural system construction duration</a:t>
            </a:r>
            <a:endParaRPr lang="en-US" sz="2000"/>
          </a:p>
        </p:txBody>
      </p:sp>
      <p:sp>
        <p:nvSpPr>
          <p:cNvPr id="3084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21313" y="1843088"/>
            <a:ext cx="2335212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Using NavisWorks Timeliner</a:t>
            </a:r>
          </a:p>
        </p:txBody>
      </p:sp>
      <p:sp>
        <p:nvSpPr>
          <p:cNvPr id="3085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93963" y="5962650"/>
            <a:ext cx="1051718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>
                <a:hlinkClick r:id="rId20" action="ppaction://hlinkfile"/>
              </a:rPr>
              <a:t>Resequenced CMU Construction Simulation</a:t>
            </a:r>
            <a:endParaRPr lang="en-US" sz="23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695 day structural system construction duration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252 day project schedule extension</a:t>
            </a:r>
          </a:p>
        </p:txBody>
      </p:sp>
      <p:sp>
        <p:nvSpPr>
          <p:cNvPr id="3086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93963" y="7480300"/>
            <a:ext cx="1051718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>
                <a:hlinkClick r:id="rId21" action="ppaction://hlinkfile"/>
              </a:rPr>
              <a:t>Proposed Solarcrete System Construction Simulation</a:t>
            </a:r>
            <a:endParaRPr lang="en-US" sz="23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158.5 day structural system construction duration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17 day project schedule reduction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Architectural Engineering</a:t>
            </a:r>
            <a:endParaRPr lang="en-US" b="0" i="1" smtClean="0"/>
          </a:p>
        </p:txBody>
      </p:sp>
      <p:sp>
        <p:nvSpPr>
          <p:cNvPr id="54275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50875" y="1935163"/>
            <a:ext cx="11709400" cy="7262812"/>
          </a:xfrm>
        </p:spPr>
        <p:txBody>
          <a:bodyPr/>
          <a:lstStyle/>
          <a:p>
            <a:pPr marL="227013" indent="-227013"/>
            <a:r>
              <a:rPr lang="en-US" smtClean="0"/>
              <a:t>Established in 1910</a:t>
            </a:r>
          </a:p>
          <a:p>
            <a:pPr marL="227013" indent="-227013"/>
            <a:r>
              <a:rPr lang="en-US" smtClean="0"/>
              <a:t>Graduate 100 students each year</a:t>
            </a:r>
          </a:p>
          <a:p>
            <a:pPr marL="227013" indent="-227013"/>
            <a:r>
              <a:rPr lang="en-US" smtClean="0"/>
              <a:t>Focus on engineered systems in buildings</a:t>
            </a:r>
          </a:p>
          <a:p>
            <a:pPr marL="227013" indent="-227013"/>
            <a:r>
              <a:rPr lang="en-US" smtClean="0"/>
              <a:t>5 year program, ABET accredited program</a:t>
            </a:r>
          </a:p>
          <a:p>
            <a:pPr marL="227013" indent="-227013"/>
            <a:r>
              <a:rPr lang="en-US" smtClean="0"/>
              <a:t>4 option areas</a:t>
            </a:r>
          </a:p>
          <a:p>
            <a:pPr lvl="1"/>
            <a:r>
              <a:rPr lang="en-US" sz="2400" smtClean="0"/>
              <a:t>Construction</a:t>
            </a:r>
          </a:p>
          <a:p>
            <a:pPr lvl="1"/>
            <a:r>
              <a:rPr lang="en-US" sz="2400" smtClean="0"/>
              <a:t>Structural</a:t>
            </a:r>
          </a:p>
          <a:p>
            <a:pPr lvl="1"/>
            <a:r>
              <a:rPr lang="en-US" sz="2400" smtClean="0"/>
              <a:t>Mechanical</a:t>
            </a:r>
          </a:p>
          <a:p>
            <a:pPr lvl="1"/>
            <a:r>
              <a:rPr lang="en-US" sz="2400" smtClean="0"/>
              <a:t>Lighting / Electrical</a:t>
            </a:r>
          </a:p>
          <a:p>
            <a:pPr marL="227013" indent="-227013"/>
            <a:r>
              <a:rPr lang="en-US" smtClean="0"/>
              <a:t>Upon graduation, most students work for:</a:t>
            </a:r>
          </a:p>
          <a:p>
            <a:pPr lvl="1"/>
            <a:r>
              <a:rPr lang="en-US" sz="2400" smtClean="0"/>
              <a:t>Engineering consulting firms, </a:t>
            </a:r>
          </a:p>
          <a:p>
            <a:pPr lvl="1"/>
            <a:r>
              <a:rPr lang="en-US" sz="2400" smtClean="0"/>
              <a:t>Large integrated architectural practices, or </a:t>
            </a:r>
          </a:p>
          <a:p>
            <a:pPr lvl="1"/>
            <a:r>
              <a:rPr lang="en-US" sz="2400" smtClean="0"/>
              <a:t>Large construction companies</a:t>
            </a:r>
          </a:p>
        </p:txBody>
      </p:sp>
      <p:pic>
        <p:nvPicPr>
          <p:cNvPr id="54276" name="Picture 11" descr="SOUTH ELEVATION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0C192A"/>
              </a:clrFrom>
              <a:clrTo>
                <a:srgbClr val="0C192A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8174038" y="0"/>
            <a:ext cx="4837112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Student Examples</a:t>
            </a:r>
            <a:br>
              <a:rPr lang="en-US" smtClean="0"/>
            </a:br>
            <a:r>
              <a:rPr lang="en-US" sz="3100" b="0" i="1" smtClean="0"/>
              <a:t>5th year Technical Systems Integration</a:t>
            </a:r>
            <a:endParaRPr lang="en-US" b="0" i="1" smtClean="0"/>
          </a:p>
        </p:txBody>
      </p:sp>
      <p:sp>
        <p:nvSpPr>
          <p:cNvPr id="7680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34113" y="7134225"/>
            <a:ext cx="660241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071" tIns="62037" rIns="124071" bIns="62037">
            <a:spAutoFit/>
          </a:bodyPr>
          <a:lstStyle/>
          <a:p>
            <a:pPr algn="r" defTabSz="1239838" eaLnBrk="0" hangingPunct="0">
              <a:lnSpc>
                <a:spcPct val="140000"/>
              </a:lnSpc>
            </a:pPr>
            <a:r>
              <a:rPr lang="en-US" sz="1600" baseline="0"/>
              <a:t>student Philip Wessell, using Revit, 3dsMax and IES&lt;VE&gt;</a:t>
            </a:r>
            <a:endParaRPr lang="de-DE" sz="2300" b="1" baseline="0"/>
          </a:p>
        </p:txBody>
      </p:sp>
      <p:pic>
        <p:nvPicPr>
          <p:cNvPr id="76803" name="Picture 12" descr="R+Wessell-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4113" y="2714625"/>
            <a:ext cx="6777037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13" descr="R+Wessell-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719388"/>
            <a:ext cx="68453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Student Examples</a:t>
            </a:r>
            <a:br>
              <a:rPr lang="en-US" smtClean="0"/>
            </a:br>
            <a:r>
              <a:rPr lang="en-US" sz="3100" b="0" i="1" smtClean="0"/>
              <a:t>5th year Technical Systems Integration</a:t>
            </a:r>
            <a:endParaRPr lang="en-US" b="0" i="1" smtClean="0"/>
          </a:p>
        </p:txBody>
      </p:sp>
      <p:sp>
        <p:nvSpPr>
          <p:cNvPr id="77826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08675" y="7143750"/>
            <a:ext cx="660241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071" tIns="62037" rIns="124071" bIns="62037">
            <a:spAutoFit/>
          </a:bodyPr>
          <a:lstStyle/>
          <a:p>
            <a:pPr algn="r" defTabSz="1239838" eaLnBrk="0" hangingPunct="0">
              <a:lnSpc>
                <a:spcPct val="140000"/>
              </a:lnSpc>
            </a:pPr>
            <a:r>
              <a:rPr lang="en-US" sz="1600" baseline="0"/>
              <a:t>student Nathan Derr, using Revit, 3dsMax and IES&lt;VE&gt;</a:t>
            </a:r>
            <a:endParaRPr lang="de-DE" sz="2300" b="1" baseline="0"/>
          </a:p>
        </p:txBody>
      </p:sp>
      <p:pic>
        <p:nvPicPr>
          <p:cNvPr id="77827" name="Picture 4" descr="R-Derr-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3" y="2322513"/>
            <a:ext cx="11915775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Student Examples</a:t>
            </a:r>
            <a:br>
              <a:rPr lang="en-US" smtClean="0"/>
            </a:br>
            <a:r>
              <a:rPr lang="en-US" sz="3100" b="0" i="1" smtClean="0"/>
              <a:t>graduate design studio</a:t>
            </a:r>
            <a:endParaRPr lang="en-US" b="0" i="1" smtClean="0"/>
          </a:p>
        </p:txBody>
      </p:sp>
      <p:pic>
        <p:nvPicPr>
          <p:cNvPr id="78850" name="Picture 4" descr="aha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3" y="1782763"/>
            <a:ext cx="9766300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37475" y="7143750"/>
            <a:ext cx="47736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071" tIns="62037" rIns="124071" bIns="62037">
            <a:spAutoFit/>
          </a:bodyPr>
          <a:lstStyle/>
          <a:p>
            <a:pPr defTabSz="1239838" eaLnBrk="0" hangingPunct="0">
              <a:lnSpc>
                <a:spcPct val="140000"/>
              </a:lnSpc>
            </a:pPr>
            <a:r>
              <a:rPr lang="en-US" sz="1600" baseline="0"/>
              <a:t>presentation of student Suhas Bambardeka using </a:t>
            </a:r>
            <a:br>
              <a:rPr lang="en-US" sz="1600" baseline="0"/>
            </a:br>
            <a:r>
              <a:rPr lang="en-US" sz="1600" baseline="0"/>
              <a:t>BIM, program analysis, day-lighting analysis</a:t>
            </a:r>
          </a:p>
          <a:p>
            <a:pPr defTabSz="1239838" eaLnBrk="0" hangingPunct="0">
              <a:lnSpc>
                <a:spcPct val="140000"/>
              </a:lnSpc>
            </a:pPr>
            <a:r>
              <a:rPr lang="en-US" sz="1600" b="1" baseline="0"/>
              <a:t>(image from Immersive Environments Lab)</a:t>
            </a:r>
            <a:endParaRPr lang="de-DE" sz="2300" b="1" baseline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Display Systems and Digital Fabrication</a:t>
            </a:r>
          </a:p>
        </p:txBody>
      </p:sp>
      <p:sp>
        <p:nvSpPr>
          <p:cNvPr id="79874" name="Subtitle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51038" y="5529263"/>
            <a:ext cx="9109075" cy="2492375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Immersive Construction (ICon) Lab</a:t>
            </a:r>
            <a:br>
              <a:rPr lang="en-US" smtClean="0"/>
            </a:br>
            <a:r>
              <a:rPr lang="en-US" sz="3100" b="0" i="1" smtClean="0"/>
              <a:t>An affordable virtual environment and interactive workspace</a:t>
            </a:r>
            <a:endParaRPr lang="en-US" smtClean="0"/>
          </a:p>
        </p:txBody>
      </p:sp>
      <p:pic>
        <p:nvPicPr>
          <p:cNvPr id="4" name="Content Placeholder 3" descr="PA270029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7264400" y="4933950"/>
            <a:ext cx="5080000" cy="3808413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5" name="Picture 6" descr="ICon">
            <a:hlinkClick r:id="rId11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4400" y="1739900"/>
            <a:ext cx="5080000" cy="3000375"/>
          </a:xfrm>
          <a:prstGeom prst="rect">
            <a:avLst/>
          </a:prstGeom>
          <a:noFill/>
          <a:ln w="2222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7231063" y="4348163"/>
            <a:ext cx="3221037" cy="368300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ICon</a:t>
            </a:r>
            <a:r>
              <a:rPr lang="en-US" baseline="0" dirty="0">
                <a:solidFill>
                  <a:schemeClr val="tx1">
                    <a:lumMod val="85000"/>
                  </a:schemeClr>
                </a:solidFill>
                <a:cs typeface="+mn-cs"/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Lab Rendering </a:t>
            </a: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7242175" y="8482013"/>
            <a:ext cx="4792663" cy="2762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Virtual Construction Simulator activity in the ICon Lab</a:t>
            </a:r>
          </a:p>
        </p:txBody>
      </p:sp>
      <p:sp>
        <p:nvSpPr>
          <p:cNvPr id="80902" name="Content Placeholder 1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09600" y="5989638"/>
            <a:ext cx="6376988" cy="3063875"/>
          </a:xfrm>
        </p:spPr>
        <p:txBody>
          <a:bodyPr/>
          <a:lstStyle/>
          <a:p>
            <a:pPr marL="227013" indent="-227013">
              <a:buFont typeface="Wingdings" pitchFamily="2" charset="2"/>
              <a:buNone/>
            </a:pPr>
            <a:r>
              <a:rPr lang="en-US" sz="2400" smtClean="0"/>
              <a:t>Characteristics:</a:t>
            </a:r>
          </a:p>
          <a:p>
            <a:pPr lvl="1"/>
            <a:r>
              <a:rPr lang="en-US" sz="2000" smtClean="0"/>
              <a:t>3 large backlit screens</a:t>
            </a:r>
          </a:p>
          <a:p>
            <a:pPr lvl="1"/>
            <a:r>
              <a:rPr lang="en-US" sz="2000" smtClean="0"/>
              <a:t>3D stereoscopic visualization</a:t>
            </a:r>
          </a:p>
          <a:p>
            <a:pPr lvl="1"/>
            <a:r>
              <a:rPr lang="en-US" sz="2000" smtClean="0"/>
              <a:t>Interactive SMARTBoard display</a:t>
            </a:r>
          </a:p>
          <a:p>
            <a:pPr lvl="1"/>
            <a:r>
              <a:rPr lang="en-US" sz="2000" smtClean="0"/>
              <a:t>20 tablet PCs</a:t>
            </a:r>
          </a:p>
          <a:p>
            <a:pPr lvl="1"/>
            <a:r>
              <a:rPr lang="en-US" sz="2000" smtClean="0"/>
              <a:t>Surround sound</a:t>
            </a:r>
          </a:p>
          <a:p>
            <a:pPr lvl="1"/>
            <a:r>
              <a:rPr lang="en-US" sz="2000" smtClean="0"/>
              <a:t>VNC nodes for each screen</a:t>
            </a:r>
          </a:p>
          <a:p>
            <a:pPr lvl="1"/>
            <a:endParaRPr lang="en-US" sz="2000" smtClean="0"/>
          </a:p>
          <a:p>
            <a:pPr marL="227013" indent="-227013"/>
            <a:endParaRPr lang="en-US" sz="2400" smtClean="0"/>
          </a:p>
          <a:p>
            <a:pPr marL="227013" indent="-227013"/>
            <a:endParaRPr lang="en-US" sz="2400" smtClean="0"/>
          </a:p>
        </p:txBody>
      </p:sp>
      <p:pic>
        <p:nvPicPr>
          <p:cNvPr id="1026" name="Picture 2" descr="C:\Documents and Settings\jmessner\My Documents\My Pictures\2008 - BIMStorm in ICon Lab\2008-01-31_17-05-07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 l="4009" t="4749" r="3999" b="5941"/>
          <a:stretch>
            <a:fillRect/>
          </a:stretch>
        </p:blipFill>
        <p:spPr bwMode="auto">
          <a:xfrm>
            <a:off x="590550" y="1727200"/>
            <a:ext cx="6396038" cy="4138613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595313" y="5522913"/>
            <a:ext cx="4286250" cy="2762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BIMStorm LAX in the ICon Lab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95313" y="-133350"/>
            <a:ext cx="11749087" cy="1416050"/>
          </a:xfrm>
        </p:spPr>
        <p:txBody>
          <a:bodyPr/>
          <a:lstStyle/>
          <a:p>
            <a:r>
              <a:rPr lang="en-US" smtClean="0"/>
              <a:t>Immersive Environments Lab (IEL)</a:t>
            </a:r>
          </a:p>
        </p:txBody>
      </p:sp>
      <p:pic>
        <p:nvPicPr>
          <p:cNvPr id="8192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81125"/>
            <a:ext cx="13011150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Digital Fabrication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866438" y="0"/>
            <a:ext cx="2144712" cy="286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294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8488" y="6257925"/>
            <a:ext cx="4070350" cy="270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2948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32500" y="544513"/>
            <a:ext cx="4535488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49238" y="2387600"/>
            <a:ext cx="5783262" cy="706438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sz="6000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3-axis CNC Router</a:t>
            </a:r>
          </a:p>
        </p:txBody>
      </p:sp>
      <p:sp>
        <p:nvSpPr>
          <p:cNvPr id="12" name="Rectangle 11"/>
          <p:cNvSpPr/>
          <p:nvPr>
            <p:custDataLst>
              <p:tags r:id="rId6"/>
            </p:custDataLst>
          </p:nvPr>
        </p:nvSpPr>
        <p:spPr bwMode="auto">
          <a:xfrm>
            <a:off x="8401050" y="7172325"/>
            <a:ext cx="3943350" cy="7080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 defTabSz="913580">
              <a:defRPr/>
            </a:pPr>
            <a:r>
              <a:rPr lang="en-US" sz="60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Lasercutter</a:t>
            </a:r>
            <a:endParaRPr lang="en-US" b="1" i="1" dirty="0">
              <a:solidFill>
                <a:schemeClr val="accent1">
                  <a:lumMod val="20000"/>
                  <a:lumOff val="80000"/>
                </a:schemeClr>
              </a:solidFill>
              <a:cs typeface="+mn-cs"/>
            </a:endParaRPr>
          </a:p>
        </p:txBody>
      </p:sp>
      <p:pic>
        <p:nvPicPr>
          <p:cNvPr id="82951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64525" y="3297238"/>
            <a:ext cx="4471988" cy="2984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2952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278313"/>
            <a:ext cx="3138488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Views of the Faculty</a:t>
            </a:r>
          </a:p>
        </p:txBody>
      </p:sp>
      <p:sp>
        <p:nvSpPr>
          <p:cNvPr id="83970" name="Subtitle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51038" y="5529263"/>
            <a:ext cx="9109075" cy="2492375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3200" smtClean="0"/>
              <a:t>How important is it for students to use (or learn to use) different analysis applications ?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84994" name="Picture 12" descr="importance to learn_new00 copy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0" t="10068" r="21687" b="10278"/>
          <a:stretch>
            <a:fillRect/>
          </a:stretch>
        </p:blipFill>
        <p:spPr bwMode="auto">
          <a:xfrm>
            <a:off x="342900" y="1752600"/>
            <a:ext cx="8509000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995" name="Group 2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088438" y="1465263"/>
            <a:ext cx="3467100" cy="1409700"/>
            <a:chOff x="9089137" y="1465790"/>
            <a:chExt cx="3466983" cy="1408382"/>
          </a:xfrm>
        </p:grpSpPr>
        <p:sp>
          <p:nvSpPr>
            <p:cNvPr id="85000" name="TextBox 22"/>
            <p:cNvSpPr txBox="1">
              <a:spLocks noChangeArrowheads="1"/>
            </p:cNvSpPr>
            <p:nvPr/>
          </p:nvSpPr>
          <p:spPr bwMode="auto">
            <a:xfrm>
              <a:off x="9505285" y="2076242"/>
              <a:ext cx="305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Architectural Engineering</a:t>
              </a:r>
            </a:p>
          </p:txBody>
        </p:sp>
        <p:sp>
          <p:nvSpPr>
            <p:cNvPr id="85001" name="TextBox 23"/>
            <p:cNvSpPr txBox="1">
              <a:spLocks noChangeArrowheads="1"/>
            </p:cNvSpPr>
            <p:nvPr/>
          </p:nvSpPr>
          <p:spPr bwMode="auto">
            <a:xfrm>
              <a:off x="9511029" y="2464148"/>
              <a:ext cx="1552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Architecture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 bwMode="auto">
            <a:xfrm>
              <a:off x="9089137" y="2204259"/>
              <a:ext cx="351130" cy="263347"/>
            </a:xfrm>
            <a:prstGeom prst="roundRect">
              <a:avLst/>
            </a:prstGeom>
            <a:solidFill>
              <a:srgbClr val="E80A2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6" name="Rounded Rectangle 25"/>
            <p:cNvSpPr>
              <a:spLocks noChangeAspect="1"/>
            </p:cNvSpPr>
            <p:nvPr/>
          </p:nvSpPr>
          <p:spPr bwMode="auto">
            <a:xfrm>
              <a:off x="9095232" y="2610825"/>
              <a:ext cx="351130" cy="2633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5008" name="Rectangle 26"/>
            <p:cNvSpPr>
              <a:spLocks noChangeArrowheads="1"/>
            </p:cNvSpPr>
            <p:nvPr/>
          </p:nvSpPr>
          <p:spPr bwMode="auto">
            <a:xfrm>
              <a:off x="9473706" y="1465790"/>
              <a:ext cx="17940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Department</a:t>
              </a:r>
            </a:p>
          </p:txBody>
        </p:sp>
      </p:grpSp>
      <p:sp>
        <p:nvSpPr>
          <p:cNvPr id="31" name="Rectangle 30"/>
          <p:cNvSpPr/>
          <p:nvPr>
            <p:custDataLst>
              <p:tags r:id="rId4"/>
            </p:custDataLst>
          </p:nvPr>
        </p:nvSpPr>
        <p:spPr>
          <a:xfrm>
            <a:off x="1566863" y="5572125"/>
            <a:ext cx="839787" cy="369888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33.3%</a:t>
            </a:r>
            <a:endParaRPr lang="en-US" dirty="0">
              <a:cs typeface="+mn-cs"/>
            </a:endParaRPr>
          </a:p>
        </p:txBody>
      </p:sp>
      <p:sp>
        <p:nvSpPr>
          <p:cNvPr id="32" name="Rectangle 31"/>
          <p:cNvSpPr/>
          <p:nvPr>
            <p:custDataLst>
              <p:tags r:id="rId5"/>
            </p:custDataLst>
          </p:nvPr>
        </p:nvSpPr>
        <p:spPr>
          <a:xfrm>
            <a:off x="5688013" y="3186113"/>
            <a:ext cx="838200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66.7%</a:t>
            </a:r>
            <a:endParaRPr lang="en-US" dirty="0">
              <a:cs typeface="+mn-cs"/>
            </a:endParaRPr>
          </a:p>
        </p:txBody>
      </p:sp>
      <p:sp>
        <p:nvSpPr>
          <p:cNvPr id="34" name="Rectangle 33"/>
          <p:cNvSpPr/>
          <p:nvPr>
            <p:custDataLst>
              <p:tags r:id="rId6"/>
            </p:custDataLst>
          </p:nvPr>
        </p:nvSpPr>
        <p:spPr>
          <a:xfrm>
            <a:off x="3254375" y="4044950"/>
            <a:ext cx="838200" cy="369888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54.5%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35" name="Rectangle 34"/>
          <p:cNvSpPr/>
          <p:nvPr>
            <p:custDataLst>
              <p:tags r:id="rId7"/>
            </p:custDataLst>
          </p:nvPr>
        </p:nvSpPr>
        <p:spPr>
          <a:xfrm>
            <a:off x="7332663" y="4703763"/>
            <a:ext cx="839787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45.5%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95313" y="238125"/>
            <a:ext cx="11749087" cy="1416050"/>
          </a:xfrm>
        </p:spPr>
        <p:txBody>
          <a:bodyPr/>
          <a:lstStyle/>
          <a:p>
            <a:r>
              <a:rPr lang="en-US" sz="3600" smtClean="0"/>
              <a:t>When should students be introduced to BIM?</a:t>
            </a:r>
          </a:p>
        </p:txBody>
      </p:sp>
      <p:sp>
        <p:nvSpPr>
          <p:cNvPr id="86018" name="TextBox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2825" y="9217025"/>
            <a:ext cx="60309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78" rIns="91362" bIns="45678">
            <a:spAutoFit/>
          </a:bodyPr>
          <a:lstStyle/>
          <a:p>
            <a:r>
              <a:rPr lang="en-US" sz="2100"/>
              <a:t>Spring 2008 – Departments of Architectural Engineering and Architecture</a:t>
            </a:r>
          </a:p>
        </p:txBody>
      </p:sp>
      <p:pic>
        <p:nvPicPr>
          <p:cNvPr id="86019" name="Picture 12" descr="introduced_new00 copy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1636"/>
          <a:stretch>
            <a:fillRect/>
          </a:stretch>
        </p:blipFill>
        <p:spPr bwMode="auto">
          <a:xfrm>
            <a:off x="53975" y="1500188"/>
            <a:ext cx="9424988" cy="704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>
            <p:custDataLst>
              <p:tags r:id="rId4"/>
            </p:custDataLst>
          </p:nvPr>
        </p:nvSpPr>
        <p:spPr>
          <a:xfrm>
            <a:off x="1028700" y="5062538"/>
            <a:ext cx="838200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33.3%</a:t>
            </a:r>
            <a:endParaRPr lang="en-US" dirty="0">
              <a:cs typeface="+mn-cs"/>
            </a:endParaRPr>
          </a:p>
        </p:txBody>
      </p:sp>
      <p:sp>
        <p:nvSpPr>
          <p:cNvPr id="23" name="Rectangle 22"/>
          <p:cNvSpPr/>
          <p:nvPr>
            <p:custDataLst>
              <p:tags r:id="rId5"/>
            </p:custDataLst>
          </p:nvPr>
        </p:nvSpPr>
        <p:spPr>
          <a:xfrm>
            <a:off x="3173413" y="5770563"/>
            <a:ext cx="839787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22.2%</a:t>
            </a:r>
            <a:endParaRPr lang="en-US" dirty="0">
              <a:cs typeface="+mn-cs"/>
            </a:endParaRPr>
          </a:p>
        </p:txBody>
      </p:sp>
      <p:sp>
        <p:nvSpPr>
          <p:cNvPr id="24" name="Rectangle 23"/>
          <p:cNvSpPr/>
          <p:nvPr>
            <p:custDataLst>
              <p:tags r:id="rId6"/>
            </p:custDataLst>
          </p:nvPr>
        </p:nvSpPr>
        <p:spPr>
          <a:xfrm>
            <a:off x="5354638" y="5049838"/>
            <a:ext cx="838200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33.3%</a:t>
            </a:r>
            <a:endParaRPr lang="en-US" dirty="0">
              <a:cs typeface="+mn-cs"/>
            </a:endParaRPr>
          </a:p>
        </p:txBody>
      </p:sp>
      <p:sp>
        <p:nvSpPr>
          <p:cNvPr id="25" name="Rectangle 24"/>
          <p:cNvSpPr/>
          <p:nvPr>
            <p:custDataLst>
              <p:tags r:id="rId7"/>
            </p:custDataLst>
          </p:nvPr>
        </p:nvSpPr>
        <p:spPr>
          <a:xfrm>
            <a:off x="7499350" y="6511925"/>
            <a:ext cx="822325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11.1%</a:t>
            </a:r>
            <a:endParaRPr lang="en-US" dirty="0">
              <a:cs typeface="+mn-cs"/>
            </a:endParaRPr>
          </a:p>
        </p:txBody>
      </p:sp>
      <p:sp>
        <p:nvSpPr>
          <p:cNvPr id="26" name="Rectangle 25"/>
          <p:cNvSpPr/>
          <p:nvPr>
            <p:custDataLst>
              <p:tags r:id="rId8"/>
            </p:custDataLst>
          </p:nvPr>
        </p:nvSpPr>
        <p:spPr>
          <a:xfrm>
            <a:off x="1958975" y="6048375"/>
            <a:ext cx="838200" cy="369888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18.2%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27" name="Rectangle 26"/>
          <p:cNvSpPr/>
          <p:nvPr>
            <p:custDataLst>
              <p:tags r:id="rId9"/>
            </p:custDataLst>
          </p:nvPr>
        </p:nvSpPr>
        <p:spPr>
          <a:xfrm>
            <a:off x="4159250" y="4824413"/>
            <a:ext cx="839788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36.4%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28" name="Rectangle 27"/>
          <p:cNvSpPr/>
          <p:nvPr>
            <p:custDataLst>
              <p:tags r:id="rId10"/>
            </p:custDataLst>
          </p:nvPr>
        </p:nvSpPr>
        <p:spPr>
          <a:xfrm>
            <a:off x="6286500" y="5456238"/>
            <a:ext cx="838200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27.3%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29" name="Rectangle 28"/>
          <p:cNvSpPr/>
          <p:nvPr>
            <p:custDataLst>
              <p:tags r:id="rId11"/>
            </p:custDataLst>
          </p:nvPr>
        </p:nvSpPr>
        <p:spPr>
          <a:xfrm>
            <a:off x="8426450" y="6030913"/>
            <a:ext cx="839788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18.2%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grpSp>
        <p:nvGrpSpPr>
          <p:cNvPr id="86028" name="Group 43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9472613" y="1465263"/>
            <a:ext cx="3467100" cy="1409700"/>
            <a:chOff x="9089137" y="1465790"/>
            <a:chExt cx="3466983" cy="1408382"/>
          </a:xfrm>
        </p:grpSpPr>
        <p:sp>
          <p:nvSpPr>
            <p:cNvPr id="86029" name="TextBox 13"/>
            <p:cNvSpPr txBox="1">
              <a:spLocks noChangeArrowheads="1"/>
            </p:cNvSpPr>
            <p:nvPr/>
          </p:nvSpPr>
          <p:spPr bwMode="auto">
            <a:xfrm>
              <a:off x="9505285" y="2076242"/>
              <a:ext cx="305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Architectural Engineering</a:t>
              </a:r>
            </a:p>
          </p:txBody>
        </p:sp>
        <p:sp>
          <p:nvSpPr>
            <p:cNvPr id="86030" name="TextBox 14"/>
            <p:cNvSpPr txBox="1">
              <a:spLocks noChangeArrowheads="1"/>
            </p:cNvSpPr>
            <p:nvPr/>
          </p:nvSpPr>
          <p:spPr bwMode="auto">
            <a:xfrm>
              <a:off x="9511029" y="2464148"/>
              <a:ext cx="1552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Architecture</a:t>
              </a:r>
            </a:p>
          </p:txBody>
        </p:sp>
        <p:sp>
          <p:nvSpPr>
            <p:cNvPr id="16" name="Rounded Rectangle 15"/>
            <p:cNvSpPr>
              <a:spLocks noChangeAspect="1"/>
            </p:cNvSpPr>
            <p:nvPr/>
          </p:nvSpPr>
          <p:spPr bwMode="auto">
            <a:xfrm>
              <a:off x="9089137" y="2204259"/>
              <a:ext cx="351130" cy="263347"/>
            </a:xfrm>
            <a:prstGeom prst="roundRect">
              <a:avLst/>
            </a:prstGeom>
            <a:solidFill>
              <a:srgbClr val="E80A2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" name="Rounded Rectangle 16"/>
            <p:cNvSpPr>
              <a:spLocks noChangeAspect="1"/>
            </p:cNvSpPr>
            <p:nvPr/>
          </p:nvSpPr>
          <p:spPr bwMode="auto">
            <a:xfrm>
              <a:off x="9095232" y="2610825"/>
              <a:ext cx="351130" cy="2633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6037" name="Rectangle 42"/>
            <p:cNvSpPr>
              <a:spLocks noChangeArrowheads="1"/>
            </p:cNvSpPr>
            <p:nvPr/>
          </p:nvSpPr>
          <p:spPr bwMode="auto">
            <a:xfrm>
              <a:off x="9473706" y="1465790"/>
              <a:ext cx="17940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Department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5 year, National Architectural Accrediting Board (NAAB) accredited program</a:t>
            </a:r>
          </a:p>
          <a:p>
            <a:pPr marL="227013" indent="-227013"/>
            <a:r>
              <a:rPr lang="en-US" smtClean="0"/>
              <a:t>Graduate 40 students each year</a:t>
            </a:r>
          </a:p>
          <a:p>
            <a:pPr marL="227013" indent="-227013"/>
            <a:r>
              <a:rPr lang="en-US" smtClean="0"/>
              <a:t>Educational priorities:</a:t>
            </a:r>
          </a:p>
          <a:p>
            <a:pPr lvl="1">
              <a:lnSpc>
                <a:spcPts val="4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2400" smtClean="0"/>
              <a:t>The practice of architecture: drawing, model-making, service learning, and hands-on construction activities with non-traditional means of building delivery (such as design-build and digital fabrication)</a:t>
            </a:r>
          </a:p>
          <a:p>
            <a:pPr lvl="1">
              <a:lnSpc>
                <a:spcPts val="4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2400" smtClean="0"/>
              <a:t>Visualization &amp; Fabrication: advanced visualization methods, with the study of building delivery and fabrication processes. </a:t>
            </a:r>
          </a:p>
          <a:p>
            <a:pPr lvl="1">
              <a:lnSpc>
                <a:spcPts val="4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2400" smtClean="0"/>
              <a:t>Sustainability: research agendas in the area of sustainability and “green architecture.”</a:t>
            </a:r>
          </a:p>
          <a:p>
            <a:pPr marL="227013" indent="-227013"/>
            <a:r>
              <a:rPr lang="en-US" smtClean="0"/>
              <a:t>One semester study abroad in Rome, Italy</a:t>
            </a:r>
          </a:p>
          <a:p>
            <a:pPr lvl="1"/>
            <a:endParaRPr lang="en-US" smtClean="0"/>
          </a:p>
        </p:txBody>
      </p:sp>
      <p:sp>
        <p:nvSpPr>
          <p:cNvPr id="55298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Architecture</a:t>
            </a:r>
          </a:p>
        </p:txBody>
      </p:sp>
      <p:pic>
        <p:nvPicPr>
          <p:cNvPr id="55299" name="Picture 3" descr="sala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69363" y="0"/>
            <a:ext cx="4141787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709613" y="509588"/>
            <a:ext cx="5518150" cy="10763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AE faculty willing to make </a:t>
            </a:r>
          </a:p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adjustments in their courses</a:t>
            </a:r>
          </a:p>
        </p:txBody>
      </p:sp>
      <p:sp>
        <p:nvSpPr>
          <p:cNvPr id="8704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04100" y="468313"/>
            <a:ext cx="52355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2" tIns="45678" rIns="91362" bIns="45678">
            <a:spAutoFit/>
          </a:bodyPr>
          <a:lstStyle/>
          <a:p>
            <a:r>
              <a:rPr lang="en-US" sz="4800"/>
              <a:t>AE faculty that would need</a:t>
            </a:r>
          </a:p>
          <a:p>
            <a:r>
              <a:rPr lang="en-US" sz="4800"/>
              <a:t>assistance to implement changes</a:t>
            </a:r>
          </a:p>
        </p:txBody>
      </p:sp>
      <p:sp>
        <p:nvSpPr>
          <p:cNvPr id="10" name="Right Arrow 9"/>
          <p:cNvSpPr/>
          <p:nvPr>
            <p:custDataLst>
              <p:tags r:id="rId3"/>
            </p:custDataLst>
          </p:nvPr>
        </p:nvSpPr>
        <p:spPr bwMode="auto">
          <a:xfrm>
            <a:off x="6228370" y="7469343"/>
            <a:ext cx="731520" cy="48519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362" tIns="45678" rIns="91362" bIns="45678"/>
          <a:lstStyle/>
          <a:p>
            <a:pPr defTabSz="913580">
              <a:defRPr/>
            </a:pPr>
            <a:endParaRPr lang="en-US" dirty="0">
              <a:cs typeface="+mn-cs"/>
            </a:endParaRPr>
          </a:p>
        </p:txBody>
      </p:sp>
      <p:pic>
        <p:nvPicPr>
          <p:cNvPr id="87046" name="Picture 14" descr="willing00 copy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28" t="18076" b="7072"/>
          <a:stretch>
            <a:fillRect/>
          </a:stretch>
        </p:blipFill>
        <p:spPr bwMode="auto">
          <a:xfrm>
            <a:off x="274638" y="3043238"/>
            <a:ext cx="5589587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15" descr="needhelp00 copy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79" t="18108" r="22552" b="8096"/>
          <a:stretch>
            <a:fillRect/>
          </a:stretch>
        </p:blipFill>
        <p:spPr bwMode="auto">
          <a:xfrm>
            <a:off x="6959600" y="3071813"/>
            <a:ext cx="5680075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>
            <p:custDataLst>
              <p:tags r:id="rId6"/>
            </p:custDataLst>
          </p:nvPr>
        </p:nvSpPr>
        <p:spPr>
          <a:xfrm>
            <a:off x="1749425" y="4741863"/>
            <a:ext cx="838200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55.6%</a:t>
            </a:r>
            <a:endParaRPr lang="en-US" dirty="0">
              <a:cs typeface="+mn-cs"/>
            </a:endParaRPr>
          </a:p>
        </p:txBody>
      </p:sp>
      <p:sp>
        <p:nvSpPr>
          <p:cNvPr id="20" name="Rectangle 19"/>
          <p:cNvSpPr/>
          <p:nvPr>
            <p:custDataLst>
              <p:tags r:id="rId7"/>
            </p:custDataLst>
          </p:nvPr>
        </p:nvSpPr>
        <p:spPr>
          <a:xfrm>
            <a:off x="3911600" y="5314950"/>
            <a:ext cx="838200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44.4%</a:t>
            </a:r>
            <a:endParaRPr lang="en-US" dirty="0">
              <a:cs typeface="+mn-cs"/>
            </a:endParaRPr>
          </a:p>
        </p:txBody>
      </p:sp>
      <p:sp>
        <p:nvSpPr>
          <p:cNvPr id="21" name="Rectangle 20"/>
          <p:cNvSpPr/>
          <p:nvPr>
            <p:custDataLst>
              <p:tags r:id="rId8"/>
            </p:custDataLst>
          </p:nvPr>
        </p:nvSpPr>
        <p:spPr>
          <a:xfrm>
            <a:off x="8470900" y="6986588"/>
            <a:ext cx="820738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11.1%</a:t>
            </a:r>
            <a:endParaRPr lang="en-US" dirty="0">
              <a:cs typeface="+mn-cs"/>
            </a:endParaRPr>
          </a:p>
        </p:txBody>
      </p:sp>
      <p:sp>
        <p:nvSpPr>
          <p:cNvPr id="22" name="Rectangle 21"/>
          <p:cNvSpPr/>
          <p:nvPr>
            <p:custDataLst>
              <p:tags r:id="rId9"/>
            </p:custDataLst>
          </p:nvPr>
        </p:nvSpPr>
        <p:spPr>
          <a:xfrm>
            <a:off x="10688638" y="3116263"/>
            <a:ext cx="839787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88.9%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The Path Forward</a:t>
            </a:r>
          </a:p>
        </p:txBody>
      </p:sp>
      <p:grpSp>
        <p:nvGrpSpPr>
          <p:cNvPr id="88066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966200" y="0"/>
            <a:ext cx="4044950" cy="3078163"/>
            <a:chOff x="3581400" y="2663825"/>
            <a:chExt cx="5848350" cy="4448743"/>
          </a:xfrm>
        </p:grpSpPr>
        <p:pic>
          <p:nvPicPr>
            <p:cNvPr id="8806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1400" y="2663825"/>
              <a:ext cx="5848350" cy="442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06198" y="6816596"/>
              <a:ext cx="3323552" cy="2959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b="1" dirty="0">
                  <a:solidFill>
                    <a:schemeClr val="bg2">
                      <a:lumMod val="50000"/>
                    </a:schemeClr>
                  </a:solidFill>
                  <a:cs typeface="+mn-cs"/>
                </a:rPr>
                <a:t>Hoffman – 3</a:t>
              </a:r>
              <a:r>
                <a:rPr lang="en-US" sz="1100" b="1" baseline="30000" dirty="0">
                  <a:solidFill>
                    <a:schemeClr val="bg2">
                      <a:lumMod val="50000"/>
                    </a:schemeClr>
                  </a:solidFill>
                  <a:cs typeface="+mn-cs"/>
                </a:rPr>
                <a:t>rd</a:t>
              </a:r>
              <a:r>
                <a:rPr lang="en-US" sz="1100" b="1" dirty="0">
                  <a:solidFill>
                    <a:schemeClr val="bg2">
                      <a:lumMod val="50000"/>
                    </a:schemeClr>
                  </a:solidFill>
                  <a:cs typeface="+mn-cs"/>
                </a:rPr>
                <a:t> Year Architecture Student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Challenges to overcome</a:t>
            </a:r>
          </a:p>
        </p:txBody>
      </p:sp>
      <p:sp>
        <p:nvSpPr>
          <p:cNvPr id="89090" name="Content Placeholder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Faculty training</a:t>
            </a:r>
          </a:p>
          <a:p>
            <a:pPr lvl="1"/>
            <a:r>
              <a:rPr lang="en-US" smtClean="0"/>
              <a:t>One day seminars</a:t>
            </a:r>
          </a:p>
          <a:p>
            <a:pPr lvl="1"/>
            <a:r>
              <a:rPr lang="en-US" smtClean="0"/>
              <a:t>Teaching assistants with application knowledge</a:t>
            </a:r>
          </a:p>
          <a:p>
            <a:pPr marL="227013" indent="-227013"/>
            <a:r>
              <a:rPr lang="en-US" smtClean="0"/>
              <a:t>Student training in applications while achieving educational objectives</a:t>
            </a:r>
          </a:p>
          <a:p>
            <a:pPr lvl="1"/>
            <a:r>
              <a:rPr lang="en-US" smtClean="0"/>
              <a:t>Application tutorials</a:t>
            </a:r>
          </a:p>
          <a:p>
            <a:pPr lvl="1"/>
            <a:r>
              <a:rPr lang="en-US" smtClean="0"/>
              <a:t>Autodesk training sessions</a:t>
            </a:r>
          </a:p>
          <a:p>
            <a:pPr lvl="1"/>
            <a:r>
              <a:rPr lang="en-US" smtClean="0"/>
              <a:t>Lower level course implementation</a:t>
            </a:r>
          </a:p>
          <a:p>
            <a:pPr marL="227013" indent="-227013"/>
            <a:r>
              <a:rPr lang="en-US" smtClean="0"/>
              <a:t>Institutional knowledge transfer on interoperability</a:t>
            </a:r>
          </a:p>
          <a:p>
            <a:pPr lvl="1"/>
            <a:r>
              <a:rPr lang="en-US" smtClean="0"/>
              <a:t>BIMwiki Initiative underway to capture standard workflows</a:t>
            </a:r>
            <a:br>
              <a:rPr lang="en-US" smtClean="0"/>
            </a:br>
            <a:r>
              <a:rPr lang="en-US" smtClean="0"/>
              <a:t>(www.coe.psu.edu/BIMwiki/)</a:t>
            </a:r>
          </a:p>
          <a:p>
            <a:pPr marL="227013" indent="-227013"/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Lessons Learned</a:t>
            </a:r>
          </a:p>
        </p:txBody>
      </p:sp>
      <p:sp>
        <p:nvSpPr>
          <p:cNvPr id="90114" name="Content Placeholder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95313" y="2149475"/>
            <a:ext cx="12011025" cy="6691313"/>
          </a:xfrm>
        </p:spPr>
        <p:txBody>
          <a:bodyPr/>
          <a:lstStyle/>
          <a:p>
            <a:pPr marL="227013" indent="-227013"/>
            <a:r>
              <a:rPr lang="en-US" smtClean="0"/>
              <a:t>Acknowledge faculty concerns and address them</a:t>
            </a:r>
          </a:p>
          <a:p>
            <a:pPr marL="227013" indent="-227013"/>
            <a:r>
              <a:rPr lang="en-US" smtClean="0"/>
              <a:t>Take every opportunity to inform and train</a:t>
            </a:r>
          </a:p>
          <a:p>
            <a:pPr marL="227013" indent="-227013"/>
            <a:r>
              <a:rPr lang="en-US" smtClean="0"/>
              <a:t>Students can effectively push the technology into the classroom if</a:t>
            </a:r>
          </a:p>
          <a:p>
            <a:pPr lvl="1"/>
            <a:r>
              <a:rPr lang="en-US" smtClean="0"/>
              <a:t>they are allowed,</a:t>
            </a:r>
          </a:p>
          <a:p>
            <a:pPr lvl="1"/>
            <a:r>
              <a:rPr lang="en-US" smtClean="0"/>
              <a:t>they have access to the software, and</a:t>
            </a:r>
          </a:p>
          <a:p>
            <a:pPr lvl="1"/>
            <a:r>
              <a:rPr lang="en-US" smtClean="0"/>
              <a:t>they are aware of the capabilities and benefits</a:t>
            </a:r>
          </a:p>
          <a:p>
            <a:pPr marL="227013" indent="-227013"/>
            <a:r>
              <a:rPr lang="en-US" smtClean="0"/>
              <a:t>Knowledge sharing is important, and difficult…</a:t>
            </a:r>
          </a:p>
          <a:p>
            <a:pPr lvl="1"/>
            <a:r>
              <a:rPr lang="en-US" smtClean="0"/>
              <a:t>We tend to relearn continuously</a:t>
            </a:r>
          </a:p>
          <a:p>
            <a:pPr marL="227013" indent="-227013"/>
            <a:r>
              <a:rPr lang="en-US" smtClean="0"/>
              <a:t>A good computing infrastructure and manager is critical</a:t>
            </a:r>
          </a:p>
          <a:p>
            <a:pPr marL="227013" indent="-227013"/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95313" y="2149475"/>
            <a:ext cx="12060237" cy="6691313"/>
          </a:xfrm>
        </p:spPr>
        <p:txBody>
          <a:bodyPr/>
          <a:lstStyle/>
          <a:p>
            <a:pPr marL="227013" indent="-227013"/>
            <a:r>
              <a:rPr lang="en-US" smtClean="0"/>
              <a:t>Raymond A. Bowers Program</a:t>
            </a:r>
          </a:p>
          <a:p>
            <a:pPr marL="227013" indent="-227013"/>
            <a:r>
              <a:rPr lang="en-US" smtClean="0"/>
              <a:t>Colleagues in Architectural Engineering and Architecture</a:t>
            </a:r>
          </a:p>
          <a:p>
            <a:pPr marL="227013" indent="-227013"/>
            <a:r>
              <a:rPr lang="en-US" smtClean="0"/>
              <a:t>Computer Integrated Construction Research Program members</a:t>
            </a:r>
          </a:p>
          <a:p>
            <a:pPr marL="227013" indent="-227013"/>
            <a:r>
              <a:rPr lang="en-US" smtClean="0"/>
              <a:t>ACSA </a:t>
            </a:r>
          </a:p>
          <a:p>
            <a:pPr marL="227013" indent="-227013"/>
            <a:r>
              <a:rPr lang="en-US" smtClean="0"/>
              <a:t>The many vendors who support the program</a:t>
            </a:r>
          </a:p>
          <a:p>
            <a:pPr marL="227013" indent="-227013"/>
            <a:r>
              <a:rPr lang="en-US" smtClean="0"/>
              <a:t>The National Science Foundation</a:t>
            </a:r>
          </a:p>
          <a:p>
            <a:pPr marL="227013" indent="-227013"/>
            <a:endParaRPr lang="en-US" smtClean="0"/>
          </a:p>
        </p:txBody>
      </p:sp>
      <p:sp>
        <p:nvSpPr>
          <p:cNvPr id="91138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Acknowledgements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95313" y="685800"/>
            <a:ext cx="11749087" cy="3538538"/>
          </a:xfrm>
        </p:spPr>
        <p:txBody>
          <a:bodyPr/>
          <a:lstStyle/>
          <a:p>
            <a:pPr marL="227013" indent="-227013">
              <a:buFont typeface="Wingdings" pitchFamily="2" charset="2"/>
              <a:buNone/>
            </a:pPr>
            <a:r>
              <a:rPr lang="en-US" smtClean="0"/>
              <a:t>	</a:t>
            </a:r>
            <a:r>
              <a:rPr lang="en-US" sz="4000" smtClean="0"/>
              <a:t>"You never change something by fighting the existing reality</a:t>
            </a:r>
            <a:r>
              <a:rPr lang="en-US" sz="4000" b="1" smtClean="0"/>
              <a:t>.  </a:t>
            </a:r>
            <a:r>
              <a:rPr lang="en-US" sz="4000" smtClean="0"/>
              <a:t>To change something, build a new model that makes the existing model obsolete."  </a:t>
            </a:r>
            <a:endParaRPr lang="en-US" smtClean="0"/>
          </a:p>
          <a:p>
            <a:pPr marL="227013" indent="-227013">
              <a:buFont typeface="Wingdings" pitchFamily="2" charset="2"/>
              <a:buNone/>
            </a:pPr>
            <a:endParaRPr lang="en-US" smtClean="0"/>
          </a:p>
          <a:p>
            <a:pPr marL="227013" indent="-227013">
              <a:buFont typeface="Wingdings" pitchFamily="2" charset="2"/>
              <a:buNone/>
            </a:pPr>
            <a:r>
              <a:rPr lang="en-US" smtClean="0"/>
              <a:t>						-  Buckminster Fuller</a:t>
            </a:r>
          </a:p>
        </p:txBody>
      </p:sp>
      <p:pic>
        <p:nvPicPr>
          <p:cNvPr id="4" name="Picture 3" descr="Y:\Lindsay\Ralph\Renderings\nIGHT VIEW FROM QUAD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5400" y="4462463"/>
            <a:ext cx="7327900" cy="4521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405063" y="1782763"/>
            <a:ext cx="9939337" cy="6691312"/>
          </a:xfrm>
        </p:spPr>
        <p:txBody>
          <a:bodyPr/>
          <a:lstStyle/>
          <a:p>
            <a:pPr lvl="1"/>
            <a:r>
              <a:rPr lang="en-US" smtClean="0"/>
              <a:t>Started a 1 credit BIM Seminar course with Autodesk’s assistance</a:t>
            </a:r>
          </a:p>
          <a:p>
            <a:pPr lvl="1">
              <a:buFont typeface="Wingdings" pitchFamily="2" charset="2"/>
              <a:buNone/>
            </a:pPr>
            <a:endParaRPr lang="en-US" smtClean="0"/>
          </a:p>
          <a:p>
            <a:pPr lvl="1"/>
            <a:r>
              <a:rPr lang="en-US" smtClean="0"/>
              <a:t>Started integrating Revit Architecture into 2</a:t>
            </a:r>
            <a:r>
              <a:rPr lang="en-US" baseline="30000" smtClean="0"/>
              <a:t>nd</a:t>
            </a:r>
            <a:r>
              <a:rPr lang="en-US" smtClean="0"/>
              <a:t> year CAD course</a:t>
            </a:r>
          </a:p>
          <a:p>
            <a:pPr lvl="1"/>
            <a:r>
              <a:rPr lang="en-US" smtClean="0"/>
              <a:t>4D Modeling in undergraduate curriculum</a:t>
            </a:r>
          </a:p>
          <a:p>
            <a:pPr lvl="1"/>
            <a:r>
              <a:rPr lang="en-US" smtClean="0"/>
              <a:t>Students started to use Revit for architecture projects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Expanded BIM into earlier courses</a:t>
            </a:r>
          </a:p>
          <a:p>
            <a:pPr marL="569913" lvl="2" indent="-227013"/>
            <a:endParaRPr lang="en-US" sz="2800" smtClean="0"/>
          </a:p>
          <a:p>
            <a:pPr marL="569913" lvl="2" indent="-227013"/>
            <a:r>
              <a:rPr lang="en-US" sz="2800" smtClean="0"/>
              <a:t>Workshop addressing Revit, 3DsMax and </a:t>
            </a:r>
            <a:br>
              <a:rPr lang="en-US" sz="2800" smtClean="0"/>
            </a:br>
            <a:r>
              <a:rPr lang="en-US" sz="2800" smtClean="0"/>
              <a:t>Integrated Environmental Solutions IES&lt;VE&gt;</a:t>
            </a:r>
          </a:p>
          <a:p>
            <a:pPr marL="227013" indent="-227013"/>
            <a:endParaRPr lang="en-US" smtClean="0"/>
          </a:p>
          <a:p>
            <a:pPr lvl="1"/>
            <a:endParaRPr lang="en-US" smtClean="0"/>
          </a:p>
          <a:p>
            <a:pPr marL="227013" indent="-227013"/>
            <a:endParaRPr lang="en-US" smtClean="0"/>
          </a:p>
        </p:txBody>
      </p:sp>
      <p:sp>
        <p:nvSpPr>
          <p:cNvPr id="56322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Evolution of BIM Implementation</a:t>
            </a:r>
          </a:p>
        </p:txBody>
      </p:sp>
      <p:pic>
        <p:nvPicPr>
          <p:cNvPr id="4" name="Picture 3" descr="Y:\Lindsay\Ralph\Renderings\section lengthwis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56638" y="8012113"/>
            <a:ext cx="4354512" cy="9620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Content Placeholder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95313" y="1782763"/>
            <a:ext cx="7540625" cy="669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2004: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2005: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28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2006: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2007: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464716" lvl="1" indent="-24108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28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0875" y="0"/>
            <a:ext cx="11709400" cy="1084263"/>
          </a:xfrm>
        </p:spPr>
        <p:txBody>
          <a:bodyPr/>
          <a:lstStyle/>
          <a:p>
            <a:r>
              <a:rPr lang="en-US" smtClean="0"/>
              <a:t>Current &amp; Future Courses with BIM in AE</a:t>
            </a: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4283075" y="1517650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Working Drawings </a:t>
            </a:r>
          </a:p>
        </p:txBody>
      </p:sp>
      <p:cxnSp>
        <p:nvCxnSpPr>
          <p:cNvPr id="6" name="Straight Connector 5"/>
          <p:cNvCxnSpPr/>
          <p:nvPr>
            <p:custDataLst>
              <p:tags r:id="rId3"/>
            </p:custDataLst>
          </p:nvPr>
        </p:nvCxnSpPr>
        <p:spPr>
          <a:xfrm rot="5400000">
            <a:off x="595313" y="4822825"/>
            <a:ext cx="726440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>
            <p:custDataLst>
              <p:tags r:id="rId4"/>
            </p:custDataLst>
          </p:nvPr>
        </p:nvCxnSpPr>
        <p:spPr>
          <a:xfrm rot="5400000">
            <a:off x="2601913" y="4876800"/>
            <a:ext cx="737235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>
            <p:custDataLst>
              <p:tags r:id="rId5"/>
            </p:custDataLst>
          </p:nvPr>
        </p:nvCxnSpPr>
        <p:spPr>
          <a:xfrm rot="5400000">
            <a:off x="4714876" y="4822825"/>
            <a:ext cx="726440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>
            <p:custDataLst>
              <p:tags r:id="rId6"/>
            </p:custDataLst>
          </p:nvPr>
        </p:nvCxnSpPr>
        <p:spPr>
          <a:xfrm rot="5400000">
            <a:off x="6886576" y="4822825"/>
            <a:ext cx="726440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1" name="TextBox 3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49500" y="8420100"/>
            <a:ext cx="173513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1</a:t>
            </a:r>
          </a:p>
        </p:txBody>
      </p:sp>
      <p:sp>
        <p:nvSpPr>
          <p:cNvPr id="57352" name="TextBox 3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10075" y="8420100"/>
            <a:ext cx="173513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2</a:t>
            </a:r>
          </a:p>
        </p:txBody>
      </p:sp>
      <p:sp>
        <p:nvSpPr>
          <p:cNvPr id="57353" name="TextBox 4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70650" y="8420100"/>
            <a:ext cx="173355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3</a:t>
            </a:r>
          </a:p>
        </p:txBody>
      </p:sp>
      <p:sp>
        <p:nvSpPr>
          <p:cNvPr id="57354" name="TextBox 4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529638" y="8420100"/>
            <a:ext cx="173513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4</a:t>
            </a:r>
          </a:p>
        </p:txBody>
      </p:sp>
      <p:sp>
        <p:nvSpPr>
          <p:cNvPr id="57355" name="TextBox 4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590213" y="8420100"/>
            <a:ext cx="173513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5</a:t>
            </a:r>
          </a:p>
        </p:txBody>
      </p:sp>
      <p:sp>
        <p:nvSpPr>
          <p:cNvPr id="45" name="Rectangle 44"/>
          <p:cNvSpPr/>
          <p:nvPr>
            <p:custDataLst>
              <p:tags r:id="rId12"/>
            </p:custDataLst>
          </p:nvPr>
        </p:nvSpPr>
        <p:spPr>
          <a:xfrm>
            <a:off x="4283075" y="2493963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Architecture Studio</a:t>
            </a:r>
          </a:p>
        </p:txBody>
      </p:sp>
      <p:sp>
        <p:nvSpPr>
          <p:cNvPr id="46" name="Rectangle 45"/>
          <p:cNvSpPr/>
          <p:nvPr>
            <p:custDataLst>
              <p:tags r:id="rId13"/>
            </p:custDataLst>
          </p:nvPr>
        </p:nvSpPr>
        <p:spPr>
          <a:xfrm>
            <a:off x="2276475" y="1517650"/>
            <a:ext cx="1898650" cy="866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Engr Design</a:t>
            </a:r>
          </a:p>
        </p:txBody>
      </p:sp>
      <p:sp>
        <p:nvSpPr>
          <p:cNvPr id="47" name="Rectangle 46"/>
          <p:cNvSpPr/>
          <p:nvPr>
            <p:custDataLst>
              <p:tags r:id="rId14"/>
            </p:custDataLst>
          </p:nvPr>
        </p:nvSpPr>
        <p:spPr>
          <a:xfrm>
            <a:off x="6343650" y="3578225"/>
            <a:ext cx="1897063" cy="86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Mechanical Engr for Bldg</a:t>
            </a:r>
            <a:endParaRPr lang="en-US" sz="2800" b="1" dirty="0"/>
          </a:p>
        </p:txBody>
      </p:sp>
      <p:sp>
        <p:nvSpPr>
          <p:cNvPr id="48" name="Rectangle 47"/>
          <p:cNvSpPr/>
          <p:nvPr>
            <p:custDataLst>
              <p:tags r:id="rId15"/>
            </p:custDataLst>
          </p:nvPr>
        </p:nvSpPr>
        <p:spPr>
          <a:xfrm>
            <a:off x="8512175" y="2493963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Architecture Studio</a:t>
            </a:r>
          </a:p>
        </p:txBody>
      </p:sp>
      <p:cxnSp>
        <p:nvCxnSpPr>
          <p:cNvPr id="49" name="Straight Connector 48"/>
          <p:cNvCxnSpPr/>
          <p:nvPr>
            <p:custDataLst>
              <p:tags r:id="rId16"/>
            </p:custDataLst>
          </p:nvPr>
        </p:nvCxnSpPr>
        <p:spPr>
          <a:xfrm rot="5400000">
            <a:off x="-1572418" y="4822031"/>
            <a:ext cx="7262812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>
            <p:custDataLst>
              <p:tags r:id="rId17"/>
            </p:custDataLst>
          </p:nvPr>
        </p:nvCxnSpPr>
        <p:spPr>
          <a:xfrm>
            <a:off x="866775" y="6935788"/>
            <a:ext cx="11603038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>
            <p:custDataLst>
              <p:tags r:id="rId18"/>
            </p:custDataLst>
          </p:nvPr>
        </p:nvCxnSpPr>
        <p:spPr>
          <a:xfrm>
            <a:off x="866775" y="8345488"/>
            <a:ext cx="11603038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63" name="Text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7488" y="1735138"/>
            <a:ext cx="184308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800" b="1"/>
              <a:t>Architecture</a:t>
            </a:r>
          </a:p>
          <a:p>
            <a:endParaRPr lang="en-US" sz="2800" b="1"/>
          </a:p>
        </p:txBody>
      </p:sp>
      <p:sp>
        <p:nvSpPr>
          <p:cNvPr id="57364" name="TextBox 5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7488" y="4397375"/>
            <a:ext cx="18430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800" b="1"/>
              <a:t>Engineering</a:t>
            </a:r>
          </a:p>
        </p:txBody>
      </p:sp>
      <p:sp>
        <p:nvSpPr>
          <p:cNvPr id="57365" name="TextBox 5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7488" y="7407275"/>
            <a:ext cx="195103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800" b="1"/>
              <a:t>Construction</a:t>
            </a:r>
          </a:p>
          <a:p>
            <a:endParaRPr lang="en-US" sz="2800" b="1"/>
          </a:p>
        </p:txBody>
      </p:sp>
      <p:cxnSp>
        <p:nvCxnSpPr>
          <p:cNvPr id="56" name="Straight Connector 55"/>
          <p:cNvCxnSpPr/>
          <p:nvPr>
            <p:custDataLst>
              <p:tags r:id="rId22"/>
            </p:custDataLst>
          </p:nvPr>
        </p:nvCxnSpPr>
        <p:spPr>
          <a:xfrm>
            <a:off x="866775" y="3468688"/>
            <a:ext cx="11603038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>
            <p:custDataLst>
              <p:tags r:id="rId23"/>
            </p:custDataLst>
          </p:nvPr>
        </p:nvSpPr>
        <p:spPr>
          <a:xfrm>
            <a:off x="6343650" y="4552950"/>
            <a:ext cx="1897063" cy="86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Lighting / Elec Engr for Bldg</a:t>
            </a:r>
            <a:endParaRPr lang="en-US" sz="2800" b="1" dirty="0"/>
          </a:p>
        </p:txBody>
      </p:sp>
      <p:sp>
        <p:nvSpPr>
          <p:cNvPr id="63" name="Rectangle 62"/>
          <p:cNvSpPr/>
          <p:nvPr>
            <p:custDataLst>
              <p:tags r:id="rId24"/>
            </p:custDataLst>
          </p:nvPr>
        </p:nvSpPr>
        <p:spPr>
          <a:xfrm>
            <a:off x="10625138" y="3578225"/>
            <a:ext cx="1898650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Senior Thesis</a:t>
            </a:r>
            <a:endParaRPr lang="en-US" sz="2800" b="1" dirty="0"/>
          </a:p>
        </p:txBody>
      </p:sp>
      <p:sp>
        <p:nvSpPr>
          <p:cNvPr id="64" name="Rectangle 63"/>
          <p:cNvSpPr/>
          <p:nvPr>
            <p:custDataLst>
              <p:tags r:id="rId25"/>
            </p:custDataLst>
          </p:nvPr>
        </p:nvSpPr>
        <p:spPr>
          <a:xfrm>
            <a:off x="10625138" y="7154863"/>
            <a:ext cx="1898650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Project Controls</a:t>
            </a:r>
            <a:endParaRPr lang="en-US" sz="2800" b="1" dirty="0"/>
          </a:p>
        </p:txBody>
      </p:sp>
      <p:sp>
        <p:nvSpPr>
          <p:cNvPr id="65" name="Rectangle 64"/>
          <p:cNvSpPr/>
          <p:nvPr>
            <p:custDataLst>
              <p:tags r:id="rId26"/>
            </p:custDataLst>
          </p:nvPr>
        </p:nvSpPr>
        <p:spPr>
          <a:xfrm>
            <a:off x="6343650" y="5529263"/>
            <a:ext cx="1897063" cy="86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Structural </a:t>
            </a:r>
            <a:br>
              <a:rPr lang="en-US" sz="2400" b="1" dirty="0"/>
            </a:br>
            <a:r>
              <a:rPr lang="en-US" sz="2400" b="1" dirty="0"/>
              <a:t>Engr for Bldg</a:t>
            </a:r>
            <a:endParaRPr lang="en-US" sz="2800" b="1" dirty="0"/>
          </a:p>
        </p:txBody>
      </p:sp>
      <p:sp>
        <p:nvSpPr>
          <p:cNvPr id="66" name="Rectangle 65"/>
          <p:cNvSpPr/>
          <p:nvPr>
            <p:custDataLst>
              <p:tags r:id="rId27"/>
            </p:custDataLst>
          </p:nvPr>
        </p:nvSpPr>
        <p:spPr>
          <a:xfrm>
            <a:off x="6343650" y="7154863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Intro to Construction</a:t>
            </a:r>
            <a:endParaRPr lang="en-US" sz="2800" b="1" dirty="0"/>
          </a:p>
        </p:txBody>
      </p:sp>
      <p:sp>
        <p:nvSpPr>
          <p:cNvPr id="67" name="Rectangle 66"/>
          <p:cNvSpPr/>
          <p:nvPr>
            <p:custDataLst>
              <p:tags r:id="rId28"/>
            </p:custDataLst>
          </p:nvPr>
        </p:nvSpPr>
        <p:spPr>
          <a:xfrm>
            <a:off x="8456613" y="7154863"/>
            <a:ext cx="1898650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Precon</a:t>
            </a:r>
          </a:p>
          <a:p>
            <a:pPr algn="ctr">
              <a:defRPr/>
            </a:pPr>
            <a:r>
              <a:rPr lang="en-US" sz="2400" b="1" dirty="0"/>
              <a:t>Services</a:t>
            </a:r>
            <a:endParaRPr lang="en-US" sz="2800" b="1" dirty="0"/>
          </a:p>
        </p:txBody>
      </p:sp>
      <p:sp>
        <p:nvSpPr>
          <p:cNvPr id="30" name="Rectangle 29"/>
          <p:cNvSpPr/>
          <p:nvPr>
            <p:custDataLst>
              <p:tags r:id="rId29"/>
            </p:custDataLst>
          </p:nvPr>
        </p:nvSpPr>
        <p:spPr>
          <a:xfrm>
            <a:off x="11555413" y="219075"/>
            <a:ext cx="1295400" cy="3238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Current</a:t>
            </a:r>
          </a:p>
        </p:txBody>
      </p:sp>
      <p:sp>
        <p:nvSpPr>
          <p:cNvPr id="31" name="Rectangle 30"/>
          <p:cNvSpPr/>
          <p:nvPr>
            <p:custDataLst>
              <p:tags r:id="rId30"/>
            </p:custDataLst>
          </p:nvPr>
        </p:nvSpPr>
        <p:spPr>
          <a:xfrm>
            <a:off x="11555413" y="652463"/>
            <a:ext cx="1295400" cy="32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Future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Architectural BIM</a:t>
            </a:r>
          </a:p>
          <a:p>
            <a:pPr lvl="1"/>
            <a:r>
              <a:rPr lang="en-US" smtClean="0"/>
              <a:t>Starts in 2</a:t>
            </a:r>
            <a:r>
              <a:rPr lang="en-US" baseline="30000" smtClean="0"/>
              <a:t>nd</a:t>
            </a:r>
            <a:r>
              <a:rPr lang="en-US" smtClean="0"/>
              <a:t> Year for all students (some see Revit in 1</a:t>
            </a:r>
            <a:r>
              <a:rPr lang="en-US" baseline="30000" smtClean="0"/>
              <a:t>st</a:t>
            </a:r>
            <a:r>
              <a:rPr lang="en-US" smtClean="0"/>
              <a:t> year)</a:t>
            </a:r>
          </a:p>
          <a:p>
            <a:pPr lvl="1"/>
            <a:r>
              <a:rPr lang="en-US" smtClean="0"/>
              <a:t>Used throughout architectural studio courses (2</a:t>
            </a:r>
            <a:r>
              <a:rPr lang="en-US" baseline="30000" smtClean="0"/>
              <a:t>nd</a:t>
            </a:r>
            <a:r>
              <a:rPr lang="en-US" smtClean="0"/>
              <a:t> &amp; 4</a:t>
            </a:r>
            <a:r>
              <a:rPr lang="en-US" baseline="30000" smtClean="0"/>
              <a:t>th</a:t>
            </a:r>
            <a:r>
              <a:rPr lang="en-US" smtClean="0"/>
              <a:t> Yr)</a:t>
            </a:r>
          </a:p>
          <a:p>
            <a:pPr marL="227013" indent="-227013"/>
            <a:r>
              <a:rPr lang="en-US" smtClean="0"/>
              <a:t>Engineering Analysis</a:t>
            </a:r>
          </a:p>
          <a:p>
            <a:pPr lvl="1"/>
            <a:r>
              <a:rPr lang="en-US" smtClean="0"/>
              <a:t>Structural, lighting and mechanical analysis tools used</a:t>
            </a:r>
          </a:p>
          <a:p>
            <a:pPr lvl="1"/>
            <a:r>
              <a:rPr lang="en-US" smtClean="0"/>
              <a:t>Limited interoperability, but under development</a:t>
            </a:r>
          </a:p>
          <a:p>
            <a:pPr marL="227013" indent="-227013"/>
            <a:r>
              <a:rPr lang="en-US" smtClean="0"/>
              <a:t>Construction Analysis</a:t>
            </a:r>
          </a:p>
          <a:p>
            <a:pPr lvl="1"/>
            <a:r>
              <a:rPr lang="en-US" smtClean="0"/>
              <a:t>Automated takeoffs and 4D CAD taught in 3</a:t>
            </a:r>
            <a:r>
              <a:rPr lang="en-US" baseline="30000" smtClean="0"/>
              <a:t>rd</a:t>
            </a:r>
            <a:r>
              <a:rPr lang="en-US" smtClean="0"/>
              <a:t> year</a:t>
            </a:r>
          </a:p>
          <a:p>
            <a:pPr lvl="1"/>
            <a:r>
              <a:rPr lang="en-US" smtClean="0"/>
              <a:t>Advanced 4D CAD and design coordination in 5</a:t>
            </a:r>
            <a:r>
              <a:rPr lang="en-US" baseline="30000" smtClean="0"/>
              <a:t>th</a:t>
            </a:r>
            <a:r>
              <a:rPr lang="en-US" smtClean="0"/>
              <a:t> year</a:t>
            </a:r>
          </a:p>
        </p:txBody>
      </p:sp>
      <p:sp>
        <p:nvSpPr>
          <p:cNvPr id="58370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Current Status </a:t>
            </a:r>
            <a:br>
              <a:rPr lang="en-US" smtClean="0"/>
            </a:br>
            <a:r>
              <a:rPr lang="en-US" b="0" i="1" smtClean="0"/>
              <a:t> </a:t>
            </a:r>
            <a:r>
              <a:rPr lang="en-US" sz="3100" b="0" i="1" smtClean="0"/>
              <a:t>in Architectural Engineering</a:t>
            </a:r>
            <a:endParaRPr lang="en-US" sz="3100" smtClean="0"/>
          </a:p>
        </p:txBody>
      </p:sp>
      <p:pic>
        <p:nvPicPr>
          <p:cNvPr id="58371" name="Picture 9" descr="NO Expansion real copy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13" y="0"/>
            <a:ext cx="5367337" cy="18843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0875" y="201613"/>
            <a:ext cx="11709400" cy="1084262"/>
          </a:xfrm>
        </p:spPr>
        <p:txBody>
          <a:bodyPr/>
          <a:lstStyle/>
          <a:p>
            <a:r>
              <a:rPr lang="en-US" smtClean="0"/>
              <a:t>Courses with BIM in Architecture</a:t>
            </a:r>
          </a:p>
        </p:txBody>
      </p:sp>
      <p:sp>
        <p:nvSpPr>
          <p:cNvPr id="59394" name="TextBox 3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93938" y="8089900"/>
            <a:ext cx="173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1</a:t>
            </a:r>
          </a:p>
        </p:txBody>
      </p:sp>
      <p:sp>
        <p:nvSpPr>
          <p:cNvPr id="59395" name="TextBox 3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54513" y="8089900"/>
            <a:ext cx="173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2</a:t>
            </a:r>
          </a:p>
        </p:txBody>
      </p:sp>
      <p:sp>
        <p:nvSpPr>
          <p:cNvPr id="59396" name="Text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13500" y="8089900"/>
            <a:ext cx="173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3</a:t>
            </a:r>
          </a:p>
        </p:txBody>
      </p:sp>
      <p:sp>
        <p:nvSpPr>
          <p:cNvPr id="59397" name="TextBox 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29638" y="8089900"/>
            <a:ext cx="173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4</a:t>
            </a:r>
          </a:p>
        </p:txBody>
      </p:sp>
      <p:sp>
        <p:nvSpPr>
          <p:cNvPr id="59398" name="TextBox 4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644188" y="8089900"/>
            <a:ext cx="173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5</a:t>
            </a:r>
          </a:p>
        </p:txBody>
      </p:sp>
      <p:sp>
        <p:nvSpPr>
          <p:cNvPr id="45" name="Rectangle 44"/>
          <p:cNvSpPr/>
          <p:nvPr>
            <p:custDataLst>
              <p:tags r:id="rId7"/>
            </p:custDataLst>
          </p:nvPr>
        </p:nvSpPr>
        <p:spPr>
          <a:xfrm>
            <a:off x="4283075" y="2028825"/>
            <a:ext cx="1897063" cy="1843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  <p:sp>
        <p:nvSpPr>
          <p:cNvPr id="48" name="Rectangle 47"/>
          <p:cNvSpPr/>
          <p:nvPr>
            <p:custDataLst>
              <p:tags r:id="rId8"/>
            </p:custDataLst>
          </p:nvPr>
        </p:nvSpPr>
        <p:spPr>
          <a:xfrm>
            <a:off x="10625138" y="2047875"/>
            <a:ext cx="1897062" cy="18240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  <p:grpSp>
        <p:nvGrpSpPr>
          <p:cNvPr id="59401" name="Group 3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057400" y="1898650"/>
            <a:ext cx="8462963" cy="6275388"/>
            <a:chOff x="2057828" y="1192493"/>
            <a:chExt cx="8462486" cy="7371790"/>
          </a:xfrm>
        </p:grpSpPr>
        <p:cxnSp>
          <p:nvCxnSpPr>
            <p:cNvPr id="6" name="Straight Connector 5"/>
            <p:cNvCxnSpPr/>
            <p:nvPr>
              <p:custDataLst>
                <p:tags r:id="rId21"/>
              </p:custDataLst>
            </p:nvPr>
          </p:nvCxnSpPr>
          <p:spPr>
            <a:xfrm rot="5400000">
              <a:off x="596004" y="4822720"/>
              <a:ext cx="7263628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>
              <p:custDataLst>
                <p:tags r:id="rId22"/>
              </p:custDataLst>
            </p:nvPr>
          </p:nvCxnSpPr>
          <p:spPr>
            <a:xfrm rot="5400000">
              <a:off x="2602383" y="4876800"/>
              <a:ext cx="7371790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>
              <p:custDataLst>
                <p:tags r:id="rId23"/>
              </p:custDataLst>
            </p:nvPr>
          </p:nvCxnSpPr>
          <p:spPr>
            <a:xfrm rot="5400000">
              <a:off x="4716128" y="4823514"/>
              <a:ext cx="7263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>
              <p:custDataLst>
                <p:tags r:id="rId24"/>
              </p:custDataLst>
            </p:nvPr>
          </p:nvCxnSpPr>
          <p:spPr>
            <a:xfrm rot="5400000">
              <a:off x="6886913" y="4822720"/>
              <a:ext cx="7263628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>
              <p:custDataLst>
                <p:tags r:id="rId25"/>
              </p:custDataLst>
            </p:nvPr>
          </p:nvCxnSpPr>
          <p:spPr>
            <a:xfrm rot="5400000">
              <a:off x="-1571466" y="4821787"/>
              <a:ext cx="7261763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>
            <p:custDataLst>
              <p:tags r:id="rId10"/>
            </p:custDataLst>
          </p:nvPr>
        </p:nvCxnSpPr>
        <p:spPr>
          <a:xfrm>
            <a:off x="866775" y="7924800"/>
            <a:ext cx="116030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Box 5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6100" y="1917700"/>
            <a:ext cx="18430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300"/>
              <a:t>Architecture</a:t>
            </a:r>
          </a:p>
          <a:p>
            <a:endParaRPr lang="en-US" sz="2300"/>
          </a:p>
        </p:txBody>
      </p:sp>
      <p:sp>
        <p:nvSpPr>
          <p:cNvPr id="59404" name="TextBox 5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7050" y="5378450"/>
            <a:ext cx="1844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300"/>
              <a:t>Engineering</a:t>
            </a:r>
          </a:p>
        </p:txBody>
      </p:sp>
      <p:cxnSp>
        <p:nvCxnSpPr>
          <p:cNvPr id="56" name="Straight Connector 55"/>
          <p:cNvCxnSpPr/>
          <p:nvPr>
            <p:custDataLst>
              <p:tags r:id="rId13"/>
            </p:custDataLst>
          </p:nvPr>
        </p:nvCxnSpPr>
        <p:spPr>
          <a:xfrm>
            <a:off x="866775" y="5011738"/>
            <a:ext cx="11603038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>
            <p:custDataLst>
              <p:tags r:id="rId14"/>
            </p:custDataLst>
          </p:nvPr>
        </p:nvSpPr>
        <p:spPr>
          <a:xfrm>
            <a:off x="10625138" y="5449888"/>
            <a:ext cx="1898650" cy="866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Tech System</a:t>
            </a:r>
          </a:p>
          <a:p>
            <a:pPr algn="ctr">
              <a:defRPr/>
            </a:pPr>
            <a:r>
              <a:rPr lang="en-US" sz="2400" b="1" dirty="0"/>
              <a:t>Integration</a:t>
            </a:r>
          </a:p>
        </p:txBody>
      </p:sp>
      <p:sp>
        <p:nvSpPr>
          <p:cNvPr id="22" name="Rectangle 21"/>
          <p:cNvSpPr/>
          <p:nvPr>
            <p:custDataLst>
              <p:tags r:id="rId15"/>
            </p:custDataLst>
          </p:nvPr>
        </p:nvSpPr>
        <p:spPr>
          <a:xfrm>
            <a:off x="10625138" y="4010025"/>
            <a:ext cx="1898650" cy="866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Professional</a:t>
            </a:r>
            <a:br>
              <a:rPr lang="en-US" sz="2400" b="1" dirty="0"/>
            </a:br>
            <a:r>
              <a:rPr lang="en-US" sz="2400" b="1" dirty="0"/>
              <a:t>Practice</a:t>
            </a:r>
          </a:p>
        </p:txBody>
      </p:sp>
      <p:sp>
        <p:nvSpPr>
          <p:cNvPr id="23" name="Rectangle 22"/>
          <p:cNvSpPr/>
          <p:nvPr>
            <p:custDataLst>
              <p:tags r:id="rId16"/>
            </p:custDataLst>
          </p:nvPr>
        </p:nvSpPr>
        <p:spPr>
          <a:xfrm>
            <a:off x="11555413" y="474663"/>
            <a:ext cx="1295400" cy="32543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Current</a:t>
            </a:r>
          </a:p>
        </p:txBody>
      </p:sp>
      <p:sp>
        <p:nvSpPr>
          <p:cNvPr id="24" name="Rectangle 23"/>
          <p:cNvSpPr/>
          <p:nvPr>
            <p:custDataLst>
              <p:tags r:id="rId17"/>
            </p:custDataLst>
          </p:nvPr>
        </p:nvSpPr>
        <p:spPr>
          <a:xfrm>
            <a:off x="11555413" y="908050"/>
            <a:ext cx="1295400" cy="325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Future</a:t>
            </a:r>
          </a:p>
        </p:txBody>
      </p:sp>
      <p:sp>
        <p:nvSpPr>
          <p:cNvPr id="28" name="Rectangle 27"/>
          <p:cNvSpPr/>
          <p:nvPr>
            <p:custDataLst>
              <p:tags r:id="rId18"/>
            </p:custDataLst>
          </p:nvPr>
        </p:nvSpPr>
        <p:spPr>
          <a:xfrm>
            <a:off x="6367463" y="5443538"/>
            <a:ext cx="1898650" cy="8667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Environmental control systems</a:t>
            </a:r>
          </a:p>
        </p:txBody>
      </p:sp>
      <p:sp>
        <p:nvSpPr>
          <p:cNvPr id="36" name="Rectangle 35"/>
          <p:cNvSpPr/>
          <p:nvPr>
            <p:custDataLst>
              <p:tags r:id="rId19"/>
            </p:custDataLst>
          </p:nvPr>
        </p:nvSpPr>
        <p:spPr>
          <a:xfrm>
            <a:off x="6373813" y="2052638"/>
            <a:ext cx="1897062" cy="184308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  <p:sp>
        <p:nvSpPr>
          <p:cNvPr id="37" name="Rectangle 36"/>
          <p:cNvSpPr/>
          <p:nvPr>
            <p:custDataLst>
              <p:tags r:id="rId20"/>
            </p:custDataLst>
          </p:nvPr>
        </p:nvSpPr>
        <p:spPr>
          <a:xfrm>
            <a:off x="8464550" y="2058988"/>
            <a:ext cx="1897063" cy="18430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1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Architectural BIM</a:t>
            </a:r>
          </a:p>
          <a:p>
            <a:pPr lvl="1"/>
            <a:r>
              <a:rPr lang="en-US" smtClean="0"/>
              <a:t>Starts in 2</a:t>
            </a:r>
            <a:r>
              <a:rPr lang="en-US" baseline="30000" smtClean="0"/>
              <a:t>nd</a:t>
            </a:r>
            <a:r>
              <a:rPr lang="en-US" smtClean="0"/>
              <a:t> Year</a:t>
            </a:r>
          </a:p>
          <a:p>
            <a:pPr lvl="1"/>
            <a:r>
              <a:rPr lang="en-US" smtClean="0"/>
              <a:t>Used in architectural studio courses (2</a:t>
            </a:r>
            <a:r>
              <a:rPr lang="en-US" baseline="30000" smtClean="0"/>
              <a:t>nd</a:t>
            </a:r>
            <a:r>
              <a:rPr lang="en-US" smtClean="0"/>
              <a:t> to 5</a:t>
            </a:r>
            <a:r>
              <a:rPr lang="en-US" baseline="30000" smtClean="0"/>
              <a:t>th</a:t>
            </a:r>
            <a:r>
              <a:rPr lang="en-US" smtClean="0"/>
              <a:t> Yr)</a:t>
            </a:r>
          </a:p>
          <a:p>
            <a:pPr lvl="1"/>
            <a:endParaRPr lang="en-US" smtClean="0"/>
          </a:p>
          <a:p>
            <a:r>
              <a:rPr lang="en-US" smtClean="0"/>
              <a:t>Engineering Analysis</a:t>
            </a:r>
          </a:p>
          <a:p>
            <a:pPr lvl="1"/>
            <a:r>
              <a:rPr lang="en-US" smtClean="0"/>
              <a:t>Daylighting and energy analysis tools used</a:t>
            </a:r>
          </a:p>
          <a:p>
            <a:pPr lvl="1"/>
            <a:endParaRPr lang="en-US" smtClean="0"/>
          </a:p>
          <a:p>
            <a:r>
              <a:rPr lang="en-US" smtClean="0"/>
              <a:t>Professional Practice</a:t>
            </a:r>
          </a:p>
          <a:p>
            <a:pPr lvl="1"/>
            <a:r>
              <a:rPr lang="en-US" smtClean="0"/>
              <a:t>Teaching the advantages of BIM for collaboration and integrated practice</a:t>
            </a:r>
          </a:p>
        </p:txBody>
      </p:sp>
      <p:sp>
        <p:nvSpPr>
          <p:cNvPr id="60418" name="Title 2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Current Status </a:t>
            </a:r>
            <a:br>
              <a:rPr lang="en-US" smtClean="0"/>
            </a:br>
            <a:r>
              <a:rPr lang="en-US" b="0" i="1" smtClean="0"/>
              <a:t> </a:t>
            </a:r>
            <a:r>
              <a:rPr lang="en-US" sz="3100" b="0" i="1" smtClean="0"/>
              <a:t>in Architecture</a:t>
            </a:r>
            <a:endParaRPr lang="en-US" sz="3100" smtClean="0"/>
          </a:p>
        </p:txBody>
      </p:sp>
      <p:pic>
        <p:nvPicPr>
          <p:cNvPr id="60419" name="Picture 8" descr="PLW Revit Screen Shot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0800" y="0"/>
            <a:ext cx="534035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Integrated design studios with integrated design tools</a:t>
            </a:r>
          </a:p>
          <a:p>
            <a:pPr lvl="1"/>
            <a:r>
              <a:rPr lang="en-US" smtClean="0"/>
              <a:t>Architecture and Architectural Engineering students working together in groups to design and plan the construction of a project</a:t>
            </a:r>
          </a:p>
          <a:p>
            <a:pPr marL="227013" indent="-227013"/>
            <a:r>
              <a:rPr lang="en-US" smtClean="0"/>
              <a:t>Earlier education on BIM concepts and foundational tools</a:t>
            </a:r>
          </a:p>
          <a:p>
            <a:pPr lvl="1"/>
            <a:r>
              <a:rPr lang="en-US" smtClean="0"/>
              <a:t>BIM Boot Camp for students</a:t>
            </a:r>
          </a:p>
          <a:p>
            <a:pPr marL="227013" indent="-227013"/>
            <a:r>
              <a:rPr lang="en-US" smtClean="0"/>
              <a:t>Common repository of learning content for self guided learning</a:t>
            </a:r>
          </a:p>
          <a:p>
            <a:pPr lvl="1"/>
            <a:r>
              <a:rPr lang="en-US" smtClean="0"/>
              <a:t>BIMwiki initiative</a:t>
            </a:r>
          </a:p>
          <a:p>
            <a:pPr marL="227013" indent="-227013"/>
            <a:r>
              <a:rPr lang="en-US" smtClean="0"/>
              <a:t>Integrated course assignments enabled by common models</a:t>
            </a:r>
          </a:p>
          <a:p>
            <a:pPr lvl="1"/>
            <a:r>
              <a:rPr lang="en-US" smtClean="0"/>
              <a:t>An integrated 3</a:t>
            </a:r>
            <a:r>
              <a:rPr lang="en-US" baseline="30000" smtClean="0"/>
              <a:t>rd</a:t>
            </a:r>
            <a:r>
              <a:rPr lang="en-US" smtClean="0"/>
              <a:t> year course series around a common building project </a:t>
            </a:r>
            <a:r>
              <a:rPr lang="en-US" sz="2000" smtClean="0"/>
              <a:t>(Mechanical, electrical, lighting, structural, acoustical and construction system design)</a:t>
            </a:r>
            <a:endParaRPr lang="en-US" smtClean="0"/>
          </a:p>
          <a:p>
            <a:pPr marL="227013" indent="-227013"/>
            <a:endParaRPr lang="en-US" smtClean="0"/>
          </a:p>
        </p:txBody>
      </p:sp>
      <p:sp>
        <p:nvSpPr>
          <p:cNvPr id="61442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And we are just getting started…</a:t>
            </a:r>
            <a:br>
              <a:rPr lang="en-US" smtClean="0"/>
            </a:br>
            <a:r>
              <a:rPr lang="en-US" sz="3100" b="0" i="1" smtClean="0"/>
              <a:t>Future tasks that we are pursuing</a:t>
            </a:r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  <p:tag name="MMPROD_NEXTUNIQUEID" val="10010"/>
  <p:tag name="MMPROD_UIDATA" val="&lt;database version=&quot;7.0&quot;&gt;&lt;object type=&quot;1&quot; unique_id=&quot;10001&quot;&gt;&lt;object type=&quot;8&quot; unique_id=&quot;11075&quot;&gt;&lt;/object&gt;&lt;object type=&quot;2&quot; unique_id=&quot;11076&quot;&gt;&lt;object type=&quot;3&quot; unique_id=&quot;11077&quot;&gt;&lt;property id=&quot;20148&quot; value=&quot;5&quot;/&gt;&lt;property id=&quot;20300&quot; value=&quot;Slide 1 - &amp;quot;Building Information Modeling Adoption &amp;#x0D;&amp;#x0A;at Penn State&amp;quot;&quot;/&gt;&lt;property id=&quot;20307&quot; value=&quot;265&quot;/&gt;&lt;/object&gt;&lt;object type=&quot;3&quot; unique_id=&quot;11078&quot;&gt;&lt;property id=&quot;20148&quot; value=&quot;5&quot;/&gt;&lt;property id=&quot;20300&quot; value=&quot;Slide 2 - &amp;quot;Architectural Engineering&amp;quot;&quot;/&gt;&lt;property id=&quot;20307&quot; value=&quot;269&quot;/&gt;&lt;/object&gt;&lt;object type=&quot;3&quot; unique_id=&quot;11079&quot;&gt;&lt;property id=&quot;20148&quot; value=&quot;5&quot;/&gt;&lt;property id=&quot;20300&quot; value=&quot;Slide 3 - &amp;quot;Architecture&amp;quot;&quot;/&gt;&lt;property id=&quot;20307&quot; value=&quot;270&quot;/&gt;&lt;/object&gt;&lt;object type=&quot;3&quot; unique_id=&quot;11081&quot;&gt;&lt;property id=&quot;20148&quot; value=&quot;5&quot;/&gt;&lt;property id=&quot;20300&quot; value=&quot;Slide 4 - &amp;quot;Evolution of BIM Implementation&amp;quot;&quot;/&gt;&lt;property id=&quot;20307&quot; value=&quot;272&quot;/&gt;&lt;/object&gt;&lt;object type=&quot;3&quot; unique_id=&quot;11082&quot;&gt;&lt;property id=&quot;20148&quot; value=&quot;5&quot;/&gt;&lt;property id=&quot;20300&quot; value=&quot;Slide 5 - &amp;quot;Current &amp;amp; Future Courses with BIM in AE&amp;quot;&quot;/&gt;&lt;property id=&quot;20307&quot; value=&quot;273&quot;/&gt;&lt;/object&gt;&lt;object type=&quot;3&quot; unique_id=&quot;11083&quot;&gt;&lt;property id=&quot;20148&quot; value=&quot;5&quot;/&gt;&lt;property id=&quot;20300&quot; value=&quot;Slide 6 - &amp;quot;Current Status &amp;#x0D;&amp;#x0A; in Architectural Engineering&amp;quot;&quot;/&gt;&lt;property id=&quot;20307&quot; value=&quot;275&quot;/&gt;&lt;/object&gt;&lt;object type=&quot;3&quot; unique_id=&quot;11084&quot;&gt;&lt;property id=&quot;20148&quot; value=&quot;5&quot;/&gt;&lt;property id=&quot;20300&quot; value=&quot;Slide 7 - &amp;quot;Courses with BIM in Architecture&amp;quot;&quot;/&gt;&lt;property id=&quot;20307&quot; value=&quot;274&quot;/&gt;&lt;/object&gt;&lt;object type=&quot;3&quot; unique_id=&quot;11085&quot;&gt;&lt;property id=&quot;20148&quot; value=&quot;5&quot;/&gt;&lt;property id=&quot;20300&quot; value=&quot;Slide 8 - &amp;quot;Current Status &amp;#x0D;&amp;#x0A; in Architecture&amp;quot;&quot;/&gt;&lt;property id=&quot;20307&quot; value=&quot;293&quot;/&gt;&lt;/object&gt;&lt;object type=&quot;3&quot; unique_id=&quot;11087&quot;&gt;&lt;property id=&quot;20148&quot; value=&quot;5&quot;/&gt;&lt;property id=&quot;20300&quot; value=&quot;Slide 9 - &amp;quot;And we are just getting started…&amp;#x0D;&amp;#x0A;Future tasks that we are pursuing&amp;quot;&quot;/&gt;&lt;property id=&quot;20307&quot; value=&quot;277&quot;/&gt;&lt;/object&gt;&lt;object type=&quot;3&quot; unique_id=&quot;11088&quot;&gt;&lt;property id=&quot;20148&quot; value=&quot;5&quot;/&gt;&lt;property id=&quot;20300&quot; value=&quot;Slide 10 - &amp;quot;Student Examples&amp;quot;&quot;/&gt;&lt;property id=&quot;20307&quot; value=&quot;297&quot;/&gt;&lt;/object&gt;&lt;object type=&quot;3&quot; unique_id=&quot;11089&quot;&gt;&lt;property id=&quot;20148&quot; value=&quot;5&quot;/&gt;&lt;property id=&quot;20300&quot; value=&quot;Slide 11 - &amp;quot;Signature Engineering Building&amp;quot;&quot;/&gt;&lt;property id=&quot;20307&quot; value=&quot;302&quot;/&gt;&lt;/object&gt;&lt;object type=&quot;3&quot; unique_id=&quot;11090&quot;&gt;&lt;property id=&quot;20148&quot; value=&quot;5&quot;/&gt;&lt;property id=&quot;20300&quot; value=&quot;Slide 12&quot;/&gt;&lt;property id=&quot;20307&quot; value=&quot;301&quot;/&gt;&lt;/object&gt;&lt;object type=&quot;3&quot; unique_id=&quot;11091&quot;&gt;&lt;property id=&quot;20148&quot; value=&quot;5&quot;/&gt;&lt;property id=&quot;20300&quot; value=&quot;Slide 13&quot;/&gt;&lt;property id=&quot;20307&quot; value=&quot;303&quot;/&gt;&lt;/object&gt;&lt;object type=&quot;3&quot; unique_id=&quot;11092&quot;&gt;&lt;property id=&quot;20148&quot; value=&quot;5&quot;/&gt;&lt;property id=&quot;20300&quot; value=&quot;Slide 14&quot;/&gt;&lt;property id=&quot;20307&quot; value=&quot;304&quot;/&gt;&lt;/object&gt;&lt;object type=&quot;3&quot; unique_id=&quot;11093&quot;&gt;&lt;property id=&quot;20148&quot; value=&quot;5&quot;/&gt;&lt;property id=&quot;20300&quot; value=&quot;Slide 15&quot;/&gt;&lt;property id=&quot;20307&quot; value=&quot;305&quot;/&gt;&lt;/object&gt;&lt;object type=&quot;3&quot; unique_id=&quot;11094&quot;&gt;&lt;property id=&quot;20148&quot; value=&quot;5&quot;/&gt;&lt;property id=&quot;20300&quot; value=&quot;Slide 16 - &amp;quot;Effectiveness of Building Information Modeling in Value Engineering, Sequencing, &amp;amp; Site Logistics &amp;#x0D;&amp;#x0A;&amp;quot;&quot;/&gt;&lt;property id=&quot;20307&quot; value=&quot;306&quot;/&gt;&lt;/object&gt;&lt;object type=&quot;3&quot; unique_id=&quot;11095&quot;&gt;&lt;property id=&quot;20148&quot; value=&quot;5&quot;/&gt;&lt;property id=&quot;20300&quot; value=&quot;Slide 17&quot;/&gt;&lt;property id=&quot;20307&quot; value=&quot;309&quot;/&gt;&lt;/object&gt;&lt;object type=&quot;3&quot; unique_id=&quot;11096&quot;&gt;&lt;property id=&quot;20148&quot; value=&quot;5&quot;/&gt;&lt;property id=&quot;20300&quot; value=&quot;Slide 18&quot;/&gt;&lt;property id=&quot;20307&quot; value=&quot;308&quot;/&gt;&lt;/object&gt;&lt;object type=&quot;3&quot; unique_id=&quot;11097&quot;&gt;&lt;property id=&quot;20148&quot; value=&quot;5&quot;/&gt;&lt;property id=&quot;20300&quot; value=&quot;Slide 19&quot;/&gt;&lt;property id=&quot;20307&quot; value=&quot;307&quot;/&gt;&lt;/object&gt;&lt;object type=&quot;3&quot; unique_id=&quot;11098&quot;&gt;&lt;property id=&quot;20148&quot; value=&quot;5&quot;/&gt;&lt;property id=&quot;20300&quot; value=&quot;Slide 20 - &amp;quot;Student Examples&amp;#x0D;&amp;#x0A;5th year Technical Systems Integration&amp;quot;&quot;/&gt;&lt;property id=&quot;20307&quot; value=&quot;294&quot;/&gt;&lt;/object&gt;&lt;object type=&quot;3&quot; unique_id=&quot;11099&quot;&gt;&lt;property id=&quot;20148&quot; value=&quot;5&quot;/&gt;&lt;property id=&quot;20300&quot; value=&quot;Slide 21 - &amp;quot;Student Examples&amp;#x0D;&amp;#x0A;5th year Technical Systems Integration&amp;quot;&quot;/&gt;&lt;property id=&quot;20307&quot; value=&quot;295&quot;/&gt;&lt;/object&gt;&lt;object type=&quot;3&quot; unique_id=&quot;11100&quot;&gt;&lt;property id=&quot;20148&quot; value=&quot;5&quot;/&gt;&lt;property id=&quot;20300&quot; value=&quot;Slide 22 - &amp;quot;Student Examples&amp;#x0D;&amp;#x0A;graduate design studio&amp;quot;&quot;/&gt;&lt;property id=&quot;20307&quot; value=&quot;296&quot;/&gt;&lt;/object&gt;&lt;object type=&quot;3&quot; unique_id=&quot;11101&quot;&gt;&lt;property id=&quot;20148&quot; value=&quot;5&quot;/&gt;&lt;property id=&quot;20300&quot; value=&quot;Slide 23 - &amp;quot;Display Systems and Digital Fabrication&amp;quot;&quot;/&gt;&lt;property id=&quot;20307&quot; value=&quot;298&quot;/&gt;&lt;/object&gt;&lt;object type=&quot;3&quot; unique_id=&quot;11102&quot;&gt;&lt;property id=&quot;20148&quot; value=&quot;5&quot;/&gt;&lt;property id=&quot;20300&quot; value=&quot;Slide 24 - &amp;quot;Immersive Construction (ICon) Lab&amp;#x0D;&amp;#x0A;An affordable virtual environment and interactive workspace&amp;quot;&quot;/&gt;&lt;property id=&quot;20307&quot; value=&quot;279&quot;/&gt;&lt;/object&gt;&lt;object type=&quot;3&quot; unique_id=&quot;11103&quot;&gt;&lt;property id=&quot;20148&quot; value=&quot;5&quot;/&gt;&lt;property id=&quot;20300&quot; value=&quot;Slide 25 - &amp;quot;Immersive Environments Lab (IEL)&amp;quot;&quot;/&gt;&lt;property id=&quot;20307&quot; value=&quot;280&quot;/&gt;&lt;/object&gt;&lt;object type=&quot;3&quot; unique_id=&quot;11104&quot;&gt;&lt;property id=&quot;20148&quot; value=&quot;5&quot;/&gt;&lt;property id=&quot;20300&quot; value=&quot;Slide 26 - &amp;quot;Digital Fabrication&amp;quot;&quot;/&gt;&lt;property id=&quot;20307&quot; value=&quot;281&quot;/&gt;&lt;/object&gt;&lt;object type=&quot;3&quot; unique_id=&quot;11105&quot;&gt;&lt;property id=&quot;20148&quot; value=&quot;5&quot;/&gt;&lt;property id=&quot;20300&quot; value=&quot;Slide 27 - &amp;quot;Views of the Faculty&amp;quot;&quot;/&gt;&lt;property id=&quot;20307&quot; value=&quot;282&quot;/&gt;&lt;/object&gt;&lt;object type=&quot;3&quot; unique_id=&quot;11106&quot;&gt;&lt;property id=&quot;20148&quot; value=&quot;5&quot;/&gt;&lt;property id=&quot;20300&quot; value=&quot;Slide 28 - &amp;quot;How important is it for students to use (or learn to use) different analysis applications ?&amp;#x0D;&amp;#x0A;&amp;quot;&quot;/&gt;&lt;property id=&quot;20307&quot; value=&quot;291&quot;/&gt;&lt;/object&gt;&lt;object type=&quot;3&quot; unique_id=&quot;11107&quot;&gt;&lt;property id=&quot;20148&quot; value=&quot;5&quot;/&gt;&lt;property id=&quot;20300&quot; value=&quot;Slide 29 - &amp;quot;When should students be introduced to BIM?&amp;quot;&quot;/&gt;&lt;property id=&quot;20307&quot; value=&quot;290&quot;/&gt;&lt;/object&gt;&lt;object type=&quot;3&quot; unique_id=&quot;11108&quot;&gt;&lt;property id=&quot;20148&quot; value=&quot;5&quot;/&gt;&lt;property id=&quot;20300&quot; value=&quot;Slide 30&quot;/&gt;&lt;property id=&quot;20307&quot; value=&quot;292&quot;/&gt;&lt;/object&gt;&lt;object type=&quot;3&quot; unique_id=&quot;11109&quot;&gt;&lt;property id=&quot;20148&quot; value=&quot;5&quot;/&gt;&lt;property id=&quot;20300&quot; value=&quot;Slide 31 - &amp;quot;The Path Forward&amp;quot;&quot;/&gt;&lt;property id=&quot;20307&quot; value=&quot;299&quot;/&gt;&lt;/object&gt;&lt;object type=&quot;3&quot; unique_id=&quot;11110&quot;&gt;&lt;property id=&quot;20148&quot; value=&quot;5&quot;/&gt;&lt;property id=&quot;20300&quot; value=&quot;Slide 32 - &amp;quot;Challenges to overcome&amp;quot;&quot;/&gt;&lt;property id=&quot;20307&quot; value=&quot;283&quot;/&gt;&lt;/object&gt;&lt;object type=&quot;3&quot; unique_id=&quot;11111&quot;&gt;&lt;property id=&quot;20148&quot; value=&quot;5&quot;/&gt;&lt;property id=&quot;20300&quot; value=&quot;Slide 33 - &amp;quot;Lessons Learned&amp;quot;&quot;/&gt;&lt;property id=&quot;20307&quot; value=&quot;284&quot;/&gt;&lt;/object&gt;&lt;object type=&quot;3&quot; unique_id=&quot;11112&quot;&gt;&lt;property id=&quot;20148&quot; value=&quot;5&quot;/&gt;&lt;property id=&quot;20300&quot; value=&quot;Slide 34 - &amp;quot;Acknowledgements&amp;quot;&quot;/&gt;&lt;property id=&quot;20307&quot; value=&quot;285&quot;/&gt;&lt;/object&gt;&lt;object type=&quot;3&quot; unique_id=&quot;11113&quot;&gt;&lt;property id=&quot;20148&quot; value=&quot;5&quot;/&gt;&lt;property id=&quot;20300&quot; value=&quot;Slide 35&quot;/&gt;&lt;property id=&quot;20307&quot; value=&quot;28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resentation Template">
  <a:themeElements>
    <a:clrScheme name="ADSK_COLORS">
      <a:dk1>
        <a:srgbClr val="333333"/>
      </a:dk1>
      <a:lt1>
        <a:srgbClr val="FFFFFF"/>
      </a:lt1>
      <a:dk2>
        <a:srgbClr val="000000"/>
      </a:dk2>
      <a:lt2>
        <a:srgbClr val="FFFFFF"/>
      </a:lt2>
      <a:accent1>
        <a:srgbClr val="118888"/>
      </a:accent1>
      <a:accent2>
        <a:srgbClr val="004282"/>
      </a:accent2>
      <a:accent3>
        <a:srgbClr val="77BB11"/>
      </a:accent3>
      <a:accent4>
        <a:srgbClr val="FFAA00"/>
      </a:accent4>
      <a:accent5>
        <a:srgbClr val="EE5500"/>
      </a:accent5>
      <a:accent6>
        <a:srgbClr val="DD0000"/>
      </a:accent6>
      <a:hlink>
        <a:srgbClr val="EE0066"/>
      </a:hlink>
      <a:folHlink>
        <a:srgbClr val="993388"/>
      </a:folHlink>
    </a:clrScheme>
    <a:fontScheme name="ADSK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CCCCCC"/>
        </a:dk1>
        <a:lt1>
          <a:srgbClr val="FFFFFF"/>
        </a:lt1>
        <a:dk2>
          <a:srgbClr val="000000"/>
        </a:dk2>
        <a:lt2>
          <a:srgbClr val="FFFFFF"/>
        </a:lt2>
        <a:accent1>
          <a:srgbClr val="00B4FF"/>
        </a:accent1>
        <a:accent2>
          <a:srgbClr val="EE55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D84C00"/>
        </a:accent6>
        <a:hlink>
          <a:srgbClr val="77BB11"/>
        </a:hlink>
        <a:folHlink>
          <a:srgbClr val="FFA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olstice">
  <a:themeElements>
    <a:clrScheme name="Custom 26">
      <a:dk1>
        <a:srgbClr val="0B192B"/>
      </a:dk1>
      <a:lt1>
        <a:sysClr val="window" lastClr="FFFFFF"/>
      </a:lt1>
      <a:dk2>
        <a:srgbClr val="548DD4"/>
      </a:dk2>
      <a:lt2>
        <a:srgbClr val="C6D9F0"/>
      </a:lt2>
      <a:accent1>
        <a:srgbClr val="4F81BD"/>
      </a:accent1>
      <a:accent2>
        <a:srgbClr val="C0504D"/>
      </a:accent2>
      <a:accent3>
        <a:srgbClr val="9BBB59"/>
      </a:accent3>
      <a:accent4>
        <a:srgbClr val="ABC6E9"/>
      </a:accent4>
      <a:accent5>
        <a:srgbClr val="C6D9F0"/>
      </a:accent5>
      <a:accent6>
        <a:srgbClr val="F79646"/>
      </a:accent6>
      <a:hlink>
        <a:srgbClr val="548DD4"/>
      </a:hlink>
      <a:folHlink>
        <a:srgbClr val="8DB3E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olstice">
  <a:themeElements>
    <a:clrScheme name="Custom 26">
      <a:dk1>
        <a:srgbClr val="0B192B"/>
      </a:dk1>
      <a:lt1>
        <a:sysClr val="window" lastClr="FFFFFF"/>
      </a:lt1>
      <a:dk2>
        <a:srgbClr val="548DD4"/>
      </a:dk2>
      <a:lt2>
        <a:srgbClr val="C6D9F0"/>
      </a:lt2>
      <a:accent1>
        <a:srgbClr val="4F81BD"/>
      </a:accent1>
      <a:accent2>
        <a:srgbClr val="C0504D"/>
      </a:accent2>
      <a:accent3>
        <a:srgbClr val="9BBB59"/>
      </a:accent3>
      <a:accent4>
        <a:srgbClr val="ABC6E9"/>
      </a:accent4>
      <a:accent5>
        <a:srgbClr val="C6D9F0"/>
      </a:accent5>
      <a:accent6>
        <a:srgbClr val="F79646"/>
      </a:accent6>
      <a:hlink>
        <a:srgbClr val="548DD4"/>
      </a:hlink>
      <a:folHlink>
        <a:srgbClr val="8DB3E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D9"/>
      </a:lt1>
      <a:dk2>
        <a:srgbClr val="000000"/>
      </a:dk2>
      <a:lt2>
        <a:srgbClr val="969696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D9"/>
        </a:lt1>
        <a:dk2>
          <a:srgbClr val="000000"/>
        </a:dk2>
        <a:lt2>
          <a:srgbClr val="969696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DSK_COLORS">
    <a:dk1>
      <a:srgbClr val="333333"/>
    </a:dk1>
    <a:lt1>
      <a:srgbClr val="FFFFFF"/>
    </a:lt1>
    <a:dk2>
      <a:srgbClr val="000000"/>
    </a:dk2>
    <a:lt2>
      <a:srgbClr val="FFFFFF"/>
    </a:lt2>
    <a:accent1>
      <a:srgbClr val="118888"/>
    </a:accent1>
    <a:accent2>
      <a:srgbClr val="004282"/>
    </a:accent2>
    <a:accent3>
      <a:srgbClr val="77BB11"/>
    </a:accent3>
    <a:accent4>
      <a:srgbClr val="FFAA00"/>
    </a:accent4>
    <a:accent5>
      <a:srgbClr val="EE5500"/>
    </a:accent5>
    <a:accent6>
      <a:srgbClr val="DD0000"/>
    </a:accent6>
    <a:hlink>
      <a:srgbClr val="EE0066"/>
    </a:hlink>
    <a:folHlink>
      <a:srgbClr val="99338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</TotalTime>
  <Words>1119</Words>
  <Application>Microsoft Office PowerPoint</Application>
  <PresentationFormat>Custom</PresentationFormat>
  <Paragraphs>309</Paragraphs>
  <Slides>35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Presentation Template</vt:lpstr>
      <vt:lpstr>1_Solstice</vt:lpstr>
      <vt:lpstr>2_Solstice</vt:lpstr>
      <vt:lpstr>Default Design</vt:lpstr>
      <vt:lpstr>Image</vt:lpstr>
      <vt:lpstr>Building Information Modeling Adoption  at Penn State</vt:lpstr>
      <vt:lpstr>Architectural Engineering</vt:lpstr>
      <vt:lpstr>Architecture</vt:lpstr>
      <vt:lpstr>Evolution of BIM Implementation</vt:lpstr>
      <vt:lpstr>Current &amp; Future Courses with BIM in AE</vt:lpstr>
      <vt:lpstr>Current Status   in Architectural Engineering</vt:lpstr>
      <vt:lpstr>Courses with BIM in Architecture</vt:lpstr>
      <vt:lpstr>Current Status   in Architecture</vt:lpstr>
      <vt:lpstr>And we are just getting started… Future tasks that we are pursuing</vt:lpstr>
      <vt:lpstr>Student Examples</vt:lpstr>
      <vt:lpstr>Signature Engineering Building</vt:lpstr>
      <vt:lpstr>Slide 12</vt:lpstr>
      <vt:lpstr>Slide 13</vt:lpstr>
      <vt:lpstr>Slide 14</vt:lpstr>
      <vt:lpstr>Slide 15</vt:lpstr>
      <vt:lpstr>Effectiveness of Building Information Modeling in Value Engineering, Sequencing, &amp; Site Logistics  </vt:lpstr>
      <vt:lpstr>Slide 17</vt:lpstr>
      <vt:lpstr>Slide 18</vt:lpstr>
      <vt:lpstr>Slide 19</vt:lpstr>
      <vt:lpstr>Student Examples 5th year Technical Systems Integration</vt:lpstr>
      <vt:lpstr>Student Examples 5th year Technical Systems Integration</vt:lpstr>
      <vt:lpstr>Student Examples graduate design studio</vt:lpstr>
      <vt:lpstr>Display Systems and Digital Fabrication</vt:lpstr>
      <vt:lpstr>Immersive Construction (ICon) Lab An affordable virtual environment and interactive workspace</vt:lpstr>
      <vt:lpstr>Immersive Environments Lab (IEL)</vt:lpstr>
      <vt:lpstr>Digital Fabrication</vt:lpstr>
      <vt:lpstr>Views of the Faculty</vt:lpstr>
      <vt:lpstr>How important is it for students to use (or learn to use) different analysis applications ? </vt:lpstr>
      <vt:lpstr>When should students be introduced to BIM?</vt:lpstr>
      <vt:lpstr>Slide 30</vt:lpstr>
      <vt:lpstr>The Path Forward</vt:lpstr>
      <vt:lpstr>Challenges to overcome</vt:lpstr>
      <vt:lpstr>Lessons Learned</vt:lpstr>
      <vt:lpstr>Acknowledgements</vt:lpstr>
      <vt:lpstr>Slide 35</vt:lpstr>
    </vt:vector>
  </TitlesOfParts>
  <Company>Penn State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of BIM Adoption at Penn State</dc:title>
  <dc:subject>corporate template, template, marketing template, presentation, </dc:subject>
  <dc:creator>Your User Name</dc:creator>
  <cp:keywords>corporate template, template, marketing template, presentation, </cp:keywords>
  <cp:lastModifiedBy>user</cp:lastModifiedBy>
  <cp:revision>122</cp:revision>
  <cp:lastPrinted>2007-07-16T22:56:40Z</cp:lastPrinted>
  <dcterms:created xsi:type="dcterms:W3CDTF">2008-02-28T17:09:14Z</dcterms:created>
  <dcterms:modified xsi:type="dcterms:W3CDTF">2009-07-22T23:21:16Z</dcterms:modified>
</cp:coreProperties>
</file>