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60" r:id="rId4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26" autoAdjust="0"/>
  </p:normalViewPr>
  <p:slideViewPr>
    <p:cSldViewPr snapToGrid="0">
      <p:cViewPr varScale="1">
        <p:scale>
          <a:sx n="96" d="100"/>
          <a:sy n="96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109" d="100"/>
          <a:sy n="109" d="100"/>
        </p:scale>
        <p:origin x="-978" y="-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5D4F0-7433-4D6B-BA2F-DC6982307D1D}" type="datetimeFigureOut">
              <a:rPr lang="en-US" smtClean="0"/>
              <a:t>3/25/2011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F2241-53C2-4B79-9314-F0C2874C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411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E2EB75A2-A9D4-4924-BC30-0F30B24581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666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E75D7A-2397-48BB-975E-AB919878475E}" type="slidenum">
              <a:rPr lang="en-US"/>
              <a:pPr/>
              <a:t>1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3" name="Rectangle 3"/>
          <p:cNvSpPr>
            <a:spLocks noChangeArrowheads="1"/>
          </p:cNvSpPr>
          <p:nvPr/>
        </p:nvSpPr>
        <p:spPr bwMode="ltGray">
          <a:xfrm>
            <a:off x="0" y="0"/>
            <a:ext cx="1470025" cy="6869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sz="2400"/>
              <a:t>             </a:t>
            </a:r>
          </a:p>
        </p:txBody>
      </p:sp>
      <p:sp>
        <p:nvSpPr>
          <p:cNvPr id="368644" name="Rectangle 4"/>
          <p:cNvSpPr>
            <a:spLocks noChangeArrowheads="1"/>
          </p:cNvSpPr>
          <p:nvPr/>
        </p:nvSpPr>
        <p:spPr bwMode="ltGray">
          <a:xfrm>
            <a:off x="0" y="3200400"/>
            <a:ext cx="1470025" cy="3671888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5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6865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36865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1380744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MQPs for 2010-2011</a:t>
            </a:r>
            <a:endParaRPr lang="en-US"/>
          </a:p>
        </p:txBody>
      </p:sp>
      <p:sp>
        <p:nvSpPr>
          <p:cNvPr id="36865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968496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Fine-Grain Parallelism</a:t>
            </a:r>
            <a:endParaRPr lang="en-US"/>
          </a:p>
        </p:txBody>
      </p:sp>
      <p:sp>
        <p:nvSpPr>
          <p:cNvPr id="368655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0C57583-E1AA-424E-934D-CED6B9468FF8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68657" name="Picture 17" descr="Harrison-H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1466850"/>
            <a:ext cx="1462088" cy="1798638"/>
          </a:xfrm>
          <a:prstGeom prst="rect">
            <a:avLst/>
          </a:prstGeom>
          <a:solidFill>
            <a:schemeClr val="tx2"/>
          </a:solidFill>
        </p:spPr>
      </p:pic>
      <p:grpSp>
        <p:nvGrpSpPr>
          <p:cNvPr id="368646" name="Group 6"/>
          <p:cNvGrpSpPr>
            <a:grpSpLocks/>
          </p:cNvGrpSpPr>
          <p:nvPr/>
        </p:nvGrpSpPr>
        <p:grpSpPr bwMode="auto">
          <a:xfrm>
            <a:off x="152400" y="3581400"/>
            <a:ext cx="1066800" cy="3275013"/>
            <a:chOff x="96" y="2256"/>
            <a:chExt cx="672" cy="2063"/>
          </a:xfrm>
        </p:grpSpPr>
        <p:sp>
          <p:nvSpPr>
            <p:cNvPr id="368647" name="Rectangle 7"/>
            <p:cNvSpPr>
              <a:spLocks noChangeArrowheads="1"/>
            </p:cNvSpPr>
            <p:nvPr/>
          </p:nvSpPr>
          <p:spPr bwMode="ltGray">
            <a:xfrm>
              <a:off x="96" y="2256"/>
              <a:ext cx="96" cy="2063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648" name="Rectangle 8"/>
            <p:cNvSpPr>
              <a:spLocks noChangeArrowheads="1"/>
            </p:cNvSpPr>
            <p:nvPr/>
          </p:nvSpPr>
          <p:spPr bwMode="ltGray">
            <a:xfrm>
              <a:off x="288" y="2422"/>
              <a:ext cx="96" cy="189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649" name="Rectangle 9"/>
            <p:cNvSpPr>
              <a:spLocks noChangeArrowheads="1"/>
            </p:cNvSpPr>
            <p:nvPr/>
          </p:nvSpPr>
          <p:spPr bwMode="ltGray">
            <a:xfrm>
              <a:off x="480" y="2955"/>
              <a:ext cx="96" cy="136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650" name="Rectangle 10"/>
            <p:cNvSpPr>
              <a:spLocks noChangeArrowheads="1"/>
            </p:cNvSpPr>
            <p:nvPr/>
          </p:nvSpPr>
          <p:spPr bwMode="ltGray">
            <a:xfrm>
              <a:off x="672" y="2856"/>
              <a:ext cx="96" cy="1463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6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6096000"/>
            <a:ext cx="13160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Fine-Grain Parallelism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BB24B6E-08FE-4AF6-A5F6-E2FF403AF8E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MQPs for 2010-2011</a:t>
            </a:r>
            <a:endParaRPr lang="en-US"/>
          </a:p>
        </p:txBody>
      </p:sp>
      <p:pic>
        <p:nvPicPr>
          <p:cNvPr id="7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6096000"/>
            <a:ext cx="13160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8735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609600"/>
            <a:ext cx="19621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609600"/>
            <a:ext cx="573405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Fine-Grain Parallelism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733FDA-3082-4A98-A9CB-000409F33EE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MQPs for 2010-2011</a:t>
            </a:r>
            <a:endParaRPr lang="en-US"/>
          </a:p>
        </p:txBody>
      </p:sp>
      <p:pic>
        <p:nvPicPr>
          <p:cNvPr id="7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6096000"/>
            <a:ext cx="13160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3362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Fine-Grain Parallelism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9AB376-D02B-427A-91BC-775A1AD6CCF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MQPs for 2010-2011</a:t>
            </a:r>
            <a:endParaRPr lang="en-US"/>
          </a:p>
        </p:txBody>
      </p:sp>
      <p:pic>
        <p:nvPicPr>
          <p:cNvPr id="7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6096000"/>
            <a:ext cx="13160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7535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3234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3234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Fine-Grain Parallelism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972B92-2594-4A60-BAD8-FA7BA488471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MQPs for 2010-2011</a:t>
            </a:r>
            <a:endParaRPr lang="en-US"/>
          </a:p>
        </p:txBody>
      </p:sp>
      <p:pic>
        <p:nvPicPr>
          <p:cNvPr id="7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6096000"/>
            <a:ext cx="13160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6914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Fine-Grain Parallelism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38EECC-E73A-4D9C-A27B-3C5326103EC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MQPs for 2010-2011</a:t>
            </a:r>
            <a:endParaRPr lang="en-US"/>
          </a:p>
        </p:txBody>
      </p:sp>
      <p:pic>
        <p:nvPicPr>
          <p:cNvPr id="8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6096000"/>
            <a:ext cx="13160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0188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232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523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523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6305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6305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Fine-Grain Parallelism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60F278-1BE0-4B7C-B940-9B7604A2C02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MQPs for 2010-2011</a:t>
            </a:r>
            <a:endParaRPr lang="en-US"/>
          </a:p>
        </p:txBody>
      </p:sp>
      <p:pic>
        <p:nvPicPr>
          <p:cNvPr id="10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6096000"/>
            <a:ext cx="13160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6241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Fine-Grain Parallelism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320B72-9F7E-435F-A4F6-4505001BEA0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MQPs for 2010-2011</a:t>
            </a:r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6096000"/>
            <a:ext cx="13160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769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Fine-Grain Parallelism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66C6CE-4F4F-4F6D-9296-0CAE94DC8D9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MQPs for 2010-2011</a:t>
            </a:r>
            <a:endParaRPr lang="en-US"/>
          </a:p>
        </p:txBody>
      </p:sp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6096000"/>
            <a:ext cx="13160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1089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523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84373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523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Fine-Grain Parallelism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D195E6A-2DCB-4E21-9A6E-88C8291F38C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MQPs for 2010-2011</a:t>
            </a:r>
            <a:endParaRPr lang="en-US"/>
          </a:p>
        </p:txBody>
      </p:sp>
      <p:pic>
        <p:nvPicPr>
          <p:cNvPr id="8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6096000"/>
            <a:ext cx="13160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4460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77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45770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77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Fine-Grain Parallelism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CC927C4-55E7-4C4F-8503-0D23E61E869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MQPs for 2010-2011</a:t>
            </a:r>
            <a:endParaRPr lang="en-US"/>
          </a:p>
        </p:txBody>
      </p:sp>
      <p:pic>
        <p:nvPicPr>
          <p:cNvPr id="8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6096000"/>
            <a:ext cx="13160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396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367628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36763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6875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smtClean="0"/>
              <a:t>Fine-Grain Parallelism</a:t>
            </a:r>
            <a:endParaRPr lang="en-US"/>
          </a:p>
        </p:txBody>
      </p:sp>
      <p:sp>
        <p:nvSpPr>
          <p:cNvPr id="367631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fld id="{5BC726B6-F9EE-405E-87A2-709586B8E714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67639" name="Group 23"/>
          <p:cNvGrpSpPr>
            <a:grpSpLocks/>
          </p:cNvGrpSpPr>
          <p:nvPr/>
        </p:nvGrpSpPr>
        <p:grpSpPr bwMode="auto">
          <a:xfrm>
            <a:off x="-73025" y="-14288"/>
            <a:ext cx="1520825" cy="6923088"/>
            <a:chOff x="-46" y="-9"/>
            <a:chExt cx="958" cy="4361"/>
          </a:xfrm>
        </p:grpSpPr>
        <p:grpSp>
          <p:nvGrpSpPr>
            <p:cNvPr id="367638" name="Group 22"/>
            <p:cNvGrpSpPr>
              <a:grpSpLocks/>
            </p:cNvGrpSpPr>
            <p:nvPr userDrawn="1"/>
          </p:nvGrpSpPr>
          <p:grpSpPr bwMode="auto">
            <a:xfrm>
              <a:off x="-46" y="-9"/>
              <a:ext cx="958" cy="4361"/>
              <a:chOff x="-46" y="-9"/>
              <a:chExt cx="958" cy="4361"/>
            </a:xfrm>
          </p:grpSpPr>
          <p:grpSp>
            <p:nvGrpSpPr>
              <p:cNvPr id="367635" name="Group 19"/>
              <p:cNvGrpSpPr>
                <a:grpSpLocks/>
              </p:cNvGrpSpPr>
              <p:nvPr userDrawn="1"/>
            </p:nvGrpSpPr>
            <p:grpSpPr bwMode="auto">
              <a:xfrm>
                <a:off x="-46" y="-9"/>
                <a:ext cx="958" cy="4361"/>
                <a:chOff x="-46" y="-9"/>
                <a:chExt cx="958" cy="4361"/>
              </a:xfrm>
            </p:grpSpPr>
            <p:sp>
              <p:nvSpPr>
                <p:cNvPr id="367620" name="Rectangle 4"/>
                <p:cNvSpPr>
                  <a:spLocks noChangeArrowheads="1"/>
                </p:cNvSpPr>
                <p:nvPr/>
              </p:nvSpPr>
              <p:spPr bwMode="ltGray">
                <a:xfrm>
                  <a:off x="-46" y="-9"/>
                  <a:ext cx="958" cy="43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ctr"/>
                  <a:r>
                    <a:rPr lang="en-US" sz="2400"/>
                    <a:t>             </a:t>
                  </a:r>
                </a:p>
              </p:txBody>
            </p:sp>
            <p:sp>
              <p:nvSpPr>
                <p:cNvPr id="367622" name="Rectangle 6"/>
                <p:cNvSpPr>
                  <a:spLocks noChangeArrowheads="1"/>
                </p:cNvSpPr>
                <p:nvPr/>
              </p:nvSpPr>
              <p:spPr bwMode="ltGray">
                <a:xfrm>
                  <a:off x="-46" y="1191"/>
                  <a:ext cx="958" cy="3159"/>
                </a:xfrm>
                <a:prstGeom prst="rect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bg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67623" name="Rectangle 7"/>
              <p:cNvSpPr>
                <a:spLocks noChangeArrowheads="1"/>
              </p:cNvSpPr>
              <p:nvPr userDrawn="1"/>
            </p:nvSpPr>
            <p:spPr bwMode="ltGray">
              <a:xfrm>
                <a:off x="96" y="1344"/>
                <a:ext cx="96" cy="2975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7624" name="Rectangle 8"/>
              <p:cNvSpPr>
                <a:spLocks noChangeArrowheads="1"/>
              </p:cNvSpPr>
              <p:nvPr userDrawn="1"/>
            </p:nvSpPr>
            <p:spPr bwMode="ltGray">
              <a:xfrm>
                <a:off x="288" y="1584"/>
                <a:ext cx="96" cy="2735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7625" name="Rectangle 9"/>
              <p:cNvSpPr>
                <a:spLocks noChangeArrowheads="1"/>
              </p:cNvSpPr>
              <p:nvPr userDrawn="1"/>
            </p:nvSpPr>
            <p:spPr bwMode="ltGray">
              <a:xfrm>
                <a:off x="480" y="2352"/>
                <a:ext cx="96" cy="1967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7626" name="Rectangle 10"/>
              <p:cNvSpPr>
                <a:spLocks noChangeArrowheads="1"/>
              </p:cNvSpPr>
              <p:nvPr userDrawn="1"/>
            </p:nvSpPr>
            <p:spPr bwMode="ltGray">
              <a:xfrm>
                <a:off x="672" y="2208"/>
                <a:ext cx="96" cy="2111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367633" name="Picture 17" descr="Harrison-H4"/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" y="109"/>
              <a:ext cx="921" cy="1133"/>
            </a:xfrm>
            <a:prstGeom prst="rect">
              <a:avLst/>
            </a:prstGeom>
            <a:solidFill>
              <a:schemeClr val="tx2"/>
            </a:solidFill>
          </p:spPr>
        </p:pic>
      </p:grpSp>
      <p:sp>
        <p:nvSpPr>
          <p:cNvPr id="367629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795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smtClean="0"/>
              <a:t>MQPs for 2010-2011</a:t>
            </a:r>
            <a:endParaRPr lang="en-US"/>
          </a:p>
        </p:txBody>
      </p:sp>
      <p:pic>
        <p:nvPicPr>
          <p:cNvPr id="18" name="Picture 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6096000"/>
            <a:ext cx="13160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pi.edu/~lauer/MQ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Fine-Grain Parallelism</a:t>
            </a:r>
            <a:endParaRPr lang="en-US" dirty="0"/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MQPs for 2011-2012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000" dirty="0"/>
              <a:t>Hugh C. </a:t>
            </a:r>
            <a:r>
              <a:rPr lang="en-US" sz="2000" dirty="0" smtClean="0"/>
              <a:t>Lauer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 smtClean="0">
                <a:hlinkClick r:id="rId3"/>
              </a:rPr>
              <a:t>http://www.wpi.edu/~lauer/MQP</a:t>
            </a: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r>
              <a:rPr lang="en-US" smtClean="0"/>
              <a:t>MQPs for 2010-2011</a:t>
            </a:r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Fine-Grain Parallelism</a:t>
            </a:r>
            <a:endParaRPr lang="en-US" dirty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B9D9FA23-A1DB-42B3-BAA9-51B9990AD88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Fine-Grain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Concurrent execution in multi-core environment at level of </a:t>
            </a:r>
            <a:r>
              <a:rPr lang="en-US" dirty="0"/>
              <a:t>the </a:t>
            </a:r>
            <a:r>
              <a:rPr lang="en-US" i="1" dirty="0" smtClean="0"/>
              <a:t>function call</a:t>
            </a:r>
          </a:p>
          <a:p>
            <a:pPr lvl="2"/>
            <a:r>
              <a:rPr lang="en-US" dirty="0" smtClean="0"/>
              <a:t>Multiple function calls in a give scope execute concurrently</a:t>
            </a:r>
          </a:p>
          <a:p>
            <a:pPr lvl="2"/>
            <a:r>
              <a:rPr lang="en-US" dirty="0" smtClean="0"/>
              <a:t>Caller and </a:t>
            </a:r>
            <a:r>
              <a:rPr lang="en-US" dirty="0" err="1" smtClean="0"/>
              <a:t>callee</a:t>
            </a:r>
            <a:r>
              <a:rPr lang="en-US" dirty="0" smtClean="0"/>
              <a:t> execute concurrently</a:t>
            </a:r>
          </a:p>
          <a:p>
            <a:pPr lvl="2"/>
            <a:endParaRPr lang="en-US" dirty="0"/>
          </a:p>
          <a:p>
            <a:r>
              <a:rPr lang="en-US" dirty="0" smtClean="0"/>
              <a:t>2010-2011 project</a:t>
            </a:r>
          </a:p>
          <a:p>
            <a:pPr lvl="2"/>
            <a:r>
              <a:rPr lang="en-US" dirty="0" smtClean="0"/>
              <a:t>Defined runtime model</a:t>
            </a:r>
          </a:p>
          <a:p>
            <a:pPr lvl="2"/>
            <a:r>
              <a:rPr lang="en-US" dirty="0" smtClean="0"/>
              <a:t>Mapping from stylized </a:t>
            </a:r>
            <a:r>
              <a:rPr lang="en-US" i="1" dirty="0" smtClean="0"/>
              <a:t>C</a:t>
            </a:r>
            <a:r>
              <a:rPr lang="en-US" dirty="0" smtClean="0"/>
              <a:t> to this model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Fine-Grain Parallelism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9AB376-D02B-427A-91BC-775A1AD6CCF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smtClean="0"/>
              <a:t>MQPs for 2010-2011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17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MQPs for 2011–2012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Interactive graphical editor for graphical data flow language</a:t>
            </a:r>
          </a:p>
          <a:p>
            <a:pPr lvl="2"/>
            <a:r>
              <a:rPr lang="en-US" dirty="0" smtClean="0"/>
              <a:t>To map program into stylized </a:t>
            </a:r>
            <a:r>
              <a:rPr lang="en-US" i="1" dirty="0" smtClean="0"/>
              <a:t>C</a:t>
            </a:r>
          </a:p>
          <a:p>
            <a:r>
              <a:rPr lang="en-US" dirty="0" smtClean="0"/>
              <a:t>Modify compiler code generator to map to run-time model</a:t>
            </a:r>
          </a:p>
          <a:p>
            <a:pPr lvl="2"/>
            <a:r>
              <a:rPr lang="en-US" i="1" dirty="0" smtClean="0"/>
              <a:t>LLVM</a:t>
            </a:r>
            <a:endParaRPr lang="en-US" dirty="0" smtClean="0"/>
          </a:p>
          <a:p>
            <a:r>
              <a:rPr lang="en-US" dirty="0" smtClean="0"/>
              <a:t>Run-time library support for fine-grain parallelism in user-space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Fine-Grain Parallelism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9AB376-D02B-427A-91BC-775A1AD6CCF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dirty="0" smtClean="0"/>
              <a:t>MQPs for 2010-2011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18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2">
  <a:themeElements>
    <a:clrScheme name="SPEED 2">
      <a:dk1>
        <a:srgbClr val="000000"/>
      </a:dk1>
      <a:lt1>
        <a:srgbClr val="FFFFFF"/>
      </a:lt1>
      <a:dk2>
        <a:srgbClr val="336699"/>
      </a:dk2>
      <a:lt2>
        <a:srgbClr val="C3D6DD"/>
      </a:lt2>
      <a:accent1>
        <a:srgbClr val="B2B2B2"/>
      </a:accent1>
      <a:accent2>
        <a:srgbClr val="6A9159"/>
      </a:accent2>
      <a:accent3>
        <a:srgbClr val="FFFFFF"/>
      </a:accent3>
      <a:accent4>
        <a:srgbClr val="000000"/>
      </a:accent4>
      <a:accent5>
        <a:srgbClr val="D5D5D5"/>
      </a:accent5>
      <a:accent6>
        <a:srgbClr val="5F8350"/>
      </a:accent6>
      <a:hlink>
        <a:srgbClr val="C9606F"/>
      </a:hlink>
      <a:folHlink>
        <a:srgbClr val="0099CC"/>
      </a:folHlink>
    </a:clrScheme>
    <a:fontScheme name="SPEED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PEED 1">
        <a:dk1>
          <a:srgbClr val="000066"/>
        </a:dk1>
        <a:lt1>
          <a:srgbClr val="FFFFCC"/>
        </a:lt1>
        <a:dk2>
          <a:srgbClr val="0066CC"/>
        </a:dk2>
        <a:lt2>
          <a:srgbClr val="EAEAEA"/>
        </a:lt2>
        <a:accent1>
          <a:srgbClr val="00CCCC"/>
        </a:accent1>
        <a:accent2>
          <a:srgbClr val="008080"/>
        </a:accent2>
        <a:accent3>
          <a:srgbClr val="AAB8E2"/>
        </a:accent3>
        <a:accent4>
          <a:srgbClr val="DADAAE"/>
        </a:accent4>
        <a:accent5>
          <a:srgbClr val="AAE2E2"/>
        </a:accent5>
        <a:accent6>
          <a:srgbClr val="007373"/>
        </a:accent6>
        <a:hlink>
          <a:srgbClr val="9999FF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EED 2">
        <a:dk1>
          <a:srgbClr val="000000"/>
        </a:dk1>
        <a:lt1>
          <a:srgbClr val="FFFFFF"/>
        </a:lt1>
        <a:dk2>
          <a:srgbClr val="336699"/>
        </a:dk2>
        <a:lt2>
          <a:srgbClr val="C3D6DD"/>
        </a:lt2>
        <a:accent1>
          <a:srgbClr val="B2B2B2"/>
        </a:accent1>
        <a:accent2>
          <a:srgbClr val="6A9159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5F8350"/>
        </a:accent6>
        <a:hlink>
          <a:srgbClr val="C9606F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EED 3">
        <a:dk1>
          <a:srgbClr val="000000"/>
        </a:dk1>
        <a:lt1>
          <a:srgbClr val="FFFFFF"/>
        </a:lt1>
        <a:dk2>
          <a:srgbClr val="000000"/>
        </a:dk2>
        <a:lt2>
          <a:srgbClr val="EAEAEA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969696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EED 4">
        <a:dk1>
          <a:srgbClr val="000000"/>
        </a:dk1>
        <a:lt1>
          <a:srgbClr val="FFFFFF"/>
        </a:lt1>
        <a:dk2>
          <a:srgbClr val="996633"/>
        </a:dk2>
        <a:lt2>
          <a:srgbClr val="FFE1C3"/>
        </a:lt2>
        <a:accent1>
          <a:srgbClr val="CC9900"/>
        </a:accent1>
        <a:accent2>
          <a:srgbClr val="6699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5C8A00"/>
        </a:accent6>
        <a:hlink>
          <a:srgbClr val="FF0033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EED 5">
        <a:dk1>
          <a:srgbClr val="660066"/>
        </a:dk1>
        <a:lt1>
          <a:srgbClr val="FFFFCC"/>
        </a:lt1>
        <a:dk2>
          <a:srgbClr val="CC0066"/>
        </a:dk2>
        <a:lt2>
          <a:srgbClr val="EAEAEA"/>
        </a:lt2>
        <a:accent1>
          <a:srgbClr val="FF9966"/>
        </a:accent1>
        <a:accent2>
          <a:srgbClr val="336600"/>
        </a:accent2>
        <a:accent3>
          <a:srgbClr val="E2AAB8"/>
        </a:accent3>
        <a:accent4>
          <a:srgbClr val="DADAAE"/>
        </a:accent4>
        <a:accent5>
          <a:srgbClr val="FFCAB8"/>
        </a:accent5>
        <a:accent6>
          <a:srgbClr val="2D5C00"/>
        </a:accent6>
        <a:hlink>
          <a:srgbClr val="999933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EED 6">
        <a:dk1>
          <a:srgbClr val="003300"/>
        </a:dk1>
        <a:lt1>
          <a:srgbClr val="FFFFCC"/>
        </a:lt1>
        <a:dk2>
          <a:srgbClr val="006633"/>
        </a:dk2>
        <a:lt2>
          <a:srgbClr val="CBCBCB"/>
        </a:lt2>
        <a:accent1>
          <a:srgbClr val="CC6600"/>
        </a:accent1>
        <a:accent2>
          <a:srgbClr val="669900"/>
        </a:accent2>
        <a:accent3>
          <a:srgbClr val="AAB8AD"/>
        </a:accent3>
        <a:accent4>
          <a:srgbClr val="DADAAE"/>
        </a:accent4>
        <a:accent5>
          <a:srgbClr val="E2B8AA"/>
        </a:accent5>
        <a:accent6>
          <a:srgbClr val="5C8A00"/>
        </a:accent6>
        <a:hlink>
          <a:srgbClr val="FF0033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EED 7">
        <a:dk1>
          <a:srgbClr val="333300"/>
        </a:dk1>
        <a:lt1>
          <a:srgbClr val="FFFFCC"/>
        </a:lt1>
        <a:dk2>
          <a:srgbClr val="996633"/>
        </a:dk2>
        <a:lt2>
          <a:srgbClr val="CBCBCB"/>
        </a:lt2>
        <a:accent1>
          <a:srgbClr val="CC6600"/>
        </a:accent1>
        <a:accent2>
          <a:srgbClr val="669900"/>
        </a:accent2>
        <a:accent3>
          <a:srgbClr val="CAB8AD"/>
        </a:accent3>
        <a:accent4>
          <a:srgbClr val="DADAAE"/>
        </a:accent4>
        <a:accent5>
          <a:srgbClr val="E2B8AA"/>
        </a:accent5>
        <a:accent6>
          <a:srgbClr val="5C8A00"/>
        </a:accent6>
        <a:hlink>
          <a:srgbClr val="FF0033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</Template>
  <TotalTime>13</TotalTime>
  <Words>98</Words>
  <Application>Microsoft Office PowerPoint</Application>
  <PresentationFormat>On-screen Show (4:3)</PresentationFormat>
  <Paragraphs>29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Template2</vt:lpstr>
      <vt:lpstr>Fine-Grain Parallelism</vt:lpstr>
      <vt:lpstr>Fine-Grain Parallelism</vt:lpstr>
      <vt:lpstr>MQPs for 2011–2012</vt:lpstr>
    </vt:vector>
  </TitlesOfParts>
  <Manager>Department of Computer Science</Manager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Fine-Grain Parallelism MQPs</dc:title>
  <dc:subject>CS-2301 System Programming Concepts, D-Term 2011</dc:subject>
  <dc:creator>Hugh C. Lauer</dc:creator>
  <cp:lastModifiedBy>Hugh C. Lauer</cp:lastModifiedBy>
  <cp:revision>3</cp:revision>
  <dcterms:created xsi:type="dcterms:W3CDTF">2011-03-25T12:50:54Z</dcterms:created>
  <dcterms:modified xsi:type="dcterms:W3CDTF">2011-03-25T13:04:08Z</dcterms:modified>
</cp:coreProperties>
</file>